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A579EB-D5A9-46F1-8791-75909DEE812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2519E-B817-4898-8386-CF824445CAF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43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A579EB-D5A9-46F1-8791-75909DEE812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2519E-B817-4898-8386-CF824445CAF8}" type="slidenum">
              <a:rPr lang="en-US" smtClean="0"/>
              <a:t>‹#›</a:t>
            </a:fld>
            <a:endParaRPr lang="en-US"/>
          </a:p>
        </p:txBody>
      </p:sp>
    </p:spTree>
    <p:extLst>
      <p:ext uri="{BB962C8B-B14F-4D97-AF65-F5344CB8AC3E}">
        <p14:creationId xmlns:p14="http://schemas.microsoft.com/office/powerpoint/2010/main" val="99644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A579EB-D5A9-46F1-8791-75909DEE812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2519E-B817-4898-8386-CF824445CAF8}" type="slidenum">
              <a:rPr lang="en-US" smtClean="0"/>
              <a:t>‹#›</a:t>
            </a:fld>
            <a:endParaRPr lang="en-US"/>
          </a:p>
        </p:txBody>
      </p:sp>
    </p:spTree>
    <p:extLst>
      <p:ext uri="{BB962C8B-B14F-4D97-AF65-F5344CB8AC3E}">
        <p14:creationId xmlns:p14="http://schemas.microsoft.com/office/powerpoint/2010/main" val="361022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A579EB-D5A9-46F1-8791-75909DEE812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2519E-B817-4898-8386-CF824445CAF8}" type="slidenum">
              <a:rPr lang="en-US" smtClean="0"/>
              <a:t>‹#›</a:t>
            </a:fld>
            <a:endParaRPr lang="en-US"/>
          </a:p>
        </p:txBody>
      </p:sp>
    </p:spTree>
    <p:extLst>
      <p:ext uri="{BB962C8B-B14F-4D97-AF65-F5344CB8AC3E}">
        <p14:creationId xmlns:p14="http://schemas.microsoft.com/office/powerpoint/2010/main" val="257231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579EB-D5A9-46F1-8791-75909DEE812A}"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2519E-B817-4898-8386-CF824445CAF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692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A579EB-D5A9-46F1-8791-75909DEE812A}"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2519E-B817-4898-8386-CF824445CAF8}" type="slidenum">
              <a:rPr lang="en-US" smtClean="0"/>
              <a:t>‹#›</a:t>
            </a:fld>
            <a:endParaRPr lang="en-US"/>
          </a:p>
        </p:txBody>
      </p:sp>
    </p:spTree>
    <p:extLst>
      <p:ext uri="{BB962C8B-B14F-4D97-AF65-F5344CB8AC3E}">
        <p14:creationId xmlns:p14="http://schemas.microsoft.com/office/powerpoint/2010/main" val="269360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A579EB-D5A9-46F1-8791-75909DEE812A}" type="datetimeFigureOut">
              <a:rPr lang="en-US" smtClean="0"/>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52519E-B817-4898-8386-CF824445CAF8}" type="slidenum">
              <a:rPr lang="en-US" smtClean="0"/>
              <a:t>‹#›</a:t>
            </a:fld>
            <a:endParaRPr lang="en-US"/>
          </a:p>
        </p:txBody>
      </p:sp>
    </p:spTree>
    <p:extLst>
      <p:ext uri="{BB962C8B-B14F-4D97-AF65-F5344CB8AC3E}">
        <p14:creationId xmlns:p14="http://schemas.microsoft.com/office/powerpoint/2010/main" val="246426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A579EB-D5A9-46F1-8791-75909DEE812A}"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52519E-B817-4898-8386-CF824445CAF8}" type="slidenum">
              <a:rPr lang="en-US" smtClean="0"/>
              <a:t>‹#›</a:t>
            </a:fld>
            <a:endParaRPr lang="en-US"/>
          </a:p>
        </p:txBody>
      </p:sp>
    </p:spTree>
    <p:extLst>
      <p:ext uri="{BB962C8B-B14F-4D97-AF65-F5344CB8AC3E}">
        <p14:creationId xmlns:p14="http://schemas.microsoft.com/office/powerpoint/2010/main" val="202366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3A579EB-D5A9-46F1-8791-75909DEE812A}" type="datetimeFigureOut">
              <a:rPr lang="en-US" smtClean="0"/>
              <a:t>10/19/2021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C52519E-B817-4898-8386-CF824445CAF8}" type="slidenum">
              <a:rPr lang="en-US" smtClean="0"/>
              <a:t>‹#›</a:t>
            </a:fld>
            <a:endParaRPr lang="en-US"/>
          </a:p>
        </p:txBody>
      </p:sp>
    </p:spTree>
    <p:extLst>
      <p:ext uri="{BB962C8B-B14F-4D97-AF65-F5344CB8AC3E}">
        <p14:creationId xmlns:p14="http://schemas.microsoft.com/office/powerpoint/2010/main" val="374059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3A579EB-D5A9-46F1-8791-75909DEE812A}" type="datetimeFigureOut">
              <a:rPr lang="en-US" smtClean="0"/>
              <a:t>10/19/2021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C52519E-B817-4898-8386-CF824445CAF8}" type="slidenum">
              <a:rPr lang="en-US" smtClean="0"/>
              <a:t>‹#›</a:t>
            </a:fld>
            <a:endParaRPr lang="en-US"/>
          </a:p>
        </p:txBody>
      </p:sp>
    </p:spTree>
    <p:extLst>
      <p:ext uri="{BB962C8B-B14F-4D97-AF65-F5344CB8AC3E}">
        <p14:creationId xmlns:p14="http://schemas.microsoft.com/office/powerpoint/2010/main" val="267099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579EB-D5A9-46F1-8791-75909DEE812A}"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2519E-B817-4898-8386-CF824445CAF8}" type="slidenum">
              <a:rPr lang="en-US" smtClean="0"/>
              <a:t>‹#›</a:t>
            </a:fld>
            <a:endParaRPr lang="en-US"/>
          </a:p>
        </p:txBody>
      </p:sp>
    </p:spTree>
    <p:extLst>
      <p:ext uri="{BB962C8B-B14F-4D97-AF65-F5344CB8AC3E}">
        <p14:creationId xmlns:p14="http://schemas.microsoft.com/office/powerpoint/2010/main" val="228097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3A579EB-D5A9-46F1-8791-75909DEE812A}" type="datetimeFigureOut">
              <a:rPr lang="en-US" smtClean="0"/>
              <a:t>10/19/2021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C52519E-B817-4898-8386-CF824445CAF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1093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971ECC5-51D9-4E70-89C1-3DCF3A372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342E7D-73F6-4E73-8F34-67D3DCE81961}"/>
              </a:ext>
            </a:extLst>
          </p:cNvPr>
          <p:cNvSpPr>
            <a:spLocks noGrp="1"/>
          </p:cNvSpPr>
          <p:nvPr>
            <p:ph type="ctrTitle"/>
          </p:nvPr>
        </p:nvSpPr>
        <p:spPr>
          <a:xfrm>
            <a:off x="638423" y="3766457"/>
            <a:ext cx="10909073" cy="1654629"/>
          </a:xfrm>
        </p:spPr>
        <p:txBody>
          <a:bodyPr>
            <a:normAutofit/>
          </a:bodyPr>
          <a:lstStyle/>
          <a:p>
            <a:pPr algn="ctr"/>
            <a:r>
              <a:rPr lang="en-US" sz="6000" dirty="0"/>
              <a:t>Captain’s Chat: Mission Statement</a:t>
            </a:r>
          </a:p>
        </p:txBody>
      </p:sp>
      <p:pic>
        <p:nvPicPr>
          <p:cNvPr id="5" name="Picture 4" descr="Logo&#10;&#10;Description automatically generated">
            <a:extLst>
              <a:ext uri="{FF2B5EF4-FFF2-40B4-BE49-F238E27FC236}">
                <a16:creationId xmlns:a16="http://schemas.microsoft.com/office/drawing/2014/main" id="{04F14B76-8D61-4B7A-ADEA-BBBE9D0AD7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120" y="932016"/>
            <a:ext cx="5829095" cy="2506511"/>
          </a:xfrm>
          <a:prstGeom prst="rect">
            <a:avLst/>
          </a:prstGeom>
        </p:spPr>
      </p:pic>
      <p:cxnSp>
        <p:nvCxnSpPr>
          <p:cNvPr id="23" name="Straight Connector 22">
            <a:extLst>
              <a:ext uri="{FF2B5EF4-FFF2-40B4-BE49-F238E27FC236}">
                <a16:creationId xmlns:a16="http://schemas.microsoft.com/office/drawing/2014/main" id="{432529AB-8F99-47FB-91B5-93565E543B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7E11F890-74C3-40C9-9A8B-A80E38704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27874070-078A-470B-9C8C-BD1BCB55A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551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5F94-FA96-4715-97F1-7950B9668D8E}"/>
              </a:ext>
            </a:extLst>
          </p:cNvPr>
          <p:cNvSpPr>
            <a:spLocks noGrp="1"/>
          </p:cNvSpPr>
          <p:nvPr>
            <p:ph type="title"/>
          </p:nvPr>
        </p:nvSpPr>
        <p:spPr/>
        <p:txBody>
          <a:bodyPr/>
          <a:lstStyle/>
          <a:p>
            <a:r>
              <a:rPr lang="en-US" dirty="0"/>
              <a:t>Timeline for Workgroup</a:t>
            </a:r>
          </a:p>
        </p:txBody>
      </p:sp>
      <p:sp>
        <p:nvSpPr>
          <p:cNvPr id="3" name="Content Placeholder 2">
            <a:extLst>
              <a:ext uri="{FF2B5EF4-FFF2-40B4-BE49-F238E27FC236}">
                <a16:creationId xmlns:a16="http://schemas.microsoft.com/office/drawing/2014/main" id="{057D64E9-D822-41F9-BE28-2F874B2443FB}"/>
              </a:ext>
            </a:extLst>
          </p:cNvPr>
          <p:cNvSpPr>
            <a:spLocks noGrp="1"/>
          </p:cNvSpPr>
          <p:nvPr>
            <p:ph idx="1"/>
          </p:nvPr>
        </p:nvSpPr>
        <p:spPr>
          <a:xfrm>
            <a:off x="498764" y="1845734"/>
            <a:ext cx="11504814" cy="4023360"/>
          </a:xfrm>
        </p:spPr>
        <p:txBody>
          <a:bodyPr>
            <a:normAutofit/>
          </a:bodyPr>
          <a:lstStyle/>
          <a:p>
            <a:pPr marL="0" marR="0" indent="0">
              <a:lnSpc>
                <a:spcPct val="150000"/>
              </a:lnSpc>
              <a:spcBef>
                <a:spcPts val="0"/>
              </a:spcBef>
              <a:spcAft>
                <a:spcPts val="0"/>
              </a:spcAft>
              <a:buNone/>
            </a:pPr>
            <a:r>
              <a:rPr lang="en-US" sz="1800" b="1" dirty="0">
                <a:effectLst/>
                <a:latin typeface="Century Gothic" panose="020B0502020202020204" pitchFamily="34" charset="0"/>
                <a:ea typeface="Calibri" panose="020F0502020204030204" pitchFamily="34" charset="0"/>
              </a:rPr>
              <a:t>October 4</a:t>
            </a:r>
            <a:r>
              <a:rPr lang="en-US" sz="1800" b="1" baseline="30000" dirty="0">
                <a:effectLst/>
                <a:latin typeface="Century Gothic" panose="020B0502020202020204" pitchFamily="34" charset="0"/>
                <a:ea typeface="Calibri" panose="020F0502020204030204" pitchFamily="34" charset="0"/>
              </a:rPr>
              <a:t>th</a:t>
            </a:r>
            <a:r>
              <a:rPr lang="en-US" sz="1800" b="1" dirty="0">
                <a:effectLst/>
                <a:latin typeface="Century Gothic" panose="020B0502020202020204" pitchFamily="34" charset="0"/>
                <a:ea typeface="Calibri" panose="020F0502020204030204" pitchFamily="34" charset="0"/>
              </a:rPr>
              <a:t>:</a:t>
            </a:r>
            <a:r>
              <a:rPr lang="en-US" sz="1800" dirty="0">
                <a:effectLst/>
                <a:latin typeface="Century Gothic" panose="020B0502020202020204" pitchFamily="34" charset="0"/>
                <a:ea typeface="Calibri" panose="020F0502020204030204" pitchFamily="34" charset="0"/>
              </a:rPr>
              <a:t> Small Group Meeting to select our mission statement based on the feedback we received in April.  What are we missing that is required for accreditation and how do we incorporate it?</a:t>
            </a:r>
            <a:endParaRPr lang="en-US" sz="1800" dirty="0">
              <a:effectLst/>
              <a:latin typeface="Calibri" panose="020F0502020204030204" pitchFamily="34" charset="0"/>
              <a:ea typeface="Calibri" panose="020F0502020204030204" pitchFamily="34" charset="0"/>
            </a:endParaRPr>
          </a:p>
          <a:p>
            <a:pPr marL="0" marR="0" indent="0">
              <a:lnSpc>
                <a:spcPct val="150000"/>
              </a:lnSpc>
              <a:spcBef>
                <a:spcPts val="0"/>
              </a:spcBef>
              <a:spcAft>
                <a:spcPts val="0"/>
              </a:spcAft>
              <a:buNone/>
            </a:pPr>
            <a:r>
              <a:rPr lang="en-US" sz="1800" b="1" dirty="0">
                <a:effectLst/>
                <a:latin typeface="Century Gothic" panose="020B0502020202020204" pitchFamily="34" charset="0"/>
                <a:ea typeface="Calibri" panose="020F0502020204030204" pitchFamily="34" charset="0"/>
              </a:rPr>
              <a:t>October 6</a:t>
            </a:r>
            <a:r>
              <a:rPr lang="en-US" sz="1800" b="1" baseline="30000" dirty="0">
                <a:effectLst/>
                <a:latin typeface="Century Gothic" panose="020B0502020202020204" pitchFamily="34" charset="0"/>
                <a:ea typeface="Calibri" panose="020F0502020204030204" pitchFamily="34" charset="0"/>
              </a:rPr>
              <a:t>th</a:t>
            </a:r>
            <a:r>
              <a:rPr lang="en-US" sz="1800" b="1" dirty="0">
                <a:effectLst/>
                <a:latin typeface="Century Gothic" panose="020B0502020202020204" pitchFamily="34" charset="0"/>
                <a:ea typeface="Calibri" panose="020F0502020204030204" pitchFamily="34" charset="0"/>
              </a:rPr>
              <a:t>: </a:t>
            </a:r>
            <a:r>
              <a:rPr lang="en-US" sz="1800" dirty="0">
                <a:effectLst/>
                <a:latin typeface="Century Gothic" panose="020B0502020202020204" pitchFamily="34" charset="0"/>
                <a:ea typeface="Calibri" panose="020F0502020204030204" pitchFamily="34" charset="0"/>
              </a:rPr>
              <a:t>Send to Exec Team for feedback</a:t>
            </a:r>
            <a:endParaRPr lang="en-US" sz="1800" dirty="0">
              <a:effectLst/>
              <a:latin typeface="Calibri" panose="020F0502020204030204" pitchFamily="34" charset="0"/>
              <a:ea typeface="Calibri" panose="020F0502020204030204" pitchFamily="34" charset="0"/>
            </a:endParaRPr>
          </a:p>
          <a:p>
            <a:pPr marL="0" marR="0" indent="0">
              <a:lnSpc>
                <a:spcPct val="150000"/>
              </a:lnSpc>
              <a:spcBef>
                <a:spcPts val="0"/>
              </a:spcBef>
              <a:spcAft>
                <a:spcPts val="0"/>
              </a:spcAft>
              <a:buNone/>
            </a:pPr>
            <a:r>
              <a:rPr lang="en-US" sz="1800" b="1" dirty="0">
                <a:effectLst/>
                <a:latin typeface="Century Gothic" panose="020B0502020202020204" pitchFamily="34" charset="0"/>
                <a:ea typeface="Calibri" panose="020F0502020204030204" pitchFamily="34" charset="0"/>
              </a:rPr>
              <a:t>October 18</a:t>
            </a:r>
            <a:r>
              <a:rPr lang="en-US" sz="1800" b="1" baseline="30000" dirty="0">
                <a:effectLst/>
                <a:latin typeface="Century Gothic" panose="020B0502020202020204" pitchFamily="34" charset="0"/>
                <a:ea typeface="Calibri" panose="020F0502020204030204" pitchFamily="34" charset="0"/>
              </a:rPr>
              <a:t>th</a:t>
            </a:r>
            <a:r>
              <a:rPr lang="en-US" sz="1800" b="1" dirty="0">
                <a:effectLst/>
                <a:latin typeface="Century Gothic" panose="020B0502020202020204" pitchFamily="34" charset="0"/>
                <a:ea typeface="Calibri" panose="020F0502020204030204" pitchFamily="34" charset="0"/>
              </a:rPr>
              <a:t>:</a:t>
            </a:r>
            <a:r>
              <a:rPr lang="en-US" sz="1800" dirty="0">
                <a:effectLst/>
                <a:latin typeface="Century Gothic" panose="020B0502020202020204" pitchFamily="34" charset="0"/>
                <a:ea typeface="Calibri" panose="020F0502020204030204" pitchFamily="34" charset="0"/>
              </a:rPr>
              <a:t> Possible small workgroup meeting to incorporate the missing components for accreditation. </a:t>
            </a:r>
            <a:endParaRPr lang="en-US" sz="1800" dirty="0">
              <a:effectLst/>
              <a:latin typeface="Calibri" panose="020F0502020204030204" pitchFamily="34" charset="0"/>
              <a:ea typeface="Calibri" panose="020F0502020204030204" pitchFamily="34" charset="0"/>
            </a:endParaRPr>
          </a:p>
          <a:p>
            <a:pPr marL="0" marR="0" indent="0">
              <a:lnSpc>
                <a:spcPct val="150000"/>
              </a:lnSpc>
              <a:spcBef>
                <a:spcPts val="0"/>
              </a:spcBef>
              <a:spcAft>
                <a:spcPts val="0"/>
              </a:spcAft>
              <a:buNone/>
            </a:pPr>
            <a:r>
              <a:rPr lang="en-US" sz="1800" b="1" dirty="0">
                <a:effectLst/>
                <a:latin typeface="Century Gothic" panose="020B0502020202020204" pitchFamily="34" charset="0"/>
                <a:ea typeface="Calibri" panose="020F0502020204030204" pitchFamily="34" charset="0"/>
              </a:rPr>
              <a:t>November 1</a:t>
            </a:r>
            <a:r>
              <a:rPr lang="en-US" sz="1800" b="1" baseline="30000" dirty="0">
                <a:effectLst/>
                <a:latin typeface="Century Gothic" panose="020B0502020202020204" pitchFamily="34" charset="0"/>
                <a:ea typeface="Calibri" panose="020F0502020204030204" pitchFamily="34" charset="0"/>
              </a:rPr>
              <a:t>st</a:t>
            </a:r>
            <a:r>
              <a:rPr lang="en-US" sz="1800" b="1" dirty="0">
                <a:effectLst/>
                <a:latin typeface="Century Gothic" panose="020B0502020202020204" pitchFamily="34" charset="0"/>
                <a:ea typeface="Calibri" panose="020F0502020204030204" pitchFamily="34" charset="0"/>
              </a:rPr>
              <a:t>:</a:t>
            </a:r>
            <a:r>
              <a:rPr lang="en-US" sz="1800" dirty="0">
                <a:effectLst/>
                <a:latin typeface="Century Gothic" panose="020B0502020202020204" pitchFamily="34" charset="0"/>
                <a:ea typeface="Calibri" panose="020F0502020204030204" pitchFamily="34" charset="0"/>
              </a:rPr>
              <a:t> Final Draft</a:t>
            </a:r>
            <a:endParaRPr lang="en-US" sz="1800" dirty="0">
              <a:effectLst/>
              <a:latin typeface="Calibri" panose="020F0502020204030204" pitchFamily="34" charset="0"/>
              <a:ea typeface="Calibri" panose="020F0502020204030204" pitchFamily="34" charset="0"/>
            </a:endParaRPr>
          </a:p>
          <a:p>
            <a:pPr marL="0" marR="0" indent="0">
              <a:lnSpc>
                <a:spcPct val="150000"/>
              </a:lnSpc>
              <a:spcBef>
                <a:spcPts val="0"/>
              </a:spcBef>
              <a:spcAft>
                <a:spcPts val="0"/>
              </a:spcAft>
              <a:buNone/>
            </a:pPr>
            <a:r>
              <a:rPr lang="en-US" sz="1800" b="1" dirty="0">
                <a:effectLst/>
                <a:latin typeface="Century Gothic" panose="020B0502020202020204" pitchFamily="34" charset="0"/>
                <a:ea typeface="Calibri" panose="020F0502020204030204" pitchFamily="34" charset="0"/>
              </a:rPr>
              <a:t>November 2</a:t>
            </a:r>
            <a:r>
              <a:rPr lang="en-US" sz="1800" b="1" baseline="30000" dirty="0">
                <a:effectLst/>
                <a:latin typeface="Century Gothic" panose="020B0502020202020204" pitchFamily="34" charset="0"/>
                <a:ea typeface="Calibri" panose="020F0502020204030204" pitchFamily="34" charset="0"/>
              </a:rPr>
              <a:t>nd</a:t>
            </a:r>
            <a:r>
              <a:rPr lang="en-US" sz="1800" b="1" dirty="0">
                <a:effectLst/>
                <a:latin typeface="Century Gothic" panose="020B0502020202020204" pitchFamily="34" charset="0"/>
                <a:ea typeface="Calibri" panose="020F0502020204030204" pitchFamily="34" charset="0"/>
              </a:rPr>
              <a:t>-4</a:t>
            </a:r>
            <a:r>
              <a:rPr lang="en-US" sz="1800" b="1" baseline="30000" dirty="0">
                <a:effectLst/>
                <a:latin typeface="Century Gothic" panose="020B0502020202020204" pitchFamily="34" charset="0"/>
                <a:ea typeface="Calibri" panose="020F0502020204030204" pitchFamily="34" charset="0"/>
              </a:rPr>
              <a:t>th</a:t>
            </a:r>
            <a:r>
              <a:rPr lang="en-US" sz="1800" b="1" dirty="0">
                <a:effectLst/>
                <a:latin typeface="Century Gothic" panose="020B0502020202020204" pitchFamily="34" charset="0"/>
                <a:ea typeface="Calibri" panose="020F0502020204030204" pitchFamily="34" charset="0"/>
              </a:rPr>
              <a:t>:</a:t>
            </a:r>
            <a:r>
              <a:rPr lang="en-US" sz="1800" dirty="0">
                <a:effectLst/>
                <a:latin typeface="Century Gothic" panose="020B0502020202020204" pitchFamily="34" charset="0"/>
                <a:ea typeface="Calibri" panose="020F0502020204030204" pitchFamily="34" charset="0"/>
              </a:rPr>
              <a:t> Submit to Academic Senate, Classified Senate and ASVC Board for first readings.</a:t>
            </a:r>
            <a:endParaRPr lang="en-US" sz="1800" dirty="0">
              <a:effectLst/>
              <a:latin typeface="Calibri" panose="020F0502020204030204" pitchFamily="34" charset="0"/>
              <a:ea typeface="Calibri" panose="020F0502020204030204" pitchFamily="34" charset="0"/>
            </a:endParaRPr>
          </a:p>
          <a:p>
            <a:pPr marL="0" marR="0" indent="0">
              <a:lnSpc>
                <a:spcPct val="150000"/>
              </a:lnSpc>
              <a:spcBef>
                <a:spcPts val="0"/>
              </a:spcBef>
              <a:spcAft>
                <a:spcPts val="0"/>
              </a:spcAft>
              <a:buNone/>
            </a:pPr>
            <a:r>
              <a:rPr lang="en-US" sz="1800" b="1" dirty="0">
                <a:effectLst/>
                <a:latin typeface="Century Gothic" panose="020B0502020202020204" pitchFamily="34" charset="0"/>
                <a:ea typeface="Calibri" panose="020F0502020204030204" pitchFamily="34" charset="0"/>
              </a:rPr>
              <a:t>December 3</a:t>
            </a:r>
            <a:r>
              <a:rPr lang="en-US" sz="1800" b="1" baseline="30000" dirty="0">
                <a:effectLst/>
                <a:latin typeface="Century Gothic" panose="020B0502020202020204" pitchFamily="34" charset="0"/>
                <a:ea typeface="Calibri" panose="020F0502020204030204" pitchFamily="34" charset="0"/>
              </a:rPr>
              <a:t>rd</a:t>
            </a:r>
            <a:r>
              <a:rPr lang="en-US" sz="1800" b="1" dirty="0">
                <a:effectLst/>
                <a:latin typeface="Century Gothic" panose="020B0502020202020204" pitchFamily="34" charset="0"/>
                <a:ea typeface="Calibri" panose="020F0502020204030204" pitchFamily="34" charset="0"/>
              </a:rPr>
              <a:t>:</a:t>
            </a:r>
            <a:r>
              <a:rPr lang="en-US" sz="1800" dirty="0">
                <a:effectLst/>
                <a:latin typeface="Century Gothic" panose="020B0502020202020204" pitchFamily="34" charset="0"/>
                <a:ea typeface="Calibri" panose="020F0502020204030204" pitchFamily="34" charset="0"/>
              </a:rPr>
              <a:t> Due to District to add as agenda item for Board Meeting.</a:t>
            </a:r>
            <a:endParaRPr lang="en-US" sz="1800" dirty="0">
              <a:effectLst/>
              <a:latin typeface="Calibri" panose="020F0502020204030204" pitchFamily="34" charset="0"/>
              <a:ea typeface="Calibri" panose="020F0502020204030204" pitchFamily="34" charset="0"/>
            </a:endParaRPr>
          </a:p>
          <a:p>
            <a:pPr marL="0" indent="0">
              <a:buNone/>
            </a:pPr>
            <a:r>
              <a:rPr lang="en-US" sz="1800" b="1" dirty="0">
                <a:effectLst/>
                <a:latin typeface="Century Gothic" panose="020B0502020202020204" pitchFamily="34" charset="0"/>
                <a:ea typeface="Calibri" panose="020F0502020204030204" pitchFamily="34" charset="0"/>
                <a:cs typeface="Calibri" panose="020F0502020204030204" pitchFamily="34" charset="0"/>
              </a:rPr>
              <a:t>December 14</a:t>
            </a:r>
            <a:r>
              <a:rPr lang="en-US" sz="1800" b="1" baseline="30000" dirty="0">
                <a:effectLst/>
                <a:latin typeface="Century Gothic" panose="020B0502020202020204" pitchFamily="34" charset="0"/>
                <a:ea typeface="Calibri" panose="020F0502020204030204" pitchFamily="34" charset="0"/>
                <a:cs typeface="Calibri" panose="020F0502020204030204" pitchFamily="34" charset="0"/>
              </a:rPr>
              <a:t>th</a:t>
            </a:r>
            <a:r>
              <a:rPr lang="en-US" sz="1800" b="1" dirty="0">
                <a:effectLst/>
                <a:latin typeface="Century Gothic" panose="020B0502020202020204" pitchFamily="34" charset="0"/>
                <a:ea typeface="Calibri" panose="020F0502020204030204" pitchFamily="34" charset="0"/>
                <a:cs typeface="Calibri" panose="020F0502020204030204" pitchFamily="34" charset="0"/>
              </a:rPr>
              <a:t>:</a:t>
            </a:r>
            <a:r>
              <a:rPr lang="en-US" sz="1800" dirty="0">
                <a:effectLst/>
                <a:latin typeface="Century Gothic" panose="020B0502020202020204" pitchFamily="34" charset="0"/>
                <a:ea typeface="Calibri" panose="020F0502020204030204" pitchFamily="34" charset="0"/>
                <a:cs typeface="Calibri" panose="020F0502020204030204" pitchFamily="34" charset="0"/>
              </a:rPr>
              <a:t> Board Meeting</a:t>
            </a:r>
            <a:endParaRPr lang="en-US" dirty="0"/>
          </a:p>
        </p:txBody>
      </p:sp>
      <p:pic>
        <p:nvPicPr>
          <p:cNvPr id="4" name="Picture 3">
            <a:extLst>
              <a:ext uri="{FF2B5EF4-FFF2-40B4-BE49-F238E27FC236}">
                <a16:creationId xmlns:a16="http://schemas.microsoft.com/office/drawing/2014/main" id="{6B84A674-4AB3-4EC5-8C34-6A889AA14B26}"/>
              </a:ext>
            </a:extLst>
          </p:cNvPr>
          <p:cNvPicPr>
            <a:picLocks noChangeAspect="1"/>
          </p:cNvPicPr>
          <p:nvPr/>
        </p:nvPicPr>
        <p:blipFill>
          <a:blip r:embed="rId2"/>
          <a:stretch>
            <a:fillRect/>
          </a:stretch>
        </p:blipFill>
        <p:spPr>
          <a:xfrm>
            <a:off x="9658655" y="-75972"/>
            <a:ext cx="2533345" cy="1087953"/>
          </a:xfrm>
          <a:prstGeom prst="rect">
            <a:avLst/>
          </a:prstGeom>
        </p:spPr>
      </p:pic>
    </p:spTree>
    <p:extLst>
      <p:ext uri="{BB962C8B-B14F-4D97-AF65-F5344CB8AC3E}">
        <p14:creationId xmlns:p14="http://schemas.microsoft.com/office/powerpoint/2010/main" val="407363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5F94-FA96-4715-97F1-7950B9668D8E}"/>
              </a:ext>
            </a:extLst>
          </p:cNvPr>
          <p:cNvSpPr>
            <a:spLocks noGrp="1"/>
          </p:cNvSpPr>
          <p:nvPr>
            <p:ph type="title"/>
          </p:nvPr>
        </p:nvSpPr>
        <p:spPr>
          <a:xfrm>
            <a:off x="1130531" y="394977"/>
            <a:ext cx="10058400" cy="1450757"/>
          </a:xfrm>
        </p:spPr>
        <p:txBody>
          <a:bodyPr>
            <a:normAutofit/>
          </a:bodyPr>
          <a:lstStyle/>
          <a:p>
            <a:r>
              <a:rPr lang="en-US" sz="4600" dirty="0"/>
              <a:t>ACCJC Requirements for a Mission</a:t>
            </a:r>
          </a:p>
        </p:txBody>
      </p:sp>
      <p:sp>
        <p:nvSpPr>
          <p:cNvPr id="3" name="Content Placeholder 2">
            <a:extLst>
              <a:ext uri="{FF2B5EF4-FFF2-40B4-BE49-F238E27FC236}">
                <a16:creationId xmlns:a16="http://schemas.microsoft.com/office/drawing/2014/main" id="{057D64E9-D822-41F9-BE28-2F874B2443FB}"/>
              </a:ext>
            </a:extLst>
          </p:cNvPr>
          <p:cNvSpPr>
            <a:spLocks noGrp="1"/>
          </p:cNvSpPr>
          <p:nvPr>
            <p:ph idx="1"/>
          </p:nvPr>
        </p:nvSpPr>
        <p:spPr>
          <a:xfrm>
            <a:off x="498764" y="1845734"/>
            <a:ext cx="11504814" cy="4023360"/>
          </a:xfrm>
        </p:spPr>
        <p:txBody>
          <a:bodyPr>
            <a:normAutofit/>
          </a:bodyPr>
          <a:lstStyle/>
          <a:p>
            <a:pPr marL="0" marR="0">
              <a:lnSpc>
                <a:spcPct val="150000"/>
              </a:lnSpc>
              <a:spcBef>
                <a:spcPts val="0"/>
              </a:spcBef>
              <a:spcAft>
                <a:spcPts val="0"/>
              </a:spcAft>
            </a:pPr>
            <a:r>
              <a:rPr lang="en-US" dirty="0">
                <a:effectLst/>
                <a:latin typeface="Century Gothic" panose="020B0502020202020204" pitchFamily="34" charset="0"/>
                <a:ea typeface="Calibri" panose="020F0502020204030204" pitchFamily="34" charset="0"/>
              </a:rPr>
              <a:t>Mission Statement:</a:t>
            </a:r>
          </a:p>
          <a:p>
            <a:pPr marL="342900" marR="0" lvl="0" indent="-342900">
              <a:lnSpc>
                <a:spcPct val="150000"/>
              </a:lnSpc>
              <a:spcBef>
                <a:spcPts val="0"/>
              </a:spcBef>
              <a:spcAft>
                <a:spcPts val="0"/>
              </a:spcAft>
              <a:buFont typeface="Symbol" panose="05050102010706020507" pitchFamily="18" charset="2"/>
              <a:buChar char=""/>
            </a:pPr>
            <a:r>
              <a:rPr lang="en-US" dirty="0">
                <a:solidFill>
                  <a:schemeClr val="tx1"/>
                </a:solidFill>
                <a:effectLst/>
                <a:latin typeface="Century Gothic" panose="020B0502020202020204" pitchFamily="34" charset="0"/>
                <a:ea typeface="Calibri" panose="020F0502020204030204" pitchFamily="34" charset="0"/>
              </a:rPr>
              <a:t>Institution’s broad educational purposes</a:t>
            </a:r>
          </a:p>
          <a:p>
            <a:pPr marL="342900" marR="0" lvl="0" indent="-342900">
              <a:lnSpc>
                <a:spcPct val="150000"/>
              </a:lnSpc>
              <a:spcBef>
                <a:spcPts val="0"/>
              </a:spcBef>
              <a:spcAft>
                <a:spcPts val="0"/>
              </a:spcAft>
              <a:buFont typeface="Symbol" panose="05050102010706020507" pitchFamily="18" charset="2"/>
              <a:buChar char=""/>
            </a:pPr>
            <a:r>
              <a:rPr lang="en-US" dirty="0">
                <a:solidFill>
                  <a:schemeClr val="tx1"/>
                </a:solidFill>
                <a:effectLst/>
                <a:latin typeface="Century Gothic" panose="020B0502020202020204" pitchFamily="34" charset="0"/>
                <a:ea typeface="Calibri" panose="020F0502020204030204" pitchFamily="34" charset="0"/>
              </a:rPr>
              <a:t>Intended student population</a:t>
            </a:r>
          </a:p>
          <a:p>
            <a:pPr marL="342900" marR="0" lvl="0" indent="-342900">
              <a:lnSpc>
                <a:spcPct val="150000"/>
              </a:lnSpc>
              <a:spcBef>
                <a:spcPts val="0"/>
              </a:spcBef>
              <a:spcAft>
                <a:spcPts val="0"/>
              </a:spcAft>
              <a:buFont typeface="Symbol" panose="05050102010706020507" pitchFamily="18" charset="2"/>
              <a:buChar char=""/>
            </a:pPr>
            <a:r>
              <a:rPr lang="en-US" dirty="0">
                <a:solidFill>
                  <a:schemeClr val="tx1"/>
                </a:solidFill>
                <a:effectLst/>
                <a:latin typeface="Century Gothic" panose="020B0502020202020204" pitchFamily="34" charset="0"/>
                <a:ea typeface="Calibri" panose="020F0502020204030204" pitchFamily="34" charset="0"/>
              </a:rPr>
              <a:t>Types of degrees and credentials it offers</a:t>
            </a:r>
          </a:p>
          <a:p>
            <a:pPr marL="342900" marR="0" lvl="0" indent="-342900">
              <a:lnSpc>
                <a:spcPct val="150000"/>
              </a:lnSpc>
              <a:spcBef>
                <a:spcPts val="0"/>
              </a:spcBef>
              <a:spcAft>
                <a:spcPts val="0"/>
              </a:spcAft>
              <a:buFont typeface="Symbol" panose="05050102010706020507" pitchFamily="18" charset="2"/>
              <a:buChar char=""/>
            </a:pPr>
            <a:r>
              <a:rPr lang="en-US" dirty="0">
                <a:solidFill>
                  <a:schemeClr val="tx1"/>
                </a:solidFill>
                <a:effectLst/>
                <a:latin typeface="Century Gothic" panose="020B0502020202020204" pitchFamily="34" charset="0"/>
                <a:ea typeface="Calibri" panose="020F0502020204030204" pitchFamily="34" charset="0"/>
              </a:rPr>
              <a:t>Commitment to student learning and achievement</a:t>
            </a:r>
          </a:p>
          <a:p>
            <a:pPr marL="0" marR="0" indent="0">
              <a:lnSpc>
                <a:spcPct val="150000"/>
              </a:lnSpc>
              <a:spcBef>
                <a:spcPts val="0"/>
              </a:spcBef>
              <a:spcAft>
                <a:spcPts val="0"/>
              </a:spcAft>
              <a:buNone/>
            </a:pPr>
            <a:endParaRPr lang="en-US" dirty="0"/>
          </a:p>
        </p:txBody>
      </p:sp>
      <p:pic>
        <p:nvPicPr>
          <p:cNvPr id="4" name="Picture 3">
            <a:extLst>
              <a:ext uri="{FF2B5EF4-FFF2-40B4-BE49-F238E27FC236}">
                <a16:creationId xmlns:a16="http://schemas.microsoft.com/office/drawing/2014/main" id="{6B84A674-4AB3-4EC5-8C34-6A889AA14B26}"/>
              </a:ext>
            </a:extLst>
          </p:cNvPr>
          <p:cNvPicPr>
            <a:picLocks noChangeAspect="1"/>
          </p:cNvPicPr>
          <p:nvPr/>
        </p:nvPicPr>
        <p:blipFill>
          <a:blip r:embed="rId2"/>
          <a:stretch>
            <a:fillRect/>
          </a:stretch>
        </p:blipFill>
        <p:spPr>
          <a:xfrm>
            <a:off x="9658655" y="32402"/>
            <a:ext cx="2533345" cy="1087953"/>
          </a:xfrm>
          <a:prstGeom prst="rect">
            <a:avLst/>
          </a:prstGeom>
        </p:spPr>
      </p:pic>
    </p:spTree>
    <p:extLst>
      <p:ext uri="{BB962C8B-B14F-4D97-AF65-F5344CB8AC3E}">
        <p14:creationId xmlns:p14="http://schemas.microsoft.com/office/powerpoint/2010/main" val="3881877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5F94-FA96-4715-97F1-7950B9668D8E}"/>
              </a:ext>
            </a:extLst>
          </p:cNvPr>
          <p:cNvSpPr>
            <a:spLocks noGrp="1"/>
          </p:cNvSpPr>
          <p:nvPr>
            <p:ph type="title"/>
          </p:nvPr>
        </p:nvSpPr>
        <p:spPr>
          <a:xfrm>
            <a:off x="1130531" y="394977"/>
            <a:ext cx="10058400" cy="1450757"/>
          </a:xfrm>
        </p:spPr>
        <p:txBody>
          <a:bodyPr>
            <a:normAutofit/>
          </a:bodyPr>
          <a:lstStyle/>
          <a:p>
            <a:r>
              <a:rPr lang="en-US" sz="4600" dirty="0"/>
              <a:t>Workgroup Draft Statement</a:t>
            </a:r>
          </a:p>
        </p:txBody>
      </p:sp>
      <p:sp>
        <p:nvSpPr>
          <p:cNvPr id="3" name="Content Placeholder 2">
            <a:extLst>
              <a:ext uri="{FF2B5EF4-FFF2-40B4-BE49-F238E27FC236}">
                <a16:creationId xmlns:a16="http://schemas.microsoft.com/office/drawing/2014/main" id="{057D64E9-D822-41F9-BE28-2F874B2443FB}"/>
              </a:ext>
            </a:extLst>
          </p:cNvPr>
          <p:cNvSpPr>
            <a:spLocks noGrp="1"/>
          </p:cNvSpPr>
          <p:nvPr>
            <p:ph idx="1"/>
          </p:nvPr>
        </p:nvSpPr>
        <p:spPr>
          <a:xfrm>
            <a:off x="498764" y="1845734"/>
            <a:ext cx="11504814" cy="4023360"/>
          </a:xfrm>
        </p:spPr>
        <p:txBody>
          <a:bodyPr>
            <a:normAutofit/>
          </a:bodyPr>
          <a:lstStyle/>
          <a:p>
            <a:pPr marL="0" indent="0" algn="ctr">
              <a:lnSpc>
                <a:spcPct val="150000"/>
              </a:lnSpc>
              <a:spcBef>
                <a:spcPts val="0"/>
              </a:spcBef>
              <a:spcAft>
                <a:spcPts val="0"/>
              </a:spcAft>
              <a:buNone/>
            </a:pPr>
            <a:endParaRPr lang="en-US" sz="1800" dirty="0">
              <a:solidFill>
                <a:schemeClr val="tx1"/>
              </a:solidFill>
              <a:effectLst/>
              <a:latin typeface="Century Gothic" panose="020B0502020202020204" pitchFamily="34" charset="0"/>
              <a:ea typeface="Times New Roman" panose="02020603050405020304" pitchFamily="18" charset="0"/>
              <a:cs typeface="Calibri" panose="020F0502020204030204" pitchFamily="34" charset="0"/>
            </a:endParaRPr>
          </a:p>
          <a:p>
            <a:pPr marL="0" indent="0" algn="ctr">
              <a:lnSpc>
                <a:spcPct val="150000"/>
              </a:lnSpc>
              <a:spcBef>
                <a:spcPts val="0"/>
              </a:spcBef>
              <a:spcAft>
                <a:spcPts val="0"/>
              </a:spcAft>
              <a:buNone/>
            </a:pPr>
            <a:r>
              <a:rPr lang="en-US" sz="1800" dirty="0">
                <a:solidFill>
                  <a:schemeClr val="tx1"/>
                </a:solidFill>
                <a:effectLst/>
                <a:latin typeface="Century Gothic" panose="020B0502020202020204" pitchFamily="34" charset="0"/>
                <a:ea typeface="Times New Roman" panose="02020603050405020304" pitchFamily="18" charset="0"/>
                <a:cs typeface="Calibri" panose="020F0502020204030204" pitchFamily="34" charset="0"/>
              </a:rPr>
              <a:t>As an open-access learning institution, Ventura College transforms students’ lives by empowering them to achieve their personal, academic, and career goals in an anti-racist, liberating, and inclusive educational space. Serving the Ventura County community, we support student learning and achievement by offering basic skills training, certificates of completion, associate degrees, transfers, and workforce preparation.   </a:t>
            </a:r>
            <a:endParaRPr lang="en-US" sz="1800" dirty="0">
              <a:solidFill>
                <a:schemeClr val="tx1"/>
              </a:solidFill>
              <a:effectLst/>
              <a:latin typeface="Century Gothic" panose="020B0502020202020204" pitchFamily="34" charset="0"/>
              <a:ea typeface="Times New Roman" panose="02020603050405020304" pitchFamily="18" charset="0"/>
            </a:endParaRPr>
          </a:p>
          <a:p>
            <a:pPr marL="0" marR="0" indent="0">
              <a:lnSpc>
                <a:spcPct val="150000"/>
              </a:lnSpc>
              <a:spcBef>
                <a:spcPts val="0"/>
              </a:spcBef>
              <a:spcAft>
                <a:spcPts val="0"/>
              </a:spcAft>
              <a:buNone/>
            </a:pPr>
            <a:endParaRPr lang="en-US" dirty="0"/>
          </a:p>
        </p:txBody>
      </p:sp>
      <p:pic>
        <p:nvPicPr>
          <p:cNvPr id="4" name="Picture 3">
            <a:extLst>
              <a:ext uri="{FF2B5EF4-FFF2-40B4-BE49-F238E27FC236}">
                <a16:creationId xmlns:a16="http://schemas.microsoft.com/office/drawing/2014/main" id="{6B84A674-4AB3-4EC5-8C34-6A889AA14B26}"/>
              </a:ext>
            </a:extLst>
          </p:cNvPr>
          <p:cNvPicPr>
            <a:picLocks noChangeAspect="1"/>
          </p:cNvPicPr>
          <p:nvPr/>
        </p:nvPicPr>
        <p:blipFill>
          <a:blip r:embed="rId2"/>
          <a:stretch>
            <a:fillRect/>
          </a:stretch>
        </p:blipFill>
        <p:spPr>
          <a:xfrm>
            <a:off x="9688174" y="32402"/>
            <a:ext cx="2533345" cy="1087953"/>
          </a:xfrm>
          <a:prstGeom prst="rect">
            <a:avLst/>
          </a:prstGeom>
        </p:spPr>
      </p:pic>
    </p:spTree>
    <p:extLst>
      <p:ext uri="{BB962C8B-B14F-4D97-AF65-F5344CB8AC3E}">
        <p14:creationId xmlns:p14="http://schemas.microsoft.com/office/powerpoint/2010/main" val="194451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5F94-FA96-4715-97F1-7950B9668D8E}"/>
              </a:ext>
            </a:extLst>
          </p:cNvPr>
          <p:cNvSpPr>
            <a:spLocks noGrp="1"/>
          </p:cNvSpPr>
          <p:nvPr>
            <p:ph type="title"/>
          </p:nvPr>
        </p:nvSpPr>
        <p:spPr>
          <a:xfrm>
            <a:off x="1130531" y="394977"/>
            <a:ext cx="10058400" cy="1450757"/>
          </a:xfrm>
        </p:spPr>
        <p:txBody>
          <a:bodyPr>
            <a:normAutofit/>
          </a:bodyPr>
          <a:lstStyle/>
          <a:p>
            <a:r>
              <a:rPr lang="en-US" sz="4600" dirty="0"/>
              <a:t>Executive Team Feedback</a:t>
            </a:r>
          </a:p>
        </p:txBody>
      </p:sp>
      <p:sp>
        <p:nvSpPr>
          <p:cNvPr id="3" name="Content Placeholder 2">
            <a:extLst>
              <a:ext uri="{FF2B5EF4-FFF2-40B4-BE49-F238E27FC236}">
                <a16:creationId xmlns:a16="http://schemas.microsoft.com/office/drawing/2014/main" id="{057D64E9-D822-41F9-BE28-2F874B2443FB}"/>
              </a:ext>
            </a:extLst>
          </p:cNvPr>
          <p:cNvSpPr>
            <a:spLocks noGrp="1"/>
          </p:cNvSpPr>
          <p:nvPr>
            <p:ph idx="1"/>
          </p:nvPr>
        </p:nvSpPr>
        <p:spPr>
          <a:xfrm>
            <a:off x="498764" y="1845734"/>
            <a:ext cx="11504814" cy="4023360"/>
          </a:xfrm>
        </p:spPr>
        <p:txBody>
          <a:bodyPr>
            <a:normAutofit/>
          </a:bodyPr>
          <a:lstStyle/>
          <a:p>
            <a:pPr marL="0" indent="0" algn="ctr">
              <a:lnSpc>
                <a:spcPct val="150000"/>
              </a:lnSpc>
              <a:spcBef>
                <a:spcPts val="0"/>
              </a:spcBef>
              <a:spcAft>
                <a:spcPts val="0"/>
              </a:spcAft>
              <a:buNone/>
            </a:pPr>
            <a:endParaRPr lang="en-US" sz="1800" dirty="0">
              <a:solidFill>
                <a:schemeClr val="tx1"/>
              </a:solidFill>
              <a:effectLst/>
              <a:latin typeface="Century Gothic" panose="020B0502020202020204" pitchFamily="34" charset="0"/>
              <a:ea typeface="Times New Roman" panose="02020603050405020304" pitchFamily="18" charset="0"/>
              <a:cs typeface="Calibri" panose="020F0502020204030204" pitchFamily="34" charset="0"/>
            </a:endParaRPr>
          </a:p>
          <a:p>
            <a:pPr marL="0" indent="0" algn="ctr">
              <a:lnSpc>
                <a:spcPct val="150000"/>
              </a:lnSpc>
              <a:spcBef>
                <a:spcPts val="0"/>
              </a:spcBef>
              <a:spcAft>
                <a:spcPts val="0"/>
              </a:spcAft>
              <a:buNone/>
            </a:pPr>
            <a:r>
              <a:rPr lang="en-US" sz="1800" dirty="0">
                <a:solidFill>
                  <a:schemeClr val="tx1"/>
                </a:solidFill>
                <a:effectLst/>
                <a:latin typeface="Century Gothic" panose="020B0502020202020204" pitchFamily="34" charset="0"/>
                <a:ea typeface="Calibri" panose="020F0502020204030204" pitchFamily="34" charset="0"/>
              </a:rPr>
              <a:t>As an open-access learning institution, Ventura College transforms students’ lives and develops human potential by placing students at the center of their learning while empowering them to achieve their personal, academic, and career goals in an antiracist, liberating, and inclusive educational environment. Ventura College supports a highly diverse community by offering degrees, certificate, transfer, and workforce preparation opportunities.  </a:t>
            </a:r>
          </a:p>
          <a:p>
            <a:pPr marL="0" marR="0" indent="0">
              <a:lnSpc>
                <a:spcPct val="150000"/>
              </a:lnSpc>
              <a:spcBef>
                <a:spcPts val="0"/>
              </a:spcBef>
              <a:spcAft>
                <a:spcPts val="0"/>
              </a:spcAft>
              <a:buNone/>
            </a:pPr>
            <a:endParaRPr lang="en-US" dirty="0"/>
          </a:p>
        </p:txBody>
      </p:sp>
      <p:pic>
        <p:nvPicPr>
          <p:cNvPr id="4" name="Picture 3">
            <a:extLst>
              <a:ext uri="{FF2B5EF4-FFF2-40B4-BE49-F238E27FC236}">
                <a16:creationId xmlns:a16="http://schemas.microsoft.com/office/drawing/2014/main" id="{6B84A674-4AB3-4EC5-8C34-6A889AA14B26}"/>
              </a:ext>
            </a:extLst>
          </p:cNvPr>
          <p:cNvPicPr>
            <a:picLocks noChangeAspect="1"/>
          </p:cNvPicPr>
          <p:nvPr/>
        </p:nvPicPr>
        <p:blipFill>
          <a:blip r:embed="rId2"/>
          <a:stretch>
            <a:fillRect/>
          </a:stretch>
        </p:blipFill>
        <p:spPr>
          <a:xfrm>
            <a:off x="9658655" y="32402"/>
            <a:ext cx="2533345" cy="1087953"/>
          </a:xfrm>
          <a:prstGeom prst="rect">
            <a:avLst/>
          </a:prstGeom>
        </p:spPr>
      </p:pic>
    </p:spTree>
    <p:extLst>
      <p:ext uri="{BB962C8B-B14F-4D97-AF65-F5344CB8AC3E}">
        <p14:creationId xmlns:p14="http://schemas.microsoft.com/office/powerpoint/2010/main" val="1757085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5F94-FA96-4715-97F1-7950B9668D8E}"/>
              </a:ext>
            </a:extLst>
          </p:cNvPr>
          <p:cNvSpPr>
            <a:spLocks noGrp="1"/>
          </p:cNvSpPr>
          <p:nvPr>
            <p:ph type="title"/>
          </p:nvPr>
        </p:nvSpPr>
        <p:spPr>
          <a:xfrm>
            <a:off x="1130531" y="394977"/>
            <a:ext cx="10058400" cy="1450757"/>
          </a:xfrm>
        </p:spPr>
        <p:txBody>
          <a:bodyPr>
            <a:normAutofit/>
          </a:bodyPr>
          <a:lstStyle/>
          <a:p>
            <a:r>
              <a:rPr lang="en-US" sz="4600" dirty="0"/>
              <a:t>Questions…</a:t>
            </a:r>
          </a:p>
        </p:txBody>
      </p:sp>
      <p:sp>
        <p:nvSpPr>
          <p:cNvPr id="3" name="Content Placeholder 2">
            <a:extLst>
              <a:ext uri="{FF2B5EF4-FFF2-40B4-BE49-F238E27FC236}">
                <a16:creationId xmlns:a16="http://schemas.microsoft.com/office/drawing/2014/main" id="{057D64E9-D822-41F9-BE28-2F874B2443FB}"/>
              </a:ext>
            </a:extLst>
          </p:cNvPr>
          <p:cNvSpPr>
            <a:spLocks noGrp="1"/>
          </p:cNvSpPr>
          <p:nvPr>
            <p:ph idx="1"/>
          </p:nvPr>
        </p:nvSpPr>
        <p:spPr>
          <a:xfrm>
            <a:off x="498764" y="1845734"/>
            <a:ext cx="11504814" cy="4023360"/>
          </a:xfrm>
        </p:spPr>
        <p:txBody>
          <a:bodyPr>
            <a:normAutofit/>
          </a:bodyPr>
          <a:lstStyle/>
          <a:p>
            <a:pPr marL="0" indent="0" algn="ctr">
              <a:lnSpc>
                <a:spcPct val="150000"/>
              </a:lnSpc>
              <a:spcBef>
                <a:spcPts val="0"/>
              </a:spcBef>
              <a:spcAft>
                <a:spcPts val="0"/>
              </a:spcAft>
              <a:buNone/>
            </a:pPr>
            <a:endParaRPr lang="en-US" sz="1800" dirty="0">
              <a:solidFill>
                <a:schemeClr val="tx1"/>
              </a:solidFill>
              <a:effectLst/>
              <a:latin typeface="Century Gothic" panose="020B0502020202020204" pitchFamily="34" charset="0"/>
              <a:ea typeface="Times New Roman" panose="02020603050405020304" pitchFamily="18" charset="0"/>
              <a:cs typeface="Calibri" panose="020F0502020204030204" pitchFamily="34" charset="0"/>
            </a:endParaRPr>
          </a:p>
          <a:p>
            <a:pPr marL="0" indent="0" algn="ctr">
              <a:lnSpc>
                <a:spcPct val="150000"/>
              </a:lnSpc>
              <a:spcBef>
                <a:spcPts val="0"/>
              </a:spcBef>
              <a:spcAft>
                <a:spcPts val="0"/>
              </a:spcAft>
              <a:buNone/>
            </a:pPr>
            <a:endParaRPr lang="en-US" sz="1800" dirty="0">
              <a:solidFill>
                <a:schemeClr val="tx1"/>
              </a:solidFill>
              <a:effectLst/>
              <a:latin typeface="Century Gothic" panose="020B0502020202020204" pitchFamily="34" charset="0"/>
              <a:ea typeface="Calibri" panose="020F0502020204030204" pitchFamily="34" charset="0"/>
            </a:endParaRPr>
          </a:p>
          <a:p>
            <a:pPr marL="0" indent="0" algn="ctr">
              <a:lnSpc>
                <a:spcPct val="150000"/>
              </a:lnSpc>
              <a:spcBef>
                <a:spcPts val="0"/>
              </a:spcBef>
              <a:spcAft>
                <a:spcPts val="0"/>
              </a:spcAft>
              <a:buNone/>
            </a:pPr>
            <a:endParaRPr lang="en-US" sz="1800" dirty="0">
              <a:solidFill>
                <a:schemeClr val="tx1"/>
              </a:solidFill>
              <a:latin typeface="Century Gothic" panose="020B0502020202020204" pitchFamily="34" charset="0"/>
              <a:ea typeface="Calibri" panose="020F0502020204030204" pitchFamily="34" charset="0"/>
            </a:endParaRPr>
          </a:p>
          <a:p>
            <a:pPr marL="0" indent="0" algn="ctr">
              <a:lnSpc>
                <a:spcPct val="150000"/>
              </a:lnSpc>
              <a:spcBef>
                <a:spcPts val="0"/>
              </a:spcBef>
              <a:spcAft>
                <a:spcPts val="0"/>
              </a:spcAft>
              <a:buNone/>
            </a:pPr>
            <a:r>
              <a:rPr lang="en-US" sz="2400" dirty="0">
                <a:solidFill>
                  <a:schemeClr val="tx1"/>
                </a:solidFill>
                <a:effectLst/>
                <a:latin typeface="Century Gothic" panose="020B0502020202020204" pitchFamily="34" charset="0"/>
                <a:ea typeface="Calibri" panose="020F0502020204030204" pitchFamily="34" charset="0"/>
              </a:rPr>
              <a:t>Thank you for allowing me the space to share the work of the group </a:t>
            </a:r>
          </a:p>
          <a:p>
            <a:pPr marL="0" marR="0" indent="0">
              <a:lnSpc>
                <a:spcPct val="150000"/>
              </a:lnSpc>
              <a:spcBef>
                <a:spcPts val="0"/>
              </a:spcBef>
              <a:spcAft>
                <a:spcPts val="0"/>
              </a:spcAft>
              <a:buNone/>
            </a:pPr>
            <a:endParaRPr lang="en-US" dirty="0"/>
          </a:p>
        </p:txBody>
      </p:sp>
      <p:pic>
        <p:nvPicPr>
          <p:cNvPr id="4" name="Picture 3">
            <a:extLst>
              <a:ext uri="{FF2B5EF4-FFF2-40B4-BE49-F238E27FC236}">
                <a16:creationId xmlns:a16="http://schemas.microsoft.com/office/drawing/2014/main" id="{6B84A674-4AB3-4EC5-8C34-6A889AA14B26}"/>
              </a:ext>
            </a:extLst>
          </p:cNvPr>
          <p:cNvPicPr>
            <a:picLocks noChangeAspect="1"/>
          </p:cNvPicPr>
          <p:nvPr/>
        </p:nvPicPr>
        <p:blipFill>
          <a:blip r:embed="rId2"/>
          <a:stretch>
            <a:fillRect/>
          </a:stretch>
        </p:blipFill>
        <p:spPr>
          <a:xfrm>
            <a:off x="9658655" y="32402"/>
            <a:ext cx="2533345" cy="1087953"/>
          </a:xfrm>
          <a:prstGeom prst="rect">
            <a:avLst/>
          </a:prstGeom>
        </p:spPr>
      </p:pic>
    </p:spTree>
    <p:extLst>
      <p:ext uri="{BB962C8B-B14F-4D97-AF65-F5344CB8AC3E}">
        <p14:creationId xmlns:p14="http://schemas.microsoft.com/office/powerpoint/2010/main" val="20346814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34A76E08FDF047893EBF8926E3D34E" ma:contentTypeVersion="16" ma:contentTypeDescription="Create a new document." ma:contentTypeScope="" ma:versionID="a590707f0dc1a577409e9105f0ad7ee8">
  <xsd:schema xmlns:xsd="http://www.w3.org/2001/XMLSchema" xmlns:xs="http://www.w3.org/2001/XMLSchema" xmlns:p="http://schemas.microsoft.com/office/2006/metadata/properties" xmlns:ns1="http://schemas.microsoft.com/sharepoint/v3" xmlns:ns2="366ec1dc-63b3-4a12-9f49-b7192a453626" xmlns:ns3="a899cab9-a34a-40dc-adf4-fda2687ccfda" targetNamespace="http://schemas.microsoft.com/office/2006/metadata/properties" ma:root="true" ma:fieldsID="343fe34b91aa6eee2112293c6503b50d" ns1:_="" ns2:_="" ns3:_="">
    <xsd:import namespace="http://schemas.microsoft.com/sharepoint/v3"/>
    <xsd:import namespace="366ec1dc-63b3-4a12-9f49-b7192a453626"/>
    <xsd:import namespace="a899cab9-a34a-40dc-adf4-fda2687ccfd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6ec1dc-63b3-4a12-9f49-b7192a4536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09e9619-1d5e-444a-a5e4-c7ff9d76b9e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899cab9-a34a-40dc-adf4-fda2687ccfd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f3901c0-6bc5-4bb8-b3d8-f341df00e066}" ma:internalName="TaxCatchAll" ma:showField="CatchAllData" ma:web="a899cab9-a34a-40dc-adf4-fda2687ccf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a899cab9-a34a-40dc-adf4-fda2687ccfda" xsi:nil="true"/>
    <lcf76f155ced4ddcb4097134ff3c332f xmlns="366ec1dc-63b3-4a12-9f49-b7192a45362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0190C4C-2115-41AE-9E4D-894EC1085276}"/>
</file>

<file path=customXml/itemProps2.xml><?xml version="1.0" encoding="utf-8"?>
<ds:datastoreItem xmlns:ds="http://schemas.openxmlformats.org/officeDocument/2006/customXml" ds:itemID="{55288085-5BCC-42B5-881A-D68A7015817C}"/>
</file>

<file path=customXml/itemProps3.xml><?xml version="1.0" encoding="utf-8"?>
<ds:datastoreItem xmlns:ds="http://schemas.openxmlformats.org/officeDocument/2006/customXml" ds:itemID="{22C4340B-6A33-4790-8AA4-10D329D9C3DA}"/>
</file>

<file path=docProps/app.xml><?xml version="1.0" encoding="utf-8"?>
<Properties xmlns="http://schemas.openxmlformats.org/officeDocument/2006/extended-properties" xmlns:vt="http://schemas.openxmlformats.org/officeDocument/2006/docPropsVTypes">
  <Template>Retrospect</Template>
  <TotalTime>175</TotalTime>
  <Words>296</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Calibri Light</vt:lpstr>
      <vt:lpstr>Century Gothic</vt:lpstr>
      <vt:lpstr>Symbol</vt:lpstr>
      <vt:lpstr>Retrospect</vt:lpstr>
      <vt:lpstr>Captain’s Chat: Mission Statement</vt:lpstr>
      <vt:lpstr>Timeline for Workgroup</vt:lpstr>
      <vt:lpstr>ACCJC Requirements for a Mission</vt:lpstr>
      <vt:lpstr>Workgroup Draft Statement</vt:lpstr>
      <vt:lpstr>Executive Team Feedback</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Captain’s Chat: Mission Statement</dc:title>
  <dc:creator>Jesus Vega</dc:creator>
  <cp:lastModifiedBy>Jesus Vega</cp:lastModifiedBy>
  <cp:revision>1</cp:revision>
  <cp:lastPrinted>2021-10-19T20:57:43Z</cp:lastPrinted>
  <dcterms:created xsi:type="dcterms:W3CDTF">2021-10-19T18:22:24Z</dcterms:created>
  <dcterms:modified xsi:type="dcterms:W3CDTF">2021-10-19T21:18:13Z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0x010100F634A76E08FDF047893EBF8926E3D34E</vt:lpwstr>
  </property>
</Properties>
</file>