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2"/>
  </p:notesMasterIdLst>
  <p:sldIdLst>
    <p:sldId id="297" r:id="rId3"/>
    <p:sldId id="289" r:id="rId4"/>
    <p:sldId id="279" r:id="rId5"/>
    <p:sldId id="290" r:id="rId6"/>
    <p:sldId id="291" r:id="rId7"/>
    <p:sldId id="293" r:id="rId8"/>
    <p:sldId id="292" r:id="rId9"/>
    <p:sldId id="294"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EC55A"/>
    <a:srgbClr val="333F50"/>
    <a:srgbClr val="52C6BB"/>
    <a:srgbClr val="21ACCC"/>
    <a:srgbClr val="D4C9B7"/>
    <a:srgbClr val="76BE39"/>
    <a:srgbClr val="FF6295"/>
    <a:srgbClr val="918879"/>
    <a:srgbClr val="73B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77107" autoAdjust="0"/>
  </p:normalViewPr>
  <p:slideViewPr>
    <p:cSldViewPr snapToGrid="0">
      <p:cViewPr varScale="1">
        <p:scale>
          <a:sx n="82" d="100"/>
          <a:sy n="82"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51586-9C11-FE4E-A01A-737A6F179167}" type="datetimeFigureOut">
              <a:rPr lang="en-US" smtClean="0"/>
              <a:t>9/15/2021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5687-6735-BF46-B734-6514317F14BD}" type="slidenum">
              <a:rPr lang="en-US" smtClean="0"/>
              <a:t>‹#›</a:t>
            </a:fld>
            <a:endParaRPr lang="en-US" dirty="0"/>
          </a:p>
        </p:txBody>
      </p:sp>
    </p:spTree>
    <p:extLst>
      <p:ext uri="{BB962C8B-B14F-4D97-AF65-F5344CB8AC3E}">
        <p14:creationId xmlns:p14="http://schemas.microsoft.com/office/powerpoint/2010/main" val="70517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5687-6735-BF46-B734-6514317F14BD}" type="slidenum">
              <a:rPr lang="en-US" smtClean="0"/>
              <a:t>4</a:t>
            </a:fld>
            <a:endParaRPr lang="en-US" dirty="0"/>
          </a:p>
        </p:txBody>
      </p:sp>
    </p:spTree>
    <p:extLst>
      <p:ext uri="{BB962C8B-B14F-4D97-AF65-F5344CB8AC3E}">
        <p14:creationId xmlns:p14="http://schemas.microsoft.com/office/powerpoint/2010/main" val="186400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5687-6735-BF46-B734-6514317F14BD}" type="slidenum">
              <a:rPr lang="en-US" smtClean="0"/>
              <a:t>9</a:t>
            </a:fld>
            <a:endParaRPr lang="en-US" dirty="0"/>
          </a:p>
        </p:txBody>
      </p:sp>
    </p:spTree>
    <p:extLst>
      <p:ext uri="{BB962C8B-B14F-4D97-AF65-F5344CB8AC3E}">
        <p14:creationId xmlns:p14="http://schemas.microsoft.com/office/powerpoint/2010/main" val="132635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54535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67041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66439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896879" y="4399020"/>
            <a:ext cx="10389579"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dirty="0"/>
          </a:p>
        </p:txBody>
      </p:sp>
    </p:spTree>
    <p:extLst>
      <p:ext uri="{BB962C8B-B14F-4D97-AF65-F5344CB8AC3E}">
        <p14:creationId xmlns:p14="http://schemas.microsoft.com/office/powerpoint/2010/main" val="340044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15780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2061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4577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46922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21559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082092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5089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65988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820640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604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693409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9/15/2021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86216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09919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204844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2405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200563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3726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18255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43063-5588-4A61-B608-E7190534C3F2}" type="datetimeFigureOut">
              <a:rPr lang="en-US" smtClean="0"/>
              <a:t>9/15/2021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403633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43063-5588-4A61-B608-E7190534C3F2}" type="datetimeFigureOut">
              <a:rPr lang="en-US" smtClean="0"/>
              <a:t>9/15/2021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E78D4-62BF-49B8-B287-24955AF437DA}" type="slidenum">
              <a:rPr lang="en-US" smtClean="0"/>
              <a:t>‹#›</a:t>
            </a:fld>
            <a:endParaRPr lang="en-US" dirty="0"/>
          </a:p>
        </p:txBody>
      </p:sp>
    </p:spTree>
    <p:extLst>
      <p:ext uri="{BB962C8B-B14F-4D97-AF65-F5344CB8AC3E}">
        <p14:creationId xmlns:p14="http://schemas.microsoft.com/office/powerpoint/2010/main" val="381264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a:defRPr sz="1600">
                <a:solidFill>
                  <a:schemeClr val="tx1">
                    <a:tint val="75000"/>
                  </a:schemeClr>
                </a:solidFill>
              </a:defRPr>
            </a:lvl1pPr>
          </a:lstStyle>
          <a:p>
            <a:fld id="{425404F2-BE9A-4460-8815-8F645183555F}" type="datetimeFigureOut">
              <a:rPr lang="en-US" smtClean="0"/>
              <a:pPr/>
              <a:t>9/15/2021</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0" rIns="0" bIns="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0" rIns="0" bIns="0" rtlCol="0" anchor="ctr"/>
          <a:lstStyle>
            <a:lvl1pPr algn="r">
              <a:defRPr sz="1600">
                <a:solidFill>
                  <a:schemeClr val="tx1">
                    <a:tint val="75000"/>
                  </a:schemeClr>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416855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4.tm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5.tmp"/></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5187B065-1612-4D0A-B2D9-D02ED272CD35}"/>
              </a:ext>
            </a:extLst>
          </p:cNvPr>
          <p:cNvSpPr/>
          <p:nvPr/>
        </p:nvSpPr>
        <p:spPr>
          <a:xfrm>
            <a:off x="8581398" y="1537797"/>
            <a:ext cx="2146370" cy="1282320"/>
          </a:xfrm>
          <a:custGeom>
            <a:avLst/>
            <a:gdLst>
              <a:gd name="connsiteX0" fmla="*/ 1019037 w 2146370"/>
              <a:gd name="connsiteY0" fmla="*/ 0 h 1282320"/>
              <a:gd name="connsiteX1" fmla="*/ 1489914 w 2146370"/>
              <a:gd name="connsiteY1" fmla="*/ 312118 h 1282320"/>
              <a:gd name="connsiteX2" fmla="*/ 1495269 w 2146370"/>
              <a:gd name="connsiteY2" fmla="*/ 329370 h 1282320"/>
              <a:gd name="connsiteX3" fmla="*/ 1502350 w 2146370"/>
              <a:gd name="connsiteY3" fmla="*/ 323528 h 1282320"/>
              <a:gd name="connsiteX4" fmla="*/ 1733301 w 2146370"/>
              <a:gd name="connsiteY4" fmla="*/ 252982 h 1282320"/>
              <a:gd name="connsiteX5" fmla="*/ 2146370 w 2146370"/>
              <a:gd name="connsiteY5" fmla="*/ 666051 h 1282320"/>
              <a:gd name="connsiteX6" fmla="*/ 1733301 w 2146370"/>
              <a:gd name="connsiteY6" fmla="*/ 1079120 h 1282320"/>
              <a:gd name="connsiteX7" fmla="*/ 1441217 w 2146370"/>
              <a:gd name="connsiteY7" fmla="*/ 958135 h 1282320"/>
              <a:gd name="connsiteX8" fmla="*/ 1440116 w 2146370"/>
              <a:gd name="connsiteY8" fmla="*/ 956801 h 1282320"/>
              <a:gd name="connsiteX9" fmla="*/ 1451147 w 2146370"/>
              <a:gd name="connsiteY9" fmla="*/ 1019307 h 1282320"/>
              <a:gd name="connsiteX10" fmla="*/ 1188134 w 2146370"/>
              <a:gd name="connsiteY10" fmla="*/ 1282320 h 1282320"/>
              <a:gd name="connsiteX11" fmla="*/ 970040 w 2146370"/>
              <a:gd name="connsiteY11" fmla="*/ 1166360 h 1282320"/>
              <a:gd name="connsiteX12" fmla="*/ 963041 w 2146370"/>
              <a:gd name="connsiteY12" fmla="*/ 1153465 h 1282320"/>
              <a:gd name="connsiteX13" fmla="*/ 954787 w 2146370"/>
              <a:gd name="connsiteY13" fmla="*/ 1157945 h 1282320"/>
              <a:gd name="connsiteX14" fmla="*/ 788355 w 2146370"/>
              <a:gd name="connsiteY14" fmla="*/ 1191546 h 1282320"/>
              <a:gd name="connsiteX15" fmla="*/ 621924 w 2146370"/>
              <a:gd name="connsiteY15" fmla="*/ 1157945 h 1282320"/>
              <a:gd name="connsiteX16" fmla="*/ 589651 w 2146370"/>
              <a:gd name="connsiteY16" fmla="*/ 1140428 h 1282320"/>
              <a:gd name="connsiteX17" fmla="*/ 561342 w 2146370"/>
              <a:gd name="connsiteY17" fmla="*/ 1163785 h 1282320"/>
              <a:gd name="connsiteX18" fmla="*/ 360040 w 2146370"/>
              <a:gd name="connsiteY18" fmla="*/ 1225274 h 1282320"/>
              <a:gd name="connsiteX19" fmla="*/ 0 w 2146370"/>
              <a:gd name="connsiteY19" fmla="*/ 865234 h 1282320"/>
              <a:gd name="connsiteX20" fmla="*/ 360040 w 2146370"/>
              <a:gd name="connsiteY20" fmla="*/ 505194 h 1282320"/>
              <a:gd name="connsiteX21" fmla="*/ 432601 w 2146370"/>
              <a:gd name="connsiteY21" fmla="*/ 512509 h 1282320"/>
              <a:gd name="connsiteX22" fmla="*/ 441704 w 2146370"/>
              <a:gd name="connsiteY22" fmla="*/ 515334 h 1282320"/>
              <a:gd name="connsiteX23" fmla="*/ 486014 w 2146370"/>
              <a:gd name="connsiteY23" fmla="*/ 461630 h 1282320"/>
              <a:gd name="connsiteX24" fmla="*/ 515427 w 2146370"/>
              <a:gd name="connsiteY24" fmla="*/ 437362 h 1282320"/>
              <a:gd name="connsiteX25" fmla="*/ 518383 w 2146370"/>
              <a:gd name="connsiteY25" fmla="*/ 408045 h 1282320"/>
              <a:gd name="connsiteX26" fmla="*/ 1019037 w 2146370"/>
              <a:gd name="connsiteY26" fmla="*/ 0 h 1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370" h="1282320">
                <a:moveTo>
                  <a:pt x="1019037" y="0"/>
                </a:moveTo>
                <a:cubicBezTo>
                  <a:pt x="1230716" y="0"/>
                  <a:pt x="1412335" y="128699"/>
                  <a:pt x="1489914" y="312118"/>
                </a:cubicBezTo>
                <a:lnTo>
                  <a:pt x="1495269" y="329370"/>
                </a:lnTo>
                <a:lnTo>
                  <a:pt x="1502350" y="323528"/>
                </a:lnTo>
                <a:cubicBezTo>
                  <a:pt x="1568276" y="278989"/>
                  <a:pt x="1647752" y="252982"/>
                  <a:pt x="1733301" y="252982"/>
                </a:cubicBezTo>
                <a:cubicBezTo>
                  <a:pt x="1961433" y="252982"/>
                  <a:pt x="2146370" y="437919"/>
                  <a:pt x="2146370" y="666051"/>
                </a:cubicBezTo>
                <a:cubicBezTo>
                  <a:pt x="2146370" y="894183"/>
                  <a:pt x="1961433" y="1079120"/>
                  <a:pt x="1733301" y="1079120"/>
                </a:cubicBezTo>
                <a:cubicBezTo>
                  <a:pt x="1619235" y="1079120"/>
                  <a:pt x="1515968" y="1032886"/>
                  <a:pt x="1441217" y="958135"/>
                </a:cubicBezTo>
                <a:lnTo>
                  <a:pt x="1440116" y="956801"/>
                </a:lnTo>
                <a:lnTo>
                  <a:pt x="1451147" y="1019307"/>
                </a:lnTo>
                <a:cubicBezTo>
                  <a:pt x="1451147" y="1164565"/>
                  <a:pt x="1333392" y="1282320"/>
                  <a:pt x="1188134" y="1282320"/>
                </a:cubicBezTo>
                <a:cubicBezTo>
                  <a:pt x="1097348" y="1282320"/>
                  <a:pt x="1017305" y="1236322"/>
                  <a:pt x="970040" y="1166360"/>
                </a:cubicBezTo>
                <a:lnTo>
                  <a:pt x="963041" y="1153465"/>
                </a:lnTo>
                <a:lnTo>
                  <a:pt x="954787" y="1157945"/>
                </a:lnTo>
                <a:cubicBezTo>
                  <a:pt x="903632" y="1179582"/>
                  <a:pt x="847391" y="1191546"/>
                  <a:pt x="788355" y="1191546"/>
                </a:cubicBezTo>
                <a:cubicBezTo>
                  <a:pt x="729320" y="1191546"/>
                  <a:pt x="673078" y="1179582"/>
                  <a:pt x="621924" y="1157945"/>
                </a:cubicBezTo>
                <a:lnTo>
                  <a:pt x="589651" y="1140428"/>
                </a:lnTo>
                <a:lnTo>
                  <a:pt x="561342" y="1163785"/>
                </a:lnTo>
                <a:cubicBezTo>
                  <a:pt x="503880" y="1202606"/>
                  <a:pt x="434607" y="1225274"/>
                  <a:pt x="360040" y="1225274"/>
                </a:cubicBezTo>
                <a:cubicBezTo>
                  <a:pt x="161195" y="1225274"/>
                  <a:pt x="0" y="1064079"/>
                  <a:pt x="0" y="865234"/>
                </a:cubicBezTo>
                <a:cubicBezTo>
                  <a:pt x="0" y="666389"/>
                  <a:pt x="161195" y="505194"/>
                  <a:pt x="360040" y="505194"/>
                </a:cubicBezTo>
                <a:cubicBezTo>
                  <a:pt x="384896" y="505194"/>
                  <a:pt x="409163" y="507713"/>
                  <a:pt x="432601" y="512509"/>
                </a:cubicBezTo>
                <a:lnTo>
                  <a:pt x="441704" y="515334"/>
                </a:lnTo>
                <a:lnTo>
                  <a:pt x="486014" y="461630"/>
                </a:lnTo>
                <a:lnTo>
                  <a:pt x="515427" y="437362"/>
                </a:lnTo>
                <a:lnTo>
                  <a:pt x="518383" y="408045"/>
                </a:lnTo>
                <a:cubicBezTo>
                  <a:pt x="566035" y="175174"/>
                  <a:pt x="772079" y="0"/>
                  <a:pt x="1019037" y="0"/>
                </a:cubicBez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dirty="0">
              <a:solidFill>
                <a:prstClr val="white"/>
              </a:solidFill>
              <a:latin typeface="Calibri"/>
            </a:endParaRPr>
          </a:p>
        </p:txBody>
      </p:sp>
      <p:sp>
        <p:nvSpPr>
          <p:cNvPr id="93" name="Freeform: Shape 92">
            <a:extLst>
              <a:ext uri="{FF2B5EF4-FFF2-40B4-BE49-F238E27FC236}">
                <a16:creationId xmlns:a16="http://schemas.microsoft.com/office/drawing/2014/main" id="{97B44695-7E71-414A-A307-3129DC30EDF7}"/>
              </a:ext>
            </a:extLst>
          </p:cNvPr>
          <p:cNvSpPr/>
          <p:nvPr/>
        </p:nvSpPr>
        <p:spPr>
          <a:xfrm>
            <a:off x="10651794" y="2032444"/>
            <a:ext cx="988823" cy="820493"/>
          </a:xfrm>
          <a:custGeom>
            <a:avLst/>
            <a:gdLst>
              <a:gd name="connsiteX0" fmla="*/ 1406207 w 2646293"/>
              <a:gd name="connsiteY0" fmla="*/ 0 h 2195808"/>
              <a:gd name="connsiteX1" fmla="*/ 2131333 w 2646293"/>
              <a:gd name="connsiteY1" fmla="*/ 590994 h 2195808"/>
              <a:gd name="connsiteX2" fmla="*/ 2136565 w 2646293"/>
              <a:gd name="connsiteY2" fmla="*/ 625278 h 2195808"/>
              <a:gd name="connsiteX3" fmla="*/ 2147680 w 2646293"/>
              <a:gd name="connsiteY3" fmla="*/ 626399 h 2195808"/>
              <a:gd name="connsiteX4" fmla="*/ 2567281 w 2646293"/>
              <a:gd name="connsiteY4" fmla="*/ 1141231 h 2195808"/>
              <a:gd name="connsiteX5" fmla="*/ 2525984 w 2646293"/>
              <a:gd name="connsiteY5" fmla="*/ 1345783 h 2195808"/>
              <a:gd name="connsiteX6" fmla="*/ 2479536 w 2646293"/>
              <a:gd name="connsiteY6" fmla="*/ 1431357 h 2195808"/>
              <a:gd name="connsiteX7" fmla="*/ 2521004 w 2646293"/>
              <a:gd name="connsiteY7" fmla="*/ 1465571 h 2195808"/>
              <a:gd name="connsiteX8" fmla="*/ 2646293 w 2646293"/>
              <a:gd name="connsiteY8" fmla="*/ 1768045 h 2195808"/>
              <a:gd name="connsiteX9" fmla="*/ 2218530 w 2646293"/>
              <a:gd name="connsiteY9" fmla="*/ 2195808 h 2195808"/>
              <a:gd name="connsiteX10" fmla="*/ 1790767 w 2646293"/>
              <a:gd name="connsiteY10" fmla="*/ 1768045 h 2195808"/>
              <a:gd name="connsiteX11" fmla="*/ 1799458 w 2646293"/>
              <a:gd name="connsiteY11" fmla="*/ 1681836 h 2195808"/>
              <a:gd name="connsiteX12" fmla="*/ 1819884 w 2646293"/>
              <a:gd name="connsiteY12" fmla="*/ 1616033 h 2195808"/>
              <a:gd name="connsiteX13" fmla="*/ 1747955 w 2646293"/>
              <a:gd name="connsiteY13" fmla="*/ 1576992 h 2195808"/>
              <a:gd name="connsiteX14" fmla="*/ 1652781 w 2646293"/>
              <a:gd name="connsiteY14" fmla="*/ 1494572 h 2195808"/>
              <a:gd name="connsiteX15" fmla="*/ 1644552 w 2646293"/>
              <a:gd name="connsiteY15" fmla="*/ 1482994 h 2195808"/>
              <a:gd name="connsiteX16" fmla="*/ 1647592 w 2646293"/>
              <a:gd name="connsiteY16" fmla="*/ 1513145 h 2195808"/>
              <a:gd name="connsiteX17" fmla="*/ 1250243 w 2646293"/>
              <a:gd name="connsiteY17" fmla="*/ 1910494 h 2195808"/>
              <a:gd name="connsiteX18" fmla="*/ 860967 w 2646293"/>
              <a:gd name="connsiteY18" fmla="*/ 1593225 h 2195808"/>
              <a:gd name="connsiteX19" fmla="*/ 860903 w 2646293"/>
              <a:gd name="connsiteY19" fmla="*/ 1592590 h 2195808"/>
              <a:gd name="connsiteX20" fmla="*/ 828667 w 2646293"/>
              <a:gd name="connsiteY20" fmla="*/ 1631660 h 2195808"/>
              <a:gd name="connsiteX21" fmla="*/ 485422 w 2646293"/>
              <a:gd name="connsiteY21" fmla="*/ 1773837 h 2195808"/>
              <a:gd name="connsiteX22" fmla="*/ 0 w 2646293"/>
              <a:gd name="connsiteY22" fmla="*/ 1288415 h 2195808"/>
              <a:gd name="connsiteX23" fmla="*/ 485422 w 2646293"/>
              <a:gd name="connsiteY23" fmla="*/ 802993 h 2195808"/>
              <a:gd name="connsiteX24" fmla="*/ 674370 w 2646293"/>
              <a:gd name="connsiteY24" fmla="*/ 841140 h 2195808"/>
              <a:gd name="connsiteX25" fmla="*/ 676331 w 2646293"/>
              <a:gd name="connsiteY25" fmla="*/ 842204 h 2195808"/>
              <a:gd name="connsiteX26" fmla="*/ 666044 w 2646293"/>
              <a:gd name="connsiteY26" fmla="*/ 740163 h 2195808"/>
              <a:gd name="connsiteX27" fmla="*/ 1406207 w 2646293"/>
              <a:gd name="connsiteY27" fmla="*/ 0 h 21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6293" h="2195808">
                <a:moveTo>
                  <a:pt x="1406207" y="0"/>
                </a:moveTo>
                <a:cubicBezTo>
                  <a:pt x="1763890" y="0"/>
                  <a:pt x="2062315" y="253714"/>
                  <a:pt x="2131333" y="590994"/>
                </a:cubicBezTo>
                <a:lnTo>
                  <a:pt x="2136565" y="625278"/>
                </a:lnTo>
                <a:lnTo>
                  <a:pt x="2147680" y="626399"/>
                </a:lnTo>
                <a:cubicBezTo>
                  <a:pt x="2387146" y="675400"/>
                  <a:pt x="2567281" y="887279"/>
                  <a:pt x="2567281" y="1141231"/>
                </a:cubicBezTo>
                <a:cubicBezTo>
                  <a:pt x="2567281" y="1213789"/>
                  <a:pt x="2552576" y="1282912"/>
                  <a:pt x="2525984" y="1345783"/>
                </a:cubicBezTo>
                <a:lnTo>
                  <a:pt x="2479536" y="1431357"/>
                </a:lnTo>
                <a:lnTo>
                  <a:pt x="2521004" y="1465571"/>
                </a:lnTo>
                <a:cubicBezTo>
                  <a:pt x="2598414" y="1542981"/>
                  <a:pt x="2646293" y="1649922"/>
                  <a:pt x="2646293" y="1768045"/>
                </a:cubicBezTo>
                <a:cubicBezTo>
                  <a:pt x="2646293" y="2004292"/>
                  <a:pt x="2454777" y="2195808"/>
                  <a:pt x="2218530" y="2195808"/>
                </a:cubicBezTo>
                <a:cubicBezTo>
                  <a:pt x="1982283" y="2195808"/>
                  <a:pt x="1790767" y="2004292"/>
                  <a:pt x="1790767" y="1768045"/>
                </a:cubicBezTo>
                <a:cubicBezTo>
                  <a:pt x="1790767" y="1738514"/>
                  <a:pt x="1793759" y="1709682"/>
                  <a:pt x="1799458" y="1681836"/>
                </a:cubicBezTo>
                <a:lnTo>
                  <a:pt x="1819884" y="1616033"/>
                </a:lnTo>
                <a:lnTo>
                  <a:pt x="1747955" y="1576992"/>
                </a:lnTo>
                <a:cubicBezTo>
                  <a:pt x="1713008" y="1553382"/>
                  <a:pt x="1681054" y="1525680"/>
                  <a:pt x="1652781" y="1494572"/>
                </a:cubicBezTo>
                <a:lnTo>
                  <a:pt x="1644552" y="1482994"/>
                </a:lnTo>
                <a:lnTo>
                  <a:pt x="1647592" y="1513145"/>
                </a:lnTo>
                <a:cubicBezTo>
                  <a:pt x="1647592" y="1732595"/>
                  <a:pt x="1469693" y="1910494"/>
                  <a:pt x="1250243" y="1910494"/>
                </a:cubicBezTo>
                <a:cubicBezTo>
                  <a:pt x="1058224" y="1910494"/>
                  <a:pt x="898018" y="1774290"/>
                  <a:pt x="860967" y="1593225"/>
                </a:cubicBezTo>
                <a:lnTo>
                  <a:pt x="860903" y="1592590"/>
                </a:lnTo>
                <a:lnTo>
                  <a:pt x="828667" y="1631660"/>
                </a:lnTo>
                <a:cubicBezTo>
                  <a:pt x="740823" y="1719504"/>
                  <a:pt x="619468" y="1773837"/>
                  <a:pt x="485422" y="1773837"/>
                </a:cubicBezTo>
                <a:cubicBezTo>
                  <a:pt x="217331" y="1773837"/>
                  <a:pt x="0" y="1556506"/>
                  <a:pt x="0" y="1288415"/>
                </a:cubicBezTo>
                <a:cubicBezTo>
                  <a:pt x="0" y="1020324"/>
                  <a:pt x="217331" y="802993"/>
                  <a:pt x="485422" y="802993"/>
                </a:cubicBezTo>
                <a:cubicBezTo>
                  <a:pt x="552445" y="802993"/>
                  <a:pt x="616295" y="816576"/>
                  <a:pt x="674370" y="841140"/>
                </a:cubicBezTo>
                <a:lnTo>
                  <a:pt x="676331" y="842204"/>
                </a:lnTo>
                <a:lnTo>
                  <a:pt x="666044" y="740163"/>
                </a:lnTo>
                <a:cubicBezTo>
                  <a:pt x="666044" y="331382"/>
                  <a:pt x="997426" y="0"/>
                  <a:pt x="1406207" y="0"/>
                </a:cubicBez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2400" dirty="0">
                <a:solidFill>
                  <a:prstClr val="white"/>
                </a:solidFill>
                <a:latin typeface="Calibri"/>
              </a:rPr>
              <a:t> </a:t>
            </a:r>
          </a:p>
        </p:txBody>
      </p:sp>
      <p:sp>
        <p:nvSpPr>
          <p:cNvPr id="67" name="Freeform: Shape 66">
            <a:extLst>
              <a:ext uri="{FF2B5EF4-FFF2-40B4-BE49-F238E27FC236}">
                <a16:creationId xmlns:a16="http://schemas.microsoft.com/office/drawing/2014/main" id="{46C28C34-57F4-419D-ABFD-2B6BB317D4B2}"/>
              </a:ext>
            </a:extLst>
          </p:cNvPr>
          <p:cNvSpPr/>
          <p:nvPr/>
        </p:nvSpPr>
        <p:spPr>
          <a:xfrm rot="5400000" flipH="1">
            <a:off x="987434" y="1347330"/>
            <a:ext cx="4549396" cy="6532673"/>
          </a:xfrm>
          <a:custGeom>
            <a:avLst/>
            <a:gdLst>
              <a:gd name="connsiteX0" fmla="*/ 4549396 w 4549396"/>
              <a:gd name="connsiteY0" fmla="*/ 3726686 h 6532673"/>
              <a:gd name="connsiteX1" fmla="*/ 4107436 w 4549396"/>
              <a:gd name="connsiteY1" fmla="*/ 4168646 h 6532673"/>
              <a:gd name="connsiteX2" fmla="*/ 4018366 w 4549396"/>
              <a:gd name="connsiteY2" fmla="*/ 4159667 h 6532673"/>
              <a:gd name="connsiteX3" fmla="*/ 4000680 w 4549396"/>
              <a:gd name="connsiteY3" fmla="*/ 4154177 h 6532673"/>
              <a:gd name="connsiteX4" fmla="*/ 4022649 w 4549396"/>
              <a:gd name="connsiteY4" fmla="*/ 4185091 h 6532673"/>
              <a:gd name="connsiteX5" fmla="*/ 4107436 w 4549396"/>
              <a:gd name="connsiteY5" fmla="*/ 4519942 h 6532673"/>
              <a:gd name="connsiteX6" fmla="*/ 3546518 w 4549396"/>
              <a:gd name="connsiteY6" fmla="*/ 5208166 h 6532673"/>
              <a:gd name="connsiteX7" fmla="*/ 3441681 w 4549396"/>
              <a:gd name="connsiteY7" fmla="*/ 5218734 h 6532673"/>
              <a:gd name="connsiteX8" fmla="*/ 3450814 w 4549396"/>
              <a:gd name="connsiteY8" fmla="*/ 5309332 h 6532673"/>
              <a:gd name="connsiteX9" fmla="*/ 3409814 w 4549396"/>
              <a:gd name="connsiteY9" fmla="*/ 5512414 h 6532673"/>
              <a:gd name="connsiteX10" fmla="*/ 3382227 w 4549396"/>
              <a:gd name="connsiteY10" fmla="*/ 5563239 h 6532673"/>
              <a:gd name="connsiteX11" fmla="*/ 3383088 w 4549396"/>
              <a:gd name="connsiteY11" fmla="*/ 5563370 h 6532673"/>
              <a:gd name="connsiteX12" fmla="*/ 3990224 w 4549396"/>
              <a:gd name="connsiteY12" fmla="*/ 6308301 h 6532673"/>
              <a:gd name="connsiteX13" fmla="*/ 3974776 w 4549396"/>
              <a:gd name="connsiteY13" fmla="*/ 6461544 h 6532673"/>
              <a:gd name="connsiteX14" fmla="*/ 3952696 w 4549396"/>
              <a:gd name="connsiteY14" fmla="*/ 6532672 h 6532673"/>
              <a:gd name="connsiteX15" fmla="*/ 0 w 4549396"/>
              <a:gd name="connsiteY15" fmla="*/ 6532673 h 6532673"/>
              <a:gd name="connsiteX16" fmla="*/ 0 w 4549396"/>
              <a:gd name="connsiteY16" fmla="*/ 3362891 h 6532673"/>
              <a:gd name="connsiteX17" fmla="*/ 162782 w 4549396"/>
              <a:gd name="connsiteY17" fmla="*/ 3282058 h 6532673"/>
              <a:gd name="connsiteX18" fmla="*/ 340861 w 4549396"/>
              <a:gd name="connsiteY18" fmla="*/ 3229168 h 6532673"/>
              <a:gd name="connsiteX19" fmla="*/ 373822 w 4549396"/>
              <a:gd name="connsiteY19" fmla="*/ 3224138 h 6532673"/>
              <a:gd name="connsiteX20" fmla="*/ 355185 w 4549396"/>
              <a:gd name="connsiteY20" fmla="*/ 3151654 h 6532673"/>
              <a:gd name="connsiteX21" fmla="*/ 333277 w 4549396"/>
              <a:gd name="connsiteY21" fmla="*/ 2934329 h 6532673"/>
              <a:gd name="connsiteX22" fmla="*/ 808710 w 4549396"/>
              <a:gd name="connsiteY22" fmla="*/ 2040146 h 6532673"/>
              <a:gd name="connsiteX23" fmla="*/ 919028 w 4549396"/>
              <a:gd name="connsiteY23" fmla="*/ 1980268 h 6532673"/>
              <a:gd name="connsiteX24" fmla="*/ 904293 w 4549396"/>
              <a:gd name="connsiteY24" fmla="*/ 1925721 h 6532673"/>
              <a:gd name="connsiteX25" fmla="*/ 893435 w 4549396"/>
              <a:gd name="connsiteY25" fmla="*/ 1802656 h 6532673"/>
              <a:gd name="connsiteX26" fmla="*/ 1199949 w 4549396"/>
              <a:gd name="connsiteY26" fmla="*/ 1226172 h 6532673"/>
              <a:gd name="connsiteX27" fmla="*/ 1306094 w 4549396"/>
              <a:gd name="connsiteY27" fmla="*/ 1168558 h 6532673"/>
              <a:gd name="connsiteX28" fmla="*/ 1275708 w 4549396"/>
              <a:gd name="connsiteY28" fmla="*/ 1137438 h 6532673"/>
              <a:gd name="connsiteX29" fmla="*/ 1116955 w 4549396"/>
              <a:gd name="connsiteY29" fmla="*/ 695216 h 6532673"/>
              <a:gd name="connsiteX30" fmla="*/ 1812171 w 4549396"/>
              <a:gd name="connsiteY30" fmla="*/ 0 h 6532673"/>
              <a:gd name="connsiteX31" fmla="*/ 2507387 w 4549396"/>
              <a:gd name="connsiteY31" fmla="*/ 695216 h 6532673"/>
              <a:gd name="connsiteX32" fmla="*/ 2496406 w 4549396"/>
              <a:gd name="connsiteY32" fmla="*/ 804151 h 6532673"/>
              <a:gd name="connsiteX33" fmla="*/ 2523549 w 4549396"/>
              <a:gd name="connsiteY33" fmla="*/ 801415 h 6532673"/>
              <a:gd name="connsiteX34" fmla="*/ 3393426 w 4549396"/>
              <a:gd name="connsiteY34" fmla="*/ 1671292 h 6532673"/>
              <a:gd name="connsiteX35" fmla="*/ 3009906 w 4549396"/>
              <a:gd name="connsiteY35" fmla="*/ 2392608 h 6532673"/>
              <a:gd name="connsiteX36" fmla="*/ 2907579 w 4549396"/>
              <a:gd name="connsiteY36" fmla="*/ 2448149 h 6532673"/>
              <a:gd name="connsiteX37" fmla="*/ 2921980 w 4549396"/>
              <a:gd name="connsiteY37" fmla="*/ 2455966 h 6532673"/>
              <a:gd name="connsiteX38" fmla="*/ 3116836 w 4549396"/>
              <a:gd name="connsiteY38" fmla="*/ 2822446 h 6532673"/>
              <a:gd name="connsiteX39" fmla="*/ 3082105 w 4549396"/>
              <a:gd name="connsiteY39" fmla="*/ 2994477 h 6532673"/>
              <a:gd name="connsiteX40" fmla="*/ 3070601 w 4549396"/>
              <a:gd name="connsiteY40" fmla="*/ 3015671 h 6532673"/>
              <a:gd name="connsiteX41" fmla="*/ 3179964 w 4549396"/>
              <a:gd name="connsiteY41" fmla="*/ 3004646 h 6532673"/>
              <a:gd name="connsiteX42" fmla="*/ 3732297 w 4549396"/>
              <a:gd name="connsiteY42" fmla="*/ 3370757 h 6532673"/>
              <a:gd name="connsiteX43" fmla="*/ 3759210 w 4549396"/>
              <a:gd name="connsiteY43" fmla="*/ 3457457 h 6532673"/>
              <a:gd name="connsiteX44" fmla="*/ 3794923 w 4549396"/>
              <a:gd name="connsiteY44" fmla="*/ 3414173 h 6532673"/>
              <a:gd name="connsiteX45" fmla="*/ 4107436 w 4549396"/>
              <a:gd name="connsiteY45" fmla="*/ 3284726 h 6532673"/>
              <a:gd name="connsiteX46" fmla="*/ 4549396 w 4549396"/>
              <a:gd name="connsiteY46" fmla="*/ 3726686 h 65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49396" h="6532673">
                <a:moveTo>
                  <a:pt x="4549396" y="3726686"/>
                </a:moveTo>
                <a:cubicBezTo>
                  <a:pt x="4549396" y="3970774"/>
                  <a:pt x="4351524" y="4168646"/>
                  <a:pt x="4107436" y="4168646"/>
                </a:cubicBezTo>
                <a:cubicBezTo>
                  <a:pt x="4076925" y="4168646"/>
                  <a:pt x="4047136" y="4165554"/>
                  <a:pt x="4018366" y="4159667"/>
                </a:cubicBezTo>
                <a:lnTo>
                  <a:pt x="4000680" y="4154177"/>
                </a:lnTo>
                <a:lnTo>
                  <a:pt x="4022649" y="4185091"/>
                </a:lnTo>
                <a:cubicBezTo>
                  <a:pt x="4076721" y="4284630"/>
                  <a:pt x="4107436" y="4398699"/>
                  <a:pt x="4107436" y="4519942"/>
                </a:cubicBezTo>
                <a:cubicBezTo>
                  <a:pt x="4107436" y="4859423"/>
                  <a:pt x="3866633" y="5142661"/>
                  <a:pt x="3546518" y="5208166"/>
                </a:cubicBezTo>
                <a:lnTo>
                  <a:pt x="3441681" y="5218734"/>
                </a:lnTo>
                <a:lnTo>
                  <a:pt x="3450814" y="5309332"/>
                </a:lnTo>
                <a:cubicBezTo>
                  <a:pt x="3450814" y="5381368"/>
                  <a:pt x="3436215" y="5449995"/>
                  <a:pt x="3409814" y="5512414"/>
                </a:cubicBezTo>
                <a:lnTo>
                  <a:pt x="3382227" y="5563239"/>
                </a:lnTo>
                <a:lnTo>
                  <a:pt x="3383088" y="5563370"/>
                </a:lnTo>
                <a:cubicBezTo>
                  <a:pt x="3729580" y="5634273"/>
                  <a:pt x="3990224" y="5940848"/>
                  <a:pt x="3990224" y="6308301"/>
                </a:cubicBezTo>
                <a:cubicBezTo>
                  <a:pt x="3990224" y="6360794"/>
                  <a:pt x="3984904" y="6412045"/>
                  <a:pt x="3974776" y="6461544"/>
                </a:cubicBezTo>
                <a:lnTo>
                  <a:pt x="3952696" y="6532672"/>
                </a:lnTo>
                <a:lnTo>
                  <a:pt x="0" y="6532673"/>
                </a:lnTo>
                <a:lnTo>
                  <a:pt x="0" y="3362891"/>
                </a:lnTo>
                <a:lnTo>
                  <a:pt x="162782" y="3282058"/>
                </a:lnTo>
                <a:cubicBezTo>
                  <a:pt x="219917" y="3259528"/>
                  <a:pt x="279438" y="3241737"/>
                  <a:pt x="340861" y="3229168"/>
                </a:cubicBezTo>
                <a:lnTo>
                  <a:pt x="373822" y="3224138"/>
                </a:lnTo>
                <a:lnTo>
                  <a:pt x="355185" y="3151654"/>
                </a:lnTo>
                <a:cubicBezTo>
                  <a:pt x="340820" y="3081456"/>
                  <a:pt x="333277" y="3008774"/>
                  <a:pt x="333277" y="2934329"/>
                </a:cubicBezTo>
                <a:cubicBezTo>
                  <a:pt x="333277" y="2562107"/>
                  <a:pt x="521868" y="2233933"/>
                  <a:pt x="808710" y="2040146"/>
                </a:cubicBezTo>
                <a:lnTo>
                  <a:pt x="919028" y="1980268"/>
                </a:lnTo>
                <a:lnTo>
                  <a:pt x="904293" y="1925721"/>
                </a:lnTo>
                <a:cubicBezTo>
                  <a:pt x="897158" y="1885777"/>
                  <a:pt x="893435" y="1844651"/>
                  <a:pt x="893435" y="1802656"/>
                </a:cubicBezTo>
                <a:cubicBezTo>
                  <a:pt x="893435" y="1562683"/>
                  <a:pt x="1015020" y="1351107"/>
                  <a:pt x="1199949" y="1226172"/>
                </a:cubicBezTo>
                <a:lnTo>
                  <a:pt x="1306094" y="1168558"/>
                </a:lnTo>
                <a:lnTo>
                  <a:pt x="1275708" y="1137438"/>
                </a:lnTo>
                <a:cubicBezTo>
                  <a:pt x="1176532" y="1017263"/>
                  <a:pt x="1116955" y="863197"/>
                  <a:pt x="1116955" y="695216"/>
                </a:cubicBezTo>
                <a:cubicBezTo>
                  <a:pt x="1116955" y="311259"/>
                  <a:pt x="1428214" y="0"/>
                  <a:pt x="1812171" y="0"/>
                </a:cubicBezTo>
                <a:cubicBezTo>
                  <a:pt x="2196128" y="0"/>
                  <a:pt x="2507387" y="311259"/>
                  <a:pt x="2507387" y="695216"/>
                </a:cubicBezTo>
                <a:lnTo>
                  <a:pt x="2496406" y="804151"/>
                </a:lnTo>
                <a:lnTo>
                  <a:pt x="2523549" y="801415"/>
                </a:lnTo>
                <a:cubicBezTo>
                  <a:pt x="3003969" y="801415"/>
                  <a:pt x="3393426" y="1190872"/>
                  <a:pt x="3393426" y="1671292"/>
                </a:cubicBezTo>
                <a:cubicBezTo>
                  <a:pt x="3393426" y="1971554"/>
                  <a:pt x="3241294" y="2236284"/>
                  <a:pt x="3009906" y="2392608"/>
                </a:cubicBezTo>
                <a:lnTo>
                  <a:pt x="2907579" y="2448149"/>
                </a:lnTo>
                <a:lnTo>
                  <a:pt x="2921980" y="2455966"/>
                </a:lnTo>
                <a:cubicBezTo>
                  <a:pt x="3039542" y="2535389"/>
                  <a:pt x="3116836" y="2669891"/>
                  <a:pt x="3116836" y="2822446"/>
                </a:cubicBezTo>
                <a:cubicBezTo>
                  <a:pt x="3116836" y="2883468"/>
                  <a:pt x="3104469" y="2941602"/>
                  <a:pt x="3082105" y="2994477"/>
                </a:cubicBezTo>
                <a:lnTo>
                  <a:pt x="3070601" y="3015671"/>
                </a:lnTo>
                <a:lnTo>
                  <a:pt x="3179964" y="3004646"/>
                </a:lnTo>
                <a:cubicBezTo>
                  <a:pt x="3428261" y="3004646"/>
                  <a:pt x="3641297" y="3155609"/>
                  <a:pt x="3732297" y="3370757"/>
                </a:cubicBezTo>
                <a:lnTo>
                  <a:pt x="3759210" y="3457457"/>
                </a:lnTo>
                <a:lnTo>
                  <a:pt x="3794923" y="3414173"/>
                </a:lnTo>
                <a:cubicBezTo>
                  <a:pt x="3874902" y="3334194"/>
                  <a:pt x="3985392" y="3284726"/>
                  <a:pt x="4107436" y="3284726"/>
                </a:cubicBezTo>
                <a:cubicBezTo>
                  <a:pt x="4351524" y="3284726"/>
                  <a:pt x="4549396" y="3482598"/>
                  <a:pt x="4549396" y="37266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dirty="0">
              <a:solidFill>
                <a:prstClr val="white"/>
              </a:solidFill>
              <a:latin typeface="Calibri"/>
            </a:endParaRPr>
          </a:p>
        </p:txBody>
      </p:sp>
      <p:grpSp>
        <p:nvGrpSpPr>
          <p:cNvPr id="16" name="Group 15">
            <a:extLst>
              <a:ext uri="{FF2B5EF4-FFF2-40B4-BE49-F238E27FC236}">
                <a16:creationId xmlns:a16="http://schemas.microsoft.com/office/drawing/2014/main" id="{AA0F00B3-10D0-4FF1-8A42-8F36CC66E06A}"/>
              </a:ext>
            </a:extLst>
          </p:cNvPr>
          <p:cNvGrpSpPr/>
          <p:nvPr/>
        </p:nvGrpSpPr>
        <p:grpSpPr>
          <a:xfrm>
            <a:off x="2657985" y="3097439"/>
            <a:ext cx="9550796" cy="3800843"/>
            <a:chOff x="0" y="3071813"/>
            <a:chExt cx="9342438" cy="3717925"/>
          </a:xfrm>
        </p:grpSpPr>
        <p:sp>
          <p:nvSpPr>
            <p:cNvPr id="9" name="Freeform 5">
              <a:extLst>
                <a:ext uri="{FF2B5EF4-FFF2-40B4-BE49-F238E27FC236}">
                  <a16:creationId xmlns:a16="http://schemas.microsoft.com/office/drawing/2014/main" id="{116799A6-D660-48AD-B661-74C5556B779E}"/>
                </a:ext>
              </a:extLst>
            </p:cNvPr>
            <p:cNvSpPr>
              <a:spLocks/>
            </p:cNvSpPr>
            <p:nvPr/>
          </p:nvSpPr>
          <p:spPr bwMode="auto">
            <a:xfrm>
              <a:off x="0" y="3071813"/>
              <a:ext cx="9342438" cy="3717925"/>
            </a:xfrm>
            <a:custGeom>
              <a:avLst/>
              <a:gdLst>
                <a:gd name="T0" fmla="*/ 5151 w 5885"/>
                <a:gd name="T1" fmla="*/ 646 h 2342"/>
                <a:gd name="T2" fmla="*/ 4435 w 5885"/>
                <a:gd name="T3" fmla="*/ 768 h 2342"/>
                <a:gd name="T4" fmla="*/ 3585 w 5885"/>
                <a:gd name="T5" fmla="*/ 0 h 2342"/>
                <a:gd name="T6" fmla="*/ 2711 w 5885"/>
                <a:gd name="T7" fmla="*/ 963 h 2342"/>
                <a:gd name="T8" fmla="*/ 2311 w 5885"/>
                <a:gd name="T9" fmla="*/ 581 h 2342"/>
                <a:gd name="T10" fmla="*/ 1376 w 5885"/>
                <a:gd name="T11" fmla="*/ 1633 h 2342"/>
                <a:gd name="T12" fmla="*/ 1022 w 5885"/>
                <a:gd name="T13" fmla="*/ 1446 h 2342"/>
                <a:gd name="T14" fmla="*/ 0 w 5885"/>
                <a:gd name="T15" fmla="*/ 2342 h 2342"/>
                <a:gd name="T16" fmla="*/ 5885 w 5885"/>
                <a:gd name="T17" fmla="*/ 2342 h 2342"/>
                <a:gd name="T18" fmla="*/ 5885 w 5885"/>
                <a:gd name="T19" fmla="*/ 996 h 2342"/>
                <a:gd name="T20" fmla="*/ 5687 w 5885"/>
                <a:gd name="T21" fmla="*/ 1048 h 2342"/>
                <a:gd name="T22" fmla="*/ 5151 w 5885"/>
                <a:gd name="T23" fmla="*/ 646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5" h="2342">
                  <a:moveTo>
                    <a:pt x="5151" y="646"/>
                  </a:moveTo>
                  <a:lnTo>
                    <a:pt x="4435" y="768"/>
                  </a:lnTo>
                  <a:lnTo>
                    <a:pt x="3585" y="0"/>
                  </a:lnTo>
                  <a:lnTo>
                    <a:pt x="2711" y="963"/>
                  </a:lnTo>
                  <a:lnTo>
                    <a:pt x="2311" y="581"/>
                  </a:lnTo>
                  <a:lnTo>
                    <a:pt x="1376" y="1633"/>
                  </a:lnTo>
                  <a:lnTo>
                    <a:pt x="1022" y="1446"/>
                  </a:lnTo>
                  <a:lnTo>
                    <a:pt x="0" y="2342"/>
                  </a:lnTo>
                  <a:lnTo>
                    <a:pt x="5885" y="2342"/>
                  </a:lnTo>
                  <a:lnTo>
                    <a:pt x="5885" y="996"/>
                  </a:lnTo>
                  <a:lnTo>
                    <a:pt x="5687" y="1048"/>
                  </a:lnTo>
                  <a:lnTo>
                    <a:pt x="5151" y="646"/>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1" name="Freeform 6">
              <a:extLst>
                <a:ext uri="{FF2B5EF4-FFF2-40B4-BE49-F238E27FC236}">
                  <a16:creationId xmlns:a16="http://schemas.microsoft.com/office/drawing/2014/main" id="{F19B824D-7477-492A-B1B7-FCE1DFB40849}"/>
                </a:ext>
              </a:extLst>
            </p:cNvPr>
            <p:cNvSpPr>
              <a:spLocks/>
            </p:cNvSpPr>
            <p:nvPr/>
          </p:nvSpPr>
          <p:spPr bwMode="auto">
            <a:xfrm>
              <a:off x="5691188" y="3071813"/>
              <a:ext cx="1701800" cy="2771775"/>
            </a:xfrm>
            <a:custGeom>
              <a:avLst/>
              <a:gdLst>
                <a:gd name="T0" fmla="*/ 850 w 1072"/>
                <a:gd name="T1" fmla="*/ 768 h 1746"/>
                <a:gd name="T2" fmla="*/ 0 w 1072"/>
                <a:gd name="T3" fmla="*/ 0 h 1746"/>
                <a:gd name="T4" fmla="*/ 314 w 1072"/>
                <a:gd name="T5" fmla="*/ 624 h 1746"/>
                <a:gd name="T6" fmla="*/ 48 w 1072"/>
                <a:gd name="T7" fmla="*/ 646 h 1746"/>
                <a:gd name="T8" fmla="*/ 799 w 1072"/>
                <a:gd name="T9" fmla="*/ 1351 h 1746"/>
                <a:gd name="T10" fmla="*/ 1072 w 1072"/>
                <a:gd name="T11" fmla="*/ 1746 h 1746"/>
                <a:gd name="T12" fmla="*/ 828 w 1072"/>
                <a:gd name="T13" fmla="*/ 1131 h 1746"/>
                <a:gd name="T14" fmla="*/ 928 w 1072"/>
                <a:gd name="T15" fmla="*/ 963 h 1746"/>
                <a:gd name="T16" fmla="*/ 850 w 1072"/>
                <a:gd name="T17" fmla="*/ 768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2" h="1746">
                  <a:moveTo>
                    <a:pt x="850" y="768"/>
                  </a:moveTo>
                  <a:lnTo>
                    <a:pt x="0" y="0"/>
                  </a:lnTo>
                  <a:lnTo>
                    <a:pt x="314" y="624"/>
                  </a:lnTo>
                  <a:lnTo>
                    <a:pt x="48" y="646"/>
                  </a:lnTo>
                  <a:lnTo>
                    <a:pt x="799" y="1351"/>
                  </a:lnTo>
                  <a:lnTo>
                    <a:pt x="1072" y="1746"/>
                  </a:lnTo>
                  <a:lnTo>
                    <a:pt x="828" y="1131"/>
                  </a:lnTo>
                  <a:lnTo>
                    <a:pt x="928" y="963"/>
                  </a:lnTo>
                  <a:lnTo>
                    <a:pt x="850" y="768"/>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3" name="Freeform 7">
              <a:extLst>
                <a:ext uri="{FF2B5EF4-FFF2-40B4-BE49-F238E27FC236}">
                  <a16:creationId xmlns:a16="http://schemas.microsoft.com/office/drawing/2014/main" id="{16531003-99A5-4D97-97BC-A5B9847BA449}"/>
                </a:ext>
              </a:extLst>
            </p:cNvPr>
            <p:cNvSpPr>
              <a:spLocks/>
            </p:cNvSpPr>
            <p:nvPr/>
          </p:nvSpPr>
          <p:spPr bwMode="auto">
            <a:xfrm>
              <a:off x="3668713" y="3994151"/>
              <a:ext cx="2247900" cy="2474913"/>
            </a:xfrm>
            <a:custGeom>
              <a:avLst/>
              <a:gdLst>
                <a:gd name="T0" fmla="*/ 400 w 1416"/>
                <a:gd name="T1" fmla="*/ 382 h 1559"/>
                <a:gd name="T2" fmla="*/ 0 w 1416"/>
                <a:gd name="T3" fmla="*/ 0 h 1559"/>
                <a:gd name="T4" fmla="*/ 172 w 1416"/>
                <a:gd name="T5" fmla="*/ 463 h 1559"/>
                <a:gd name="T6" fmla="*/ 75 w 1416"/>
                <a:gd name="T7" fmla="*/ 463 h 1559"/>
                <a:gd name="T8" fmla="*/ 204 w 1416"/>
                <a:gd name="T9" fmla="*/ 748 h 1559"/>
                <a:gd name="T10" fmla="*/ 43 w 1416"/>
                <a:gd name="T11" fmla="*/ 761 h 1559"/>
                <a:gd name="T12" fmla="*/ 349 w 1416"/>
                <a:gd name="T13" fmla="*/ 1020 h 1559"/>
                <a:gd name="T14" fmla="*/ 1416 w 1416"/>
                <a:gd name="T15" fmla="*/ 1559 h 1559"/>
                <a:gd name="T16" fmla="*/ 486 w 1416"/>
                <a:gd name="T17" fmla="*/ 981 h 1559"/>
                <a:gd name="T18" fmla="*/ 665 w 1416"/>
                <a:gd name="T19" fmla="*/ 657 h 1559"/>
                <a:gd name="T20" fmla="*/ 451 w 1416"/>
                <a:gd name="T21" fmla="*/ 583 h 1559"/>
                <a:gd name="T22" fmla="*/ 400 w 1416"/>
                <a:gd name="T23" fmla="*/ 38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6" h="1559">
                  <a:moveTo>
                    <a:pt x="400" y="382"/>
                  </a:moveTo>
                  <a:lnTo>
                    <a:pt x="0" y="0"/>
                  </a:lnTo>
                  <a:lnTo>
                    <a:pt x="172" y="463"/>
                  </a:lnTo>
                  <a:lnTo>
                    <a:pt x="75" y="463"/>
                  </a:lnTo>
                  <a:lnTo>
                    <a:pt x="204" y="748"/>
                  </a:lnTo>
                  <a:lnTo>
                    <a:pt x="43" y="761"/>
                  </a:lnTo>
                  <a:lnTo>
                    <a:pt x="349" y="1020"/>
                  </a:lnTo>
                  <a:lnTo>
                    <a:pt x="1416" y="1559"/>
                  </a:lnTo>
                  <a:lnTo>
                    <a:pt x="486" y="981"/>
                  </a:lnTo>
                  <a:lnTo>
                    <a:pt x="665" y="657"/>
                  </a:lnTo>
                  <a:lnTo>
                    <a:pt x="451" y="583"/>
                  </a:lnTo>
                  <a:lnTo>
                    <a:pt x="400" y="38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4" name="Freeform 8">
              <a:extLst>
                <a:ext uri="{FF2B5EF4-FFF2-40B4-BE49-F238E27FC236}">
                  <a16:creationId xmlns:a16="http://schemas.microsoft.com/office/drawing/2014/main" id="{4A9A5F7F-16A3-45E5-B6F1-6EC5742AEB52}"/>
                </a:ext>
              </a:extLst>
            </p:cNvPr>
            <p:cNvSpPr>
              <a:spLocks/>
            </p:cNvSpPr>
            <p:nvPr/>
          </p:nvSpPr>
          <p:spPr bwMode="auto">
            <a:xfrm>
              <a:off x="1622425" y="5367338"/>
              <a:ext cx="561975" cy="915988"/>
            </a:xfrm>
            <a:custGeom>
              <a:avLst/>
              <a:gdLst>
                <a:gd name="T0" fmla="*/ 354 w 354"/>
                <a:gd name="T1" fmla="*/ 187 h 577"/>
                <a:gd name="T2" fmla="*/ 0 w 354"/>
                <a:gd name="T3" fmla="*/ 0 h 577"/>
                <a:gd name="T4" fmla="*/ 195 w 354"/>
                <a:gd name="T5" fmla="*/ 237 h 577"/>
                <a:gd name="T6" fmla="*/ 53 w 354"/>
                <a:gd name="T7" fmla="*/ 290 h 577"/>
                <a:gd name="T8" fmla="*/ 195 w 354"/>
                <a:gd name="T9" fmla="*/ 577 h 577"/>
                <a:gd name="T10" fmla="*/ 225 w 354"/>
                <a:gd name="T11" fmla="*/ 353 h 577"/>
                <a:gd name="T12" fmla="*/ 354 w 354"/>
                <a:gd name="T13" fmla="*/ 316 h 577"/>
                <a:gd name="T14" fmla="*/ 354 w 354"/>
                <a:gd name="T15" fmla="*/ 187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577">
                  <a:moveTo>
                    <a:pt x="354" y="187"/>
                  </a:moveTo>
                  <a:lnTo>
                    <a:pt x="0" y="0"/>
                  </a:lnTo>
                  <a:lnTo>
                    <a:pt x="195" y="237"/>
                  </a:lnTo>
                  <a:lnTo>
                    <a:pt x="53" y="290"/>
                  </a:lnTo>
                  <a:lnTo>
                    <a:pt x="195" y="577"/>
                  </a:lnTo>
                  <a:lnTo>
                    <a:pt x="225" y="353"/>
                  </a:lnTo>
                  <a:lnTo>
                    <a:pt x="354" y="316"/>
                  </a:lnTo>
                  <a:lnTo>
                    <a:pt x="354" y="187"/>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5" name="Freeform 9">
              <a:extLst>
                <a:ext uri="{FF2B5EF4-FFF2-40B4-BE49-F238E27FC236}">
                  <a16:creationId xmlns:a16="http://schemas.microsoft.com/office/drawing/2014/main" id="{D0599314-8F53-45FC-B886-C1098C21D605}"/>
                </a:ext>
              </a:extLst>
            </p:cNvPr>
            <p:cNvSpPr>
              <a:spLocks/>
            </p:cNvSpPr>
            <p:nvPr/>
          </p:nvSpPr>
          <p:spPr bwMode="auto">
            <a:xfrm>
              <a:off x="7891463" y="4097338"/>
              <a:ext cx="1450975" cy="2692400"/>
            </a:xfrm>
            <a:custGeom>
              <a:avLst/>
              <a:gdLst>
                <a:gd name="T0" fmla="*/ 753 w 914"/>
                <a:gd name="T1" fmla="*/ 394 h 1696"/>
                <a:gd name="T2" fmla="*/ 180 w 914"/>
                <a:gd name="T3" fmla="*/ 0 h 1696"/>
                <a:gd name="T4" fmla="*/ 206 w 914"/>
                <a:gd name="T5" fmla="*/ 402 h 1696"/>
                <a:gd name="T6" fmla="*/ 0 w 914"/>
                <a:gd name="T7" fmla="*/ 431 h 1696"/>
                <a:gd name="T8" fmla="*/ 332 w 914"/>
                <a:gd name="T9" fmla="*/ 1153 h 1696"/>
                <a:gd name="T10" fmla="*/ 794 w 914"/>
                <a:gd name="T11" fmla="*/ 1498 h 1696"/>
                <a:gd name="T12" fmla="*/ 914 w 914"/>
                <a:gd name="T13" fmla="*/ 1696 h 1696"/>
                <a:gd name="T14" fmla="*/ 866 w 914"/>
                <a:gd name="T15" fmla="*/ 1377 h 1696"/>
                <a:gd name="T16" fmla="*/ 678 w 914"/>
                <a:gd name="T17" fmla="*/ 1116 h 1696"/>
                <a:gd name="T18" fmla="*/ 802 w 914"/>
                <a:gd name="T19" fmla="*/ 916 h 1696"/>
                <a:gd name="T20" fmla="*/ 753 w 914"/>
                <a:gd name="T21" fmla="*/ 394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4" h="1696">
                  <a:moveTo>
                    <a:pt x="753" y="394"/>
                  </a:moveTo>
                  <a:lnTo>
                    <a:pt x="180" y="0"/>
                  </a:lnTo>
                  <a:lnTo>
                    <a:pt x="206" y="402"/>
                  </a:lnTo>
                  <a:lnTo>
                    <a:pt x="0" y="431"/>
                  </a:lnTo>
                  <a:lnTo>
                    <a:pt x="332" y="1153"/>
                  </a:lnTo>
                  <a:lnTo>
                    <a:pt x="794" y="1498"/>
                  </a:lnTo>
                  <a:lnTo>
                    <a:pt x="914" y="1696"/>
                  </a:lnTo>
                  <a:lnTo>
                    <a:pt x="866" y="1377"/>
                  </a:lnTo>
                  <a:lnTo>
                    <a:pt x="678" y="1116"/>
                  </a:lnTo>
                  <a:lnTo>
                    <a:pt x="802" y="916"/>
                  </a:lnTo>
                  <a:lnTo>
                    <a:pt x="753" y="394"/>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grpSp>
      <p:sp>
        <p:nvSpPr>
          <p:cNvPr id="74" name="Freeform: Shape 73">
            <a:extLst>
              <a:ext uri="{FF2B5EF4-FFF2-40B4-BE49-F238E27FC236}">
                <a16:creationId xmlns:a16="http://schemas.microsoft.com/office/drawing/2014/main" id="{D7CE80D2-D8E9-4EEC-B65F-122D6AC3A647}"/>
              </a:ext>
            </a:extLst>
          </p:cNvPr>
          <p:cNvSpPr/>
          <p:nvPr/>
        </p:nvSpPr>
        <p:spPr>
          <a:xfrm flipH="1">
            <a:off x="2706194" y="2177154"/>
            <a:ext cx="6606988" cy="4697506"/>
          </a:xfrm>
          <a:custGeom>
            <a:avLst/>
            <a:gdLst>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6988" h="4697506">
                <a:moveTo>
                  <a:pt x="6606988" y="4697506"/>
                </a:moveTo>
                <a:lnTo>
                  <a:pt x="4984376" y="3272118"/>
                </a:lnTo>
                <a:lnTo>
                  <a:pt x="4428565" y="3576918"/>
                </a:lnTo>
                <a:lnTo>
                  <a:pt x="2913529" y="1855694"/>
                </a:lnTo>
                <a:lnTo>
                  <a:pt x="2241176" y="2465294"/>
                </a:lnTo>
                <a:lnTo>
                  <a:pt x="0" y="0"/>
                </a:lnTo>
              </a:path>
            </a:pathLst>
          </a:custGeom>
          <a:noFill/>
          <a:ln w="76200" cap="rnd">
            <a:solidFill>
              <a:schemeClr val="accent2">
                <a:lumMod val="75000"/>
              </a:schemeClr>
            </a:solidFill>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dirty="0">
              <a:solidFill>
                <a:prstClr val="white"/>
              </a:solidFill>
              <a:latin typeface="Calibri"/>
            </a:endParaRPr>
          </a:p>
        </p:txBody>
      </p:sp>
      <p:sp>
        <p:nvSpPr>
          <p:cNvPr id="78" name="TextBox 77">
            <a:extLst>
              <a:ext uri="{FF2B5EF4-FFF2-40B4-BE49-F238E27FC236}">
                <a16:creationId xmlns:a16="http://schemas.microsoft.com/office/drawing/2014/main" id="{847D1F8E-1E2D-4881-A4A9-64B48765581A}"/>
              </a:ext>
            </a:extLst>
          </p:cNvPr>
          <p:cNvSpPr txBox="1"/>
          <p:nvPr/>
        </p:nvSpPr>
        <p:spPr>
          <a:xfrm>
            <a:off x="6689450" y="5161784"/>
            <a:ext cx="3573299" cy="1015663"/>
          </a:xfrm>
          <a:prstGeom prst="rect">
            <a:avLst/>
          </a:prstGeom>
          <a:noFill/>
        </p:spPr>
        <p:txBody>
          <a:bodyPr wrap="square" lIns="0" rIns="0" rtlCol="0" anchor="ctr">
            <a:spAutoFit/>
          </a:bodyPr>
          <a:lstStyle/>
          <a:p>
            <a:pPr algn="ctr" defTabSz="1218987">
              <a:defRPr/>
            </a:pPr>
            <a:r>
              <a:rPr lang="en-US" sz="2000" kern="0" dirty="0" smtClean="0">
                <a:solidFill>
                  <a:prstClr val="white"/>
                </a:solidFill>
                <a:latin typeface="Calibri Light" panose="020F0302020204030204" pitchFamily="34" charset="0"/>
                <a:ea typeface="Open Sans" panose="020B0606030504020204" pitchFamily="34" charset="0"/>
                <a:cs typeface="Calibri Light" panose="020F0302020204030204" pitchFamily="34" charset="0"/>
              </a:rPr>
              <a:t>Aligns with California Community College Chancellor’s Office </a:t>
            </a:r>
          </a:p>
          <a:p>
            <a:pPr algn="ctr" defTabSz="1218987">
              <a:defRPr/>
            </a:pPr>
            <a:r>
              <a:rPr lang="en-US" sz="2000" kern="0" dirty="0" smtClean="0">
                <a:solidFill>
                  <a:prstClr val="white"/>
                </a:solidFill>
                <a:latin typeface="Calibri Light" panose="020F0302020204030204" pitchFamily="34" charset="0"/>
                <a:ea typeface="Open Sans" panose="020B0606030504020204" pitchFamily="34" charset="0"/>
                <a:cs typeface="Calibri Light" panose="020F0302020204030204" pitchFamily="34" charset="0"/>
              </a:rPr>
              <a:t>Vision for Success Goals</a:t>
            </a:r>
            <a:endParaRPr lang="en-US" sz="2000" kern="0" dirty="0">
              <a:solidFill>
                <a:prstClr val="white"/>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79" name="TextBox 78">
            <a:extLst>
              <a:ext uri="{FF2B5EF4-FFF2-40B4-BE49-F238E27FC236}">
                <a16:creationId xmlns:a16="http://schemas.microsoft.com/office/drawing/2014/main" id="{0C21581C-2669-4CC6-9600-83565EECB7E9}"/>
              </a:ext>
            </a:extLst>
          </p:cNvPr>
          <p:cNvSpPr txBox="1"/>
          <p:nvPr/>
        </p:nvSpPr>
        <p:spPr>
          <a:xfrm>
            <a:off x="6386432" y="1261159"/>
            <a:ext cx="5716728" cy="892552"/>
          </a:xfrm>
          <a:prstGeom prst="rect">
            <a:avLst/>
          </a:prstGeom>
          <a:noFill/>
        </p:spPr>
        <p:txBody>
          <a:bodyPr wrap="square" lIns="0" rIns="0" rtlCol="0" anchor="ctr">
            <a:spAutoFit/>
          </a:bodyPr>
          <a:lstStyle/>
          <a:p>
            <a:pPr algn="ctr" defTabSz="1218987">
              <a:defRPr/>
            </a:pPr>
            <a:r>
              <a:rPr lang="en-US" sz="2400" kern="0" dirty="0" smtClean="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rPr>
              <a:t>Ventura County Community College District </a:t>
            </a:r>
          </a:p>
          <a:p>
            <a:pPr algn="ctr" defTabSz="1218987">
              <a:defRPr/>
            </a:pPr>
            <a:r>
              <a:rPr lang="en-US" sz="2800" kern="0" dirty="0" smtClean="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rPr>
              <a:t>            GOALS</a:t>
            </a:r>
            <a:endParaRPr lang="en-US" sz="2800" kern="0" dirty="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endParaRPr>
          </a:p>
        </p:txBody>
      </p:sp>
      <p:grpSp>
        <p:nvGrpSpPr>
          <p:cNvPr id="53" name="Group 52">
            <a:extLst>
              <a:ext uri="{FF2B5EF4-FFF2-40B4-BE49-F238E27FC236}">
                <a16:creationId xmlns:a16="http://schemas.microsoft.com/office/drawing/2014/main" id="{966FE311-B883-47F6-A48A-F381D7F58E38}"/>
              </a:ext>
            </a:extLst>
          </p:cNvPr>
          <p:cNvGrpSpPr/>
          <p:nvPr/>
        </p:nvGrpSpPr>
        <p:grpSpPr>
          <a:xfrm>
            <a:off x="5745551" y="1842339"/>
            <a:ext cx="1865859" cy="2683568"/>
            <a:chOff x="-82550" y="1929707"/>
            <a:chExt cx="1865859" cy="2683568"/>
          </a:xfrm>
        </p:grpSpPr>
        <p:sp>
          <p:nvSpPr>
            <p:cNvPr id="54" name="Freeform 5">
              <a:extLst>
                <a:ext uri="{FF2B5EF4-FFF2-40B4-BE49-F238E27FC236}">
                  <a16:creationId xmlns:a16="http://schemas.microsoft.com/office/drawing/2014/main" id="{453F9FFB-C994-42C9-B99D-C91FA77F51F1}"/>
                </a:ext>
              </a:extLst>
            </p:cNvPr>
            <p:cNvSpPr>
              <a:spLocks/>
            </p:cNvSpPr>
            <p:nvPr/>
          </p:nvSpPr>
          <p:spPr bwMode="auto">
            <a:xfrm>
              <a:off x="687388" y="2355850"/>
              <a:ext cx="379413" cy="811212"/>
            </a:xfrm>
            <a:custGeom>
              <a:avLst/>
              <a:gdLst>
                <a:gd name="T0" fmla="*/ 87 w 124"/>
                <a:gd name="T1" fmla="*/ 0 h 266"/>
                <a:gd name="T2" fmla="*/ 109 w 124"/>
                <a:gd name="T3" fmla="*/ 79 h 266"/>
                <a:gd name="T4" fmla="*/ 62 w 124"/>
                <a:gd name="T5" fmla="*/ 266 h 266"/>
                <a:gd name="T6" fmla="*/ 0 w 124"/>
                <a:gd name="T7" fmla="*/ 244 h 266"/>
                <a:gd name="T8" fmla="*/ 87 w 124"/>
                <a:gd name="T9" fmla="*/ 0 h 266"/>
              </a:gdLst>
              <a:ahLst/>
              <a:cxnLst>
                <a:cxn ang="0">
                  <a:pos x="T0" y="T1"/>
                </a:cxn>
                <a:cxn ang="0">
                  <a:pos x="T2" y="T3"/>
                </a:cxn>
                <a:cxn ang="0">
                  <a:pos x="T4" y="T5"/>
                </a:cxn>
                <a:cxn ang="0">
                  <a:pos x="T6" y="T7"/>
                </a:cxn>
                <a:cxn ang="0">
                  <a:pos x="T8" y="T9"/>
                </a:cxn>
              </a:cxnLst>
              <a:rect l="0" t="0" r="r" b="b"/>
              <a:pathLst>
                <a:path w="124" h="266">
                  <a:moveTo>
                    <a:pt x="87" y="0"/>
                  </a:moveTo>
                  <a:cubicBezTo>
                    <a:pt x="87" y="0"/>
                    <a:pt x="124" y="27"/>
                    <a:pt x="109" y="79"/>
                  </a:cubicBezTo>
                  <a:cubicBezTo>
                    <a:pt x="95" y="132"/>
                    <a:pt x="62" y="266"/>
                    <a:pt x="62" y="266"/>
                  </a:cubicBezTo>
                  <a:cubicBezTo>
                    <a:pt x="0" y="244"/>
                    <a:pt x="0" y="244"/>
                    <a:pt x="0" y="244"/>
                  </a:cubicBezTo>
                  <a:lnTo>
                    <a:pt x="87" y="0"/>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5" name="Freeform 6">
              <a:extLst>
                <a:ext uri="{FF2B5EF4-FFF2-40B4-BE49-F238E27FC236}">
                  <a16:creationId xmlns:a16="http://schemas.microsoft.com/office/drawing/2014/main" id="{497BA8C1-7F5E-4981-855C-D3045D726AC0}"/>
                </a:ext>
              </a:extLst>
            </p:cNvPr>
            <p:cNvSpPr>
              <a:spLocks/>
            </p:cNvSpPr>
            <p:nvPr/>
          </p:nvSpPr>
          <p:spPr bwMode="auto">
            <a:xfrm>
              <a:off x="1459459" y="2722563"/>
              <a:ext cx="323850" cy="142875"/>
            </a:xfrm>
            <a:custGeom>
              <a:avLst/>
              <a:gdLst>
                <a:gd name="T0" fmla="*/ 0 w 106"/>
                <a:gd name="T1" fmla="*/ 8 h 47"/>
                <a:gd name="T2" fmla="*/ 50 w 106"/>
                <a:gd name="T3" fmla="*/ 9 h 47"/>
                <a:gd name="T4" fmla="*/ 72 w 106"/>
                <a:gd name="T5" fmla="*/ 3 h 47"/>
                <a:gd name="T6" fmla="*/ 89 w 106"/>
                <a:gd name="T7" fmla="*/ 0 h 47"/>
                <a:gd name="T8" fmla="*/ 92 w 106"/>
                <a:gd name="T9" fmla="*/ 5 h 47"/>
                <a:gd name="T10" fmla="*/ 79 w 106"/>
                <a:gd name="T11" fmla="*/ 10 h 47"/>
                <a:gd name="T12" fmla="*/ 102 w 106"/>
                <a:gd name="T13" fmla="*/ 23 h 47"/>
                <a:gd name="T14" fmla="*/ 98 w 106"/>
                <a:gd name="T15" fmla="*/ 31 h 47"/>
                <a:gd name="T16" fmla="*/ 94 w 106"/>
                <a:gd name="T17" fmla="*/ 36 h 47"/>
                <a:gd name="T18" fmla="*/ 90 w 106"/>
                <a:gd name="T19" fmla="*/ 42 h 47"/>
                <a:gd name="T20" fmla="*/ 84 w 106"/>
                <a:gd name="T21" fmla="*/ 47 h 47"/>
                <a:gd name="T22" fmla="*/ 55 w 106"/>
                <a:gd name="T23" fmla="*/ 35 h 47"/>
                <a:gd name="T24" fmla="*/ 4 w 106"/>
                <a:gd name="T25" fmla="*/ 31 h 47"/>
                <a:gd name="T26" fmla="*/ 0 w 106"/>
                <a:gd name="T27"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
                  <a:moveTo>
                    <a:pt x="0" y="8"/>
                  </a:moveTo>
                  <a:cubicBezTo>
                    <a:pt x="0" y="8"/>
                    <a:pt x="43" y="10"/>
                    <a:pt x="50" y="9"/>
                  </a:cubicBezTo>
                  <a:cubicBezTo>
                    <a:pt x="57" y="7"/>
                    <a:pt x="66" y="3"/>
                    <a:pt x="72" y="3"/>
                  </a:cubicBezTo>
                  <a:cubicBezTo>
                    <a:pt x="78" y="2"/>
                    <a:pt x="83" y="0"/>
                    <a:pt x="89" y="0"/>
                  </a:cubicBezTo>
                  <a:cubicBezTo>
                    <a:pt x="95" y="0"/>
                    <a:pt x="94" y="4"/>
                    <a:pt x="92" y="5"/>
                  </a:cubicBezTo>
                  <a:cubicBezTo>
                    <a:pt x="90" y="7"/>
                    <a:pt x="76" y="9"/>
                    <a:pt x="79" y="10"/>
                  </a:cubicBezTo>
                  <a:cubicBezTo>
                    <a:pt x="82" y="12"/>
                    <a:pt x="102" y="23"/>
                    <a:pt x="102" y="23"/>
                  </a:cubicBezTo>
                  <a:cubicBezTo>
                    <a:pt x="102" y="23"/>
                    <a:pt x="106" y="28"/>
                    <a:pt x="98" y="31"/>
                  </a:cubicBezTo>
                  <a:cubicBezTo>
                    <a:pt x="98" y="31"/>
                    <a:pt x="101" y="35"/>
                    <a:pt x="94" y="36"/>
                  </a:cubicBezTo>
                  <a:cubicBezTo>
                    <a:pt x="94" y="36"/>
                    <a:pt x="95" y="42"/>
                    <a:pt x="90" y="42"/>
                  </a:cubicBezTo>
                  <a:cubicBezTo>
                    <a:pt x="90" y="42"/>
                    <a:pt x="88" y="47"/>
                    <a:pt x="84" y="47"/>
                  </a:cubicBezTo>
                  <a:cubicBezTo>
                    <a:pt x="84" y="47"/>
                    <a:pt x="60" y="37"/>
                    <a:pt x="55" y="35"/>
                  </a:cubicBezTo>
                  <a:cubicBezTo>
                    <a:pt x="48" y="30"/>
                    <a:pt x="4" y="31"/>
                    <a:pt x="4" y="31"/>
                  </a:cubicBezTo>
                  <a:lnTo>
                    <a:pt x="0" y="8"/>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6" name="Freeform 7">
              <a:extLst>
                <a:ext uri="{FF2B5EF4-FFF2-40B4-BE49-F238E27FC236}">
                  <a16:creationId xmlns:a16="http://schemas.microsoft.com/office/drawing/2014/main" id="{36EF5211-217A-49B5-BE84-BC2073FFD7CB}"/>
                </a:ext>
              </a:extLst>
            </p:cNvPr>
            <p:cNvSpPr>
              <a:spLocks/>
            </p:cNvSpPr>
            <p:nvPr/>
          </p:nvSpPr>
          <p:spPr bwMode="auto">
            <a:xfrm>
              <a:off x="865202" y="2371508"/>
              <a:ext cx="738961" cy="479978"/>
            </a:xfrm>
            <a:custGeom>
              <a:avLst/>
              <a:gdLst>
                <a:gd name="T0" fmla="*/ 242 w 242"/>
                <a:gd name="T1" fmla="*/ 128 h 166"/>
                <a:gd name="T2" fmla="*/ 240 w 242"/>
                <a:gd name="T3" fmla="*/ 166 h 166"/>
                <a:gd name="T4" fmla="*/ 105 w 242"/>
                <a:gd name="T5" fmla="*/ 153 h 166"/>
                <a:gd name="T6" fmla="*/ 13 w 242"/>
                <a:gd name="T7" fmla="*/ 68 h 166"/>
                <a:gd name="T8" fmla="*/ 39 w 242"/>
                <a:gd name="T9" fmla="*/ 13 h 166"/>
                <a:gd name="T10" fmla="*/ 78 w 242"/>
                <a:gd name="T11" fmla="*/ 64 h 166"/>
                <a:gd name="T12" fmla="*/ 119 w 242"/>
                <a:gd name="T13" fmla="*/ 115 h 166"/>
                <a:gd name="T14" fmla="*/ 242 w 242"/>
                <a:gd name="T15" fmla="*/ 128 h 166"/>
                <a:gd name="connsiteX0" fmla="*/ 9635 w 9989"/>
                <a:gd name="connsiteY0" fmla="*/ 7057 h 9478"/>
                <a:gd name="connsiteX1" fmla="*/ 9552 w 9989"/>
                <a:gd name="connsiteY1" fmla="*/ 9346 h 9478"/>
                <a:gd name="connsiteX2" fmla="*/ 3768 w 9989"/>
                <a:gd name="connsiteY2" fmla="*/ 9065 h 9478"/>
                <a:gd name="connsiteX3" fmla="*/ 172 w 9989"/>
                <a:gd name="connsiteY3" fmla="*/ 3442 h 9478"/>
                <a:gd name="connsiteX4" fmla="*/ 1247 w 9989"/>
                <a:gd name="connsiteY4" fmla="*/ 129 h 9478"/>
                <a:gd name="connsiteX5" fmla="*/ 2858 w 9989"/>
                <a:gd name="connsiteY5" fmla="*/ 3201 h 9478"/>
                <a:gd name="connsiteX6" fmla="*/ 4552 w 9989"/>
                <a:gd name="connsiteY6" fmla="*/ 6274 h 9478"/>
                <a:gd name="connsiteX7" fmla="*/ 9635 w 9989"/>
                <a:gd name="connsiteY7" fmla="*/ 7057 h 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9" h="9478">
                  <a:moveTo>
                    <a:pt x="9635" y="7057"/>
                  </a:moveTo>
                  <a:cubicBezTo>
                    <a:pt x="9552" y="9346"/>
                    <a:pt x="10530" y="9011"/>
                    <a:pt x="9552" y="9346"/>
                  </a:cubicBezTo>
                  <a:cubicBezTo>
                    <a:pt x="8574" y="9681"/>
                    <a:pt x="4140" y="9306"/>
                    <a:pt x="3768" y="9065"/>
                  </a:cubicBezTo>
                  <a:cubicBezTo>
                    <a:pt x="3396" y="8824"/>
                    <a:pt x="751" y="4466"/>
                    <a:pt x="172" y="3442"/>
                  </a:cubicBezTo>
                  <a:cubicBezTo>
                    <a:pt x="-365" y="2358"/>
                    <a:pt x="461" y="-654"/>
                    <a:pt x="1247" y="129"/>
                  </a:cubicBezTo>
                  <a:cubicBezTo>
                    <a:pt x="2032" y="912"/>
                    <a:pt x="2280" y="1997"/>
                    <a:pt x="2858" y="3201"/>
                  </a:cubicBezTo>
                  <a:cubicBezTo>
                    <a:pt x="3478" y="4406"/>
                    <a:pt x="4552" y="6274"/>
                    <a:pt x="4552" y="6274"/>
                  </a:cubicBezTo>
                  <a:lnTo>
                    <a:pt x="9635" y="705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7" name="Freeform 8">
              <a:extLst>
                <a:ext uri="{FF2B5EF4-FFF2-40B4-BE49-F238E27FC236}">
                  <a16:creationId xmlns:a16="http://schemas.microsoft.com/office/drawing/2014/main" id="{73682D94-4956-46D0-8BBF-EE286632204B}"/>
                </a:ext>
              </a:extLst>
            </p:cNvPr>
            <p:cNvSpPr>
              <a:spLocks/>
            </p:cNvSpPr>
            <p:nvPr/>
          </p:nvSpPr>
          <p:spPr bwMode="auto">
            <a:xfrm>
              <a:off x="796034" y="1948547"/>
              <a:ext cx="287814" cy="423180"/>
            </a:xfrm>
            <a:custGeom>
              <a:avLst/>
              <a:gdLst>
                <a:gd name="T0" fmla="*/ 54 w 127"/>
                <a:gd name="T1" fmla="*/ 17 h 153"/>
                <a:gd name="T2" fmla="*/ 111 w 127"/>
                <a:gd name="T3" fmla="*/ 51 h 153"/>
                <a:gd name="T4" fmla="*/ 103 w 127"/>
                <a:gd name="T5" fmla="*/ 153 h 153"/>
                <a:gd name="T6" fmla="*/ 2 w 127"/>
                <a:gd name="T7" fmla="*/ 139 h 153"/>
                <a:gd name="T8" fmla="*/ 54 w 127"/>
                <a:gd name="T9" fmla="*/ 17 h 153"/>
                <a:gd name="connsiteX0" fmla="*/ 2479 w 7400"/>
                <a:gd name="connsiteY0" fmla="*/ 178 h 9067"/>
                <a:gd name="connsiteX1" fmla="*/ 6967 w 7400"/>
                <a:gd name="connsiteY1" fmla="*/ 2400 h 9067"/>
                <a:gd name="connsiteX2" fmla="*/ 6337 w 7400"/>
                <a:gd name="connsiteY2" fmla="*/ 9067 h 9067"/>
                <a:gd name="connsiteX3" fmla="*/ 735 w 7400"/>
                <a:gd name="connsiteY3" fmla="*/ 6955 h 9067"/>
                <a:gd name="connsiteX4" fmla="*/ 2479 w 7400"/>
                <a:gd name="connsiteY4" fmla="*/ 178 h 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 h="9067">
                  <a:moveTo>
                    <a:pt x="2479" y="178"/>
                  </a:moveTo>
                  <a:cubicBezTo>
                    <a:pt x="2479" y="178"/>
                    <a:pt x="5707" y="-933"/>
                    <a:pt x="6967" y="2400"/>
                  </a:cubicBezTo>
                  <a:cubicBezTo>
                    <a:pt x="8227" y="5734"/>
                    <a:pt x="6337" y="9067"/>
                    <a:pt x="6337" y="9067"/>
                  </a:cubicBezTo>
                  <a:cubicBezTo>
                    <a:pt x="6337" y="9067"/>
                    <a:pt x="4830" y="6694"/>
                    <a:pt x="735" y="6955"/>
                  </a:cubicBezTo>
                  <a:cubicBezTo>
                    <a:pt x="735" y="6955"/>
                    <a:pt x="-1773" y="1420"/>
                    <a:pt x="2479" y="178"/>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8" name="Freeform 9">
              <a:extLst>
                <a:ext uri="{FF2B5EF4-FFF2-40B4-BE49-F238E27FC236}">
                  <a16:creationId xmlns:a16="http://schemas.microsoft.com/office/drawing/2014/main" id="{E1F53F89-8BD4-4A56-BC06-D240085B55AC}"/>
                </a:ext>
              </a:extLst>
            </p:cNvPr>
            <p:cNvSpPr>
              <a:spLocks/>
            </p:cNvSpPr>
            <p:nvPr/>
          </p:nvSpPr>
          <p:spPr bwMode="auto">
            <a:xfrm>
              <a:off x="743496" y="1974850"/>
              <a:ext cx="349250" cy="635000"/>
            </a:xfrm>
            <a:custGeom>
              <a:avLst/>
              <a:gdLst>
                <a:gd name="T0" fmla="*/ 80 w 114"/>
                <a:gd name="T1" fmla="*/ 208 h 208"/>
                <a:gd name="T2" fmla="*/ 80 w 114"/>
                <a:gd name="T3" fmla="*/ 156 h 208"/>
                <a:gd name="T4" fmla="*/ 81 w 114"/>
                <a:gd name="T5" fmla="*/ 111 h 208"/>
                <a:gd name="T6" fmla="*/ 102 w 114"/>
                <a:gd name="T7" fmla="*/ 105 h 208"/>
                <a:gd name="T8" fmla="*/ 103 w 114"/>
                <a:gd name="T9" fmla="*/ 80 h 208"/>
                <a:gd name="T10" fmla="*/ 110 w 114"/>
                <a:gd name="T11" fmla="*/ 69 h 208"/>
                <a:gd name="T12" fmla="*/ 98 w 114"/>
                <a:gd name="T13" fmla="*/ 51 h 208"/>
                <a:gd name="T14" fmla="*/ 97 w 114"/>
                <a:gd name="T15" fmla="*/ 38 h 208"/>
                <a:gd name="T16" fmla="*/ 67 w 114"/>
                <a:gd name="T17" fmla="*/ 5 h 208"/>
                <a:gd name="T18" fmla="*/ 15 w 114"/>
                <a:gd name="T19" fmla="*/ 55 h 208"/>
                <a:gd name="T20" fmla="*/ 41 w 114"/>
                <a:gd name="T21" fmla="*/ 132 h 208"/>
                <a:gd name="T22" fmla="*/ 26 w 114"/>
                <a:gd name="T23" fmla="*/ 175 h 208"/>
                <a:gd name="T24" fmla="*/ 80 w 114"/>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208">
                  <a:moveTo>
                    <a:pt x="80" y="208"/>
                  </a:moveTo>
                  <a:cubicBezTo>
                    <a:pt x="80" y="208"/>
                    <a:pt x="85" y="193"/>
                    <a:pt x="80" y="156"/>
                  </a:cubicBezTo>
                  <a:cubicBezTo>
                    <a:pt x="74" y="119"/>
                    <a:pt x="81" y="111"/>
                    <a:pt x="81" y="111"/>
                  </a:cubicBezTo>
                  <a:cubicBezTo>
                    <a:pt x="81" y="111"/>
                    <a:pt x="95" y="109"/>
                    <a:pt x="102" y="105"/>
                  </a:cubicBezTo>
                  <a:cubicBezTo>
                    <a:pt x="104" y="103"/>
                    <a:pt x="100" y="84"/>
                    <a:pt x="103" y="80"/>
                  </a:cubicBezTo>
                  <a:cubicBezTo>
                    <a:pt x="105" y="77"/>
                    <a:pt x="114" y="73"/>
                    <a:pt x="110" y="69"/>
                  </a:cubicBezTo>
                  <a:cubicBezTo>
                    <a:pt x="105" y="65"/>
                    <a:pt x="98" y="55"/>
                    <a:pt x="98" y="51"/>
                  </a:cubicBezTo>
                  <a:cubicBezTo>
                    <a:pt x="97" y="48"/>
                    <a:pt x="98" y="47"/>
                    <a:pt x="97" y="38"/>
                  </a:cubicBezTo>
                  <a:cubicBezTo>
                    <a:pt x="95" y="30"/>
                    <a:pt x="91" y="9"/>
                    <a:pt x="67" y="5"/>
                  </a:cubicBezTo>
                  <a:cubicBezTo>
                    <a:pt x="40" y="0"/>
                    <a:pt x="0" y="22"/>
                    <a:pt x="15" y="55"/>
                  </a:cubicBezTo>
                  <a:cubicBezTo>
                    <a:pt x="29" y="88"/>
                    <a:pt x="46" y="110"/>
                    <a:pt x="41" y="132"/>
                  </a:cubicBezTo>
                  <a:cubicBezTo>
                    <a:pt x="36" y="154"/>
                    <a:pt x="19" y="156"/>
                    <a:pt x="26" y="175"/>
                  </a:cubicBezTo>
                  <a:cubicBezTo>
                    <a:pt x="33" y="194"/>
                    <a:pt x="80" y="208"/>
                    <a:pt x="80" y="208"/>
                  </a:cubicBez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9" name="Freeform 10">
              <a:extLst>
                <a:ext uri="{FF2B5EF4-FFF2-40B4-BE49-F238E27FC236}">
                  <a16:creationId xmlns:a16="http://schemas.microsoft.com/office/drawing/2014/main" id="{CDB2598F-4801-41C6-9243-8EBA203E0BB4}"/>
                </a:ext>
              </a:extLst>
            </p:cNvPr>
            <p:cNvSpPr>
              <a:spLocks/>
            </p:cNvSpPr>
            <p:nvPr/>
          </p:nvSpPr>
          <p:spPr bwMode="auto">
            <a:xfrm>
              <a:off x="680154" y="1929707"/>
              <a:ext cx="347997" cy="448370"/>
            </a:xfrm>
            <a:custGeom>
              <a:avLst/>
              <a:gdLst>
                <a:gd name="T0" fmla="*/ 25 w 149"/>
                <a:gd name="T1" fmla="*/ 157 h 159"/>
                <a:gd name="T2" fmla="*/ 14 w 149"/>
                <a:gd name="T3" fmla="*/ 62 h 159"/>
                <a:gd name="T4" fmla="*/ 113 w 149"/>
                <a:gd name="T5" fmla="*/ 22 h 159"/>
                <a:gd name="T6" fmla="*/ 92 w 149"/>
                <a:gd name="T7" fmla="*/ 69 h 159"/>
                <a:gd name="T8" fmla="*/ 80 w 149"/>
                <a:gd name="T9" fmla="*/ 159 h 159"/>
                <a:gd name="T10" fmla="*/ 25 w 149"/>
                <a:gd name="T11" fmla="*/ 157 h 159"/>
                <a:gd name="connsiteX0" fmla="*/ 2791 w 7638"/>
                <a:gd name="connsiteY0" fmla="*/ 8058 h 9230"/>
                <a:gd name="connsiteX1" fmla="*/ 158 w 7638"/>
                <a:gd name="connsiteY1" fmla="*/ 3129 h 9230"/>
                <a:gd name="connsiteX2" fmla="*/ 6802 w 7638"/>
                <a:gd name="connsiteY2" fmla="*/ 614 h 9230"/>
                <a:gd name="connsiteX3" fmla="*/ 5392 w 7638"/>
                <a:gd name="connsiteY3" fmla="*/ 3570 h 9230"/>
                <a:gd name="connsiteX4" fmla="*/ 4587 w 7638"/>
                <a:gd name="connsiteY4" fmla="*/ 9230 h 9230"/>
                <a:gd name="connsiteX5" fmla="*/ 2791 w 7638"/>
                <a:gd name="connsiteY5" fmla="*/ 8058 h 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8" h="9230">
                  <a:moveTo>
                    <a:pt x="2791" y="8058"/>
                  </a:moveTo>
                  <a:cubicBezTo>
                    <a:pt x="2791" y="8058"/>
                    <a:pt x="-782" y="6211"/>
                    <a:pt x="158" y="3129"/>
                  </a:cubicBezTo>
                  <a:cubicBezTo>
                    <a:pt x="1097" y="236"/>
                    <a:pt x="4453" y="-770"/>
                    <a:pt x="6802" y="614"/>
                  </a:cubicBezTo>
                  <a:cubicBezTo>
                    <a:pt x="9218" y="1997"/>
                    <a:pt x="5661" y="3507"/>
                    <a:pt x="5392" y="3570"/>
                  </a:cubicBezTo>
                  <a:cubicBezTo>
                    <a:pt x="5392" y="3570"/>
                    <a:pt x="5594" y="8224"/>
                    <a:pt x="4587" y="9230"/>
                  </a:cubicBezTo>
                  <a:cubicBezTo>
                    <a:pt x="4587" y="9230"/>
                    <a:pt x="5073" y="7178"/>
                    <a:pt x="2791" y="8058"/>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0" name="Freeform 11">
              <a:extLst>
                <a:ext uri="{FF2B5EF4-FFF2-40B4-BE49-F238E27FC236}">
                  <a16:creationId xmlns:a16="http://schemas.microsoft.com/office/drawing/2014/main" id="{2A00DD42-DF45-4188-963E-3DDB0C98109F}"/>
                </a:ext>
              </a:extLst>
            </p:cNvPr>
            <p:cNvSpPr>
              <a:spLocks/>
            </p:cNvSpPr>
            <p:nvPr/>
          </p:nvSpPr>
          <p:spPr bwMode="auto">
            <a:xfrm>
              <a:off x="-55562" y="4244975"/>
              <a:ext cx="236538" cy="347662"/>
            </a:xfrm>
            <a:custGeom>
              <a:avLst/>
              <a:gdLst>
                <a:gd name="T0" fmla="*/ 62 w 77"/>
                <a:gd name="T1" fmla="*/ 14 h 114"/>
                <a:gd name="T2" fmla="*/ 46 w 77"/>
                <a:gd name="T3" fmla="*/ 46 h 114"/>
                <a:gd name="T4" fmla="*/ 54 w 77"/>
                <a:gd name="T5" fmla="*/ 78 h 114"/>
                <a:gd name="T6" fmla="*/ 66 w 77"/>
                <a:gd name="T7" fmla="*/ 112 h 114"/>
                <a:gd name="T8" fmla="*/ 26 w 77"/>
                <a:gd name="T9" fmla="*/ 75 h 114"/>
                <a:gd name="T10" fmla="*/ 15 w 77"/>
                <a:gd name="T11" fmla="*/ 37 h 114"/>
                <a:gd name="T12" fmla="*/ 40 w 77"/>
                <a:gd name="T13" fmla="*/ 0 h 114"/>
                <a:gd name="T14" fmla="*/ 62 w 77"/>
                <a:gd name="T15" fmla="*/ 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14">
                  <a:moveTo>
                    <a:pt x="62" y="14"/>
                  </a:moveTo>
                  <a:cubicBezTo>
                    <a:pt x="46" y="46"/>
                    <a:pt x="46" y="46"/>
                    <a:pt x="46" y="46"/>
                  </a:cubicBezTo>
                  <a:cubicBezTo>
                    <a:pt x="46" y="46"/>
                    <a:pt x="48" y="70"/>
                    <a:pt x="54" y="78"/>
                  </a:cubicBezTo>
                  <a:cubicBezTo>
                    <a:pt x="60" y="87"/>
                    <a:pt x="77" y="111"/>
                    <a:pt x="66" y="112"/>
                  </a:cubicBezTo>
                  <a:cubicBezTo>
                    <a:pt x="55" y="114"/>
                    <a:pt x="36" y="94"/>
                    <a:pt x="26" y="75"/>
                  </a:cubicBezTo>
                  <a:cubicBezTo>
                    <a:pt x="16" y="56"/>
                    <a:pt x="0" y="55"/>
                    <a:pt x="15" y="37"/>
                  </a:cubicBezTo>
                  <a:cubicBezTo>
                    <a:pt x="26" y="23"/>
                    <a:pt x="40" y="0"/>
                    <a:pt x="40" y="0"/>
                  </a:cubicBezTo>
                  <a:lnTo>
                    <a:pt x="62" y="14"/>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1" name="Freeform 12">
              <a:extLst>
                <a:ext uri="{FF2B5EF4-FFF2-40B4-BE49-F238E27FC236}">
                  <a16:creationId xmlns:a16="http://schemas.microsoft.com/office/drawing/2014/main" id="{F72D18F4-2633-4C16-B7BF-A2DB7E2B817E}"/>
                </a:ext>
              </a:extLst>
            </p:cNvPr>
            <p:cNvSpPr>
              <a:spLocks/>
            </p:cNvSpPr>
            <p:nvPr/>
          </p:nvSpPr>
          <p:spPr bwMode="auto">
            <a:xfrm>
              <a:off x="696913" y="3908425"/>
              <a:ext cx="287338" cy="327025"/>
            </a:xfrm>
            <a:custGeom>
              <a:avLst/>
              <a:gdLst>
                <a:gd name="T0" fmla="*/ 61 w 94"/>
                <a:gd name="T1" fmla="*/ 11 h 107"/>
                <a:gd name="T2" fmla="*/ 42 w 94"/>
                <a:gd name="T3" fmla="*/ 44 h 107"/>
                <a:gd name="T4" fmla="*/ 61 w 94"/>
                <a:gd name="T5" fmla="*/ 73 h 107"/>
                <a:gd name="T6" fmla="*/ 84 w 94"/>
                <a:gd name="T7" fmla="*/ 102 h 107"/>
                <a:gd name="T8" fmla="*/ 32 w 94"/>
                <a:gd name="T9" fmla="*/ 79 h 107"/>
                <a:gd name="T10" fmla="*/ 8 w 94"/>
                <a:gd name="T11" fmla="*/ 46 h 107"/>
                <a:gd name="T12" fmla="*/ 38 w 94"/>
                <a:gd name="T13" fmla="*/ 0 h 107"/>
                <a:gd name="T14" fmla="*/ 61 w 94"/>
                <a:gd name="T15" fmla="*/ 11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07">
                  <a:moveTo>
                    <a:pt x="61" y="11"/>
                  </a:moveTo>
                  <a:cubicBezTo>
                    <a:pt x="42" y="44"/>
                    <a:pt x="42" y="44"/>
                    <a:pt x="42" y="44"/>
                  </a:cubicBezTo>
                  <a:cubicBezTo>
                    <a:pt x="42" y="44"/>
                    <a:pt x="52" y="67"/>
                    <a:pt x="61" y="73"/>
                  </a:cubicBezTo>
                  <a:cubicBezTo>
                    <a:pt x="70" y="79"/>
                    <a:pt x="94" y="97"/>
                    <a:pt x="84" y="102"/>
                  </a:cubicBezTo>
                  <a:cubicBezTo>
                    <a:pt x="74" y="107"/>
                    <a:pt x="49" y="94"/>
                    <a:pt x="32" y="79"/>
                  </a:cubicBezTo>
                  <a:cubicBezTo>
                    <a:pt x="16" y="64"/>
                    <a:pt x="0" y="69"/>
                    <a:pt x="8" y="46"/>
                  </a:cubicBezTo>
                  <a:cubicBezTo>
                    <a:pt x="15" y="29"/>
                    <a:pt x="38" y="0"/>
                    <a:pt x="38" y="0"/>
                  </a:cubicBezTo>
                  <a:lnTo>
                    <a:pt x="61" y="11"/>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2" name="Freeform 13">
              <a:extLst>
                <a:ext uri="{FF2B5EF4-FFF2-40B4-BE49-F238E27FC236}">
                  <a16:creationId xmlns:a16="http://schemas.microsoft.com/office/drawing/2014/main" id="{FBFF25FB-764F-4DCD-8F3B-F1C4B88A5A51}"/>
                </a:ext>
              </a:extLst>
            </p:cNvPr>
            <p:cNvSpPr>
              <a:spLocks/>
            </p:cNvSpPr>
            <p:nvPr/>
          </p:nvSpPr>
          <p:spPr bwMode="auto">
            <a:xfrm>
              <a:off x="-9525" y="2932113"/>
              <a:ext cx="773113" cy="1425575"/>
            </a:xfrm>
            <a:custGeom>
              <a:avLst/>
              <a:gdLst>
                <a:gd name="T0" fmla="*/ 161 w 253"/>
                <a:gd name="T1" fmla="*/ 18 h 467"/>
                <a:gd name="T2" fmla="*/ 125 w 253"/>
                <a:gd name="T3" fmla="*/ 125 h 467"/>
                <a:gd name="T4" fmla="*/ 116 w 253"/>
                <a:gd name="T5" fmla="*/ 256 h 467"/>
                <a:gd name="T6" fmla="*/ 0 w 253"/>
                <a:gd name="T7" fmla="*/ 443 h 467"/>
                <a:gd name="T8" fmla="*/ 39 w 253"/>
                <a:gd name="T9" fmla="*/ 467 h 467"/>
                <a:gd name="T10" fmla="*/ 170 w 253"/>
                <a:gd name="T11" fmla="*/ 289 h 467"/>
                <a:gd name="T12" fmla="*/ 239 w 253"/>
                <a:gd name="T13" fmla="*/ 61 h 467"/>
                <a:gd name="T14" fmla="*/ 253 w 253"/>
                <a:gd name="T15" fmla="*/ 33 h 467"/>
                <a:gd name="T16" fmla="*/ 177 w 253"/>
                <a:gd name="T17" fmla="*/ 0 h 467"/>
                <a:gd name="T18" fmla="*/ 161 w 253"/>
                <a:gd name="T19" fmla="*/ 1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467">
                  <a:moveTo>
                    <a:pt x="161" y="18"/>
                  </a:moveTo>
                  <a:cubicBezTo>
                    <a:pt x="161" y="18"/>
                    <a:pt x="129" y="56"/>
                    <a:pt x="125" y="125"/>
                  </a:cubicBezTo>
                  <a:cubicBezTo>
                    <a:pt x="121" y="194"/>
                    <a:pt x="116" y="256"/>
                    <a:pt x="116" y="256"/>
                  </a:cubicBezTo>
                  <a:cubicBezTo>
                    <a:pt x="0" y="443"/>
                    <a:pt x="0" y="443"/>
                    <a:pt x="0" y="443"/>
                  </a:cubicBezTo>
                  <a:cubicBezTo>
                    <a:pt x="39" y="467"/>
                    <a:pt x="39" y="467"/>
                    <a:pt x="39" y="467"/>
                  </a:cubicBezTo>
                  <a:cubicBezTo>
                    <a:pt x="39" y="467"/>
                    <a:pt x="159" y="304"/>
                    <a:pt x="170" y="289"/>
                  </a:cubicBezTo>
                  <a:cubicBezTo>
                    <a:pt x="181" y="275"/>
                    <a:pt x="236" y="115"/>
                    <a:pt x="239" y="61"/>
                  </a:cubicBezTo>
                  <a:cubicBezTo>
                    <a:pt x="253" y="33"/>
                    <a:pt x="253" y="33"/>
                    <a:pt x="253" y="33"/>
                  </a:cubicBezTo>
                  <a:cubicBezTo>
                    <a:pt x="177" y="0"/>
                    <a:pt x="177" y="0"/>
                    <a:pt x="177" y="0"/>
                  </a:cubicBezTo>
                  <a:lnTo>
                    <a:pt x="161" y="18"/>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3" name="Freeform 14">
              <a:extLst>
                <a:ext uri="{FF2B5EF4-FFF2-40B4-BE49-F238E27FC236}">
                  <a16:creationId xmlns:a16="http://schemas.microsoft.com/office/drawing/2014/main" id="{0952668B-21C2-4323-B2B5-B2063D378D3C}"/>
                </a:ext>
              </a:extLst>
            </p:cNvPr>
            <p:cNvSpPr>
              <a:spLocks/>
            </p:cNvSpPr>
            <p:nvPr/>
          </p:nvSpPr>
          <p:spPr bwMode="auto">
            <a:xfrm>
              <a:off x="396875" y="2925763"/>
              <a:ext cx="788988" cy="1089025"/>
            </a:xfrm>
            <a:custGeom>
              <a:avLst/>
              <a:gdLst>
                <a:gd name="T0" fmla="*/ 41 w 258"/>
                <a:gd name="T1" fmla="*/ 0 h 357"/>
                <a:gd name="T2" fmla="*/ 1 w 258"/>
                <a:gd name="T3" fmla="*/ 73 h 357"/>
                <a:gd name="T4" fmla="*/ 79 w 258"/>
                <a:gd name="T5" fmla="*/ 130 h 357"/>
                <a:gd name="T6" fmla="*/ 172 w 258"/>
                <a:gd name="T7" fmla="*/ 167 h 357"/>
                <a:gd name="T8" fmla="*/ 117 w 258"/>
                <a:gd name="T9" fmla="*/ 341 h 357"/>
                <a:gd name="T10" fmla="*/ 160 w 258"/>
                <a:gd name="T11" fmla="*/ 357 h 357"/>
                <a:gd name="T12" fmla="*/ 241 w 258"/>
                <a:gd name="T13" fmla="*/ 169 h 357"/>
                <a:gd name="T14" fmla="*/ 237 w 258"/>
                <a:gd name="T15" fmla="*/ 119 h 357"/>
                <a:gd name="T16" fmla="*/ 125 w 258"/>
                <a:gd name="T17" fmla="*/ 57 h 357"/>
                <a:gd name="T18" fmla="*/ 123 w 258"/>
                <a:gd name="T19" fmla="*/ 43 h 357"/>
                <a:gd name="T20" fmla="*/ 41 w 258"/>
                <a:gd name="T2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57">
                  <a:moveTo>
                    <a:pt x="41" y="0"/>
                  </a:moveTo>
                  <a:cubicBezTo>
                    <a:pt x="41" y="0"/>
                    <a:pt x="0" y="42"/>
                    <a:pt x="1" y="73"/>
                  </a:cubicBezTo>
                  <a:cubicBezTo>
                    <a:pt x="3" y="104"/>
                    <a:pt x="26" y="122"/>
                    <a:pt x="79" y="130"/>
                  </a:cubicBezTo>
                  <a:cubicBezTo>
                    <a:pt x="172" y="167"/>
                    <a:pt x="172" y="167"/>
                    <a:pt x="172" y="167"/>
                  </a:cubicBezTo>
                  <a:cubicBezTo>
                    <a:pt x="117" y="341"/>
                    <a:pt x="117" y="341"/>
                    <a:pt x="117" y="341"/>
                  </a:cubicBezTo>
                  <a:cubicBezTo>
                    <a:pt x="160" y="357"/>
                    <a:pt x="160" y="357"/>
                    <a:pt x="160" y="357"/>
                  </a:cubicBezTo>
                  <a:cubicBezTo>
                    <a:pt x="241" y="169"/>
                    <a:pt x="241" y="169"/>
                    <a:pt x="241" y="169"/>
                  </a:cubicBezTo>
                  <a:cubicBezTo>
                    <a:pt x="241" y="169"/>
                    <a:pt x="258" y="134"/>
                    <a:pt x="237" y="119"/>
                  </a:cubicBezTo>
                  <a:cubicBezTo>
                    <a:pt x="208" y="99"/>
                    <a:pt x="127" y="59"/>
                    <a:pt x="125" y="57"/>
                  </a:cubicBezTo>
                  <a:cubicBezTo>
                    <a:pt x="123" y="56"/>
                    <a:pt x="123" y="43"/>
                    <a:pt x="123" y="43"/>
                  </a:cubicBezTo>
                  <a:lnTo>
                    <a:pt x="41" y="0"/>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4" name="Freeform 15">
              <a:extLst>
                <a:ext uri="{FF2B5EF4-FFF2-40B4-BE49-F238E27FC236}">
                  <a16:creationId xmlns:a16="http://schemas.microsoft.com/office/drawing/2014/main" id="{1D47796D-7C24-46E1-AF19-5B8A85CF671C}"/>
                </a:ext>
              </a:extLst>
            </p:cNvPr>
            <p:cNvSpPr>
              <a:spLocks/>
            </p:cNvSpPr>
            <p:nvPr/>
          </p:nvSpPr>
          <p:spPr bwMode="auto">
            <a:xfrm>
              <a:off x="465138" y="2411413"/>
              <a:ext cx="546100" cy="704850"/>
            </a:xfrm>
            <a:custGeom>
              <a:avLst/>
              <a:gdLst>
                <a:gd name="T0" fmla="*/ 169 w 179"/>
                <a:gd name="T1" fmla="*/ 21 h 231"/>
                <a:gd name="T2" fmla="*/ 140 w 179"/>
                <a:gd name="T3" fmla="*/ 24 h 231"/>
                <a:gd name="T4" fmla="*/ 120 w 179"/>
                <a:gd name="T5" fmla="*/ 3 h 231"/>
                <a:gd name="T6" fmla="*/ 56 w 179"/>
                <a:gd name="T7" fmla="*/ 84 h 231"/>
                <a:gd name="T8" fmla="*/ 32 w 179"/>
                <a:gd name="T9" fmla="*/ 154 h 231"/>
                <a:gd name="T10" fmla="*/ 0 w 179"/>
                <a:gd name="T11" fmla="*/ 198 h 231"/>
                <a:gd name="T12" fmla="*/ 100 w 179"/>
                <a:gd name="T13" fmla="*/ 230 h 231"/>
                <a:gd name="T14" fmla="*/ 121 w 179"/>
                <a:gd name="T15" fmla="*/ 223 h 231"/>
                <a:gd name="T16" fmla="*/ 155 w 179"/>
                <a:gd name="T17" fmla="*/ 121 h 231"/>
                <a:gd name="T18" fmla="*/ 171 w 179"/>
                <a:gd name="T19" fmla="*/ 62 h 231"/>
                <a:gd name="T20" fmla="*/ 169 w 179"/>
                <a:gd name="T21"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231">
                  <a:moveTo>
                    <a:pt x="169" y="21"/>
                  </a:moveTo>
                  <a:cubicBezTo>
                    <a:pt x="169" y="21"/>
                    <a:pt x="166" y="48"/>
                    <a:pt x="140" y="24"/>
                  </a:cubicBezTo>
                  <a:cubicBezTo>
                    <a:pt x="115" y="0"/>
                    <a:pt x="120" y="3"/>
                    <a:pt x="120" y="3"/>
                  </a:cubicBezTo>
                  <a:cubicBezTo>
                    <a:pt x="120" y="3"/>
                    <a:pt x="108" y="85"/>
                    <a:pt x="56" y="84"/>
                  </a:cubicBezTo>
                  <a:cubicBezTo>
                    <a:pt x="56" y="84"/>
                    <a:pt x="52" y="129"/>
                    <a:pt x="32" y="154"/>
                  </a:cubicBezTo>
                  <a:cubicBezTo>
                    <a:pt x="11" y="179"/>
                    <a:pt x="0" y="198"/>
                    <a:pt x="0" y="198"/>
                  </a:cubicBezTo>
                  <a:cubicBezTo>
                    <a:pt x="0" y="198"/>
                    <a:pt x="69" y="231"/>
                    <a:pt x="100" y="230"/>
                  </a:cubicBezTo>
                  <a:cubicBezTo>
                    <a:pt x="118" y="230"/>
                    <a:pt x="121" y="223"/>
                    <a:pt x="121" y="223"/>
                  </a:cubicBezTo>
                  <a:cubicBezTo>
                    <a:pt x="121" y="223"/>
                    <a:pt x="132" y="139"/>
                    <a:pt x="155" y="121"/>
                  </a:cubicBezTo>
                  <a:cubicBezTo>
                    <a:pt x="179" y="102"/>
                    <a:pt x="172" y="87"/>
                    <a:pt x="171" y="62"/>
                  </a:cubicBezTo>
                  <a:cubicBezTo>
                    <a:pt x="171" y="41"/>
                    <a:pt x="169" y="21"/>
                    <a:pt x="169" y="21"/>
                  </a:cubicBez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5" name="Freeform 16">
              <a:extLst>
                <a:ext uri="{FF2B5EF4-FFF2-40B4-BE49-F238E27FC236}">
                  <a16:creationId xmlns:a16="http://schemas.microsoft.com/office/drawing/2014/main" id="{E80BF7BE-F8BC-41C8-A73A-CC7C58D28899}"/>
                </a:ext>
              </a:extLst>
            </p:cNvPr>
            <p:cNvSpPr>
              <a:spLocks/>
            </p:cNvSpPr>
            <p:nvPr/>
          </p:nvSpPr>
          <p:spPr bwMode="auto">
            <a:xfrm>
              <a:off x="149225" y="3036888"/>
              <a:ext cx="157163" cy="228600"/>
            </a:xfrm>
            <a:custGeom>
              <a:avLst/>
              <a:gdLst>
                <a:gd name="T0" fmla="*/ 29 w 51"/>
                <a:gd name="T1" fmla="*/ 0 h 75"/>
                <a:gd name="T2" fmla="*/ 21 w 51"/>
                <a:gd name="T3" fmla="*/ 31 h 75"/>
                <a:gd name="T4" fmla="*/ 2 w 51"/>
                <a:gd name="T5" fmla="*/ 54 h 75"/>
                <a:gd name="T6" fmla="*/ 4 w 51"/>
                <a:gd name="T7" fmla="*/ 59 h 75"/>
                <a:gd name="T8" fmla="*/ 7 w 51"/>
                <a:gd name="T9" fmla="*/ 65 h 75"/>
                <a:gd name="T10" fmla="*/ 12 w 51"/>
                <a:gd name="T11" fmla="*/ 70 h 75"/>
                <a:gd name="T12" fmla="*/ 20 w 51"/>
                <a:gd name="T13" fmla="*/ 73 h 75"/>
                <a:gd name="T14" fmla="*/ 31 w 51"/>
                <a:gd name="T15" fmla="*/ 58 h 75"/>
                <a:gd name="T16" fmla="*/ 26 w 51"/>
                <a:gd name="T17" fmla="*/ 65 h 75"/>
                <a:gd name="T18" fmla="*/ 36 w 51"/>
                <a:gd name="T19" fmla="*/ 63 h 75"/>
                <a:gd name="T20" fmla="*/ 43 w 51"/>
                <a:gd name="T21" fmla="*/ 51 h 75"/>
                <a:gd name="T22" fmla="*/ 42 w 51"/>
                <a:gd name="T23" fmla="*/ 41 h 75"/>
                <a:gd name="T24" fmla="*/ 51 w 51"/>
                <a:gd name="T25" fmla="*/ 5 h 75"/>
                <a:gd name="T26" fmla="*/ 29 w 51"/>
                <a:gd name="T2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5">
                  <a:moveTo>
                    <a:pt x="29" y="0"/>
                  </a:moveTo>
                  <a:cubicBezTo>
                    <a:pt x="29" y="0"/>
                    <a:pt x="24" y="25"/>
                    <a:pt x="21" y="31"/>
                  </a:cubicBezTo>
                  <a:cubicBezTo>
                    <a:pt x="18" y="37"/>
                    <a:pt x="3" y="51"/>
                    <a:pt x="2" y="54"/>
                  </a:cubicBezTo>
                  <a:cubicBezTo>
                    <a:pt x="0" y="56"/>
                    <a:pt x="1" y="59"/>
                    <a:pt x="4" y="59"/>
                  </a:cubicBezTo>
                  <a:cubicBezTo>
                    <a:pt x="4" y="59"/>
                    <a:pt x="2" y="63"/>
                    <a:pt x="7" y="65"/>
                  </a:cubicBezTo>
                  <a:cubicBezTo>
                    <a:pt x="7" y="65"/>
                    <a:pt x="7" y="70"/>
                    <a:pt x="12" y="70"/>
                  </a:cubicBezTo>
                  <a:cubicBezTo>
                    <a:pt x="12" y="70"/>
                    <a:pt x="14" y="75"/>
                    <a:pt x="20" y="73"/>
                  </a:cubicBezTo>
                  <a:cubicBezTo>
                    <a:pt x="20" y="73"/>
                    <a:pt x="31" y="58"/>
                    <a:pt x="31" y="58"/>
                  </a:cubicBezTo>
                  <a:cubicBezTo>
                    <a:pt x="26" y="65"/>
                    <a:pt x="26" y="65"/>
                    <a:pt x="26" y="65"/>
                  </a:cubicBezTo>
                  <a:cubicBezTo>
                    <a:pt x="26" y="65"/>
                    <a:pt x="31" y="70"/>
                    <a:pt x="36" y="63"/>
                  </a:cubicBezTo>
                  <a:cubicBezTo>
                    <a:pt x="43" y="51"/>
                    <a:pt x="43" y="51"/>
                    <a:pt x="43" y="51"/>
                  </a:cubicBezTo>
                  <a:cubicBezTo>
                    <a:pt x="43" y="51"/>
                    <a:pt x="42" y="42"/>
                    <a:pt x="42" y="41"/>
                  </a:cubicBezTo>
                  <a:cubicBezTo>
                    <a:pt x="42" y="40"/>
                    <a:pt x="51" y="5"/>
                    <a:pt x="51" y="5"/>
                  </a:cubicBezTo>
                  <a:lnTo>
                    <a:pt x="29" y="0"/>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6" name="Freeform 17">
              <a:extLst>
                <a:ext uri="{FF2B5EF4-FFF2-40B4-BE49-F238E27FC236}">
                  <a16:creationId xmlns:a16="http://schemas.microsoft.com/office/drawing/2014/main" id="{F2EE3BAC-4026-458C-94C0-63F60B9430F9}"/>
                </a:ext>
              </a:extLst>
            </p:cNvPr>
            <p:cNvSpPr>
              <a:spLocks/>
            </p:cNvSpPr>
            <p:nvPr/>
          </p:nvSpPr>
          <p:spPr bwMode="auto">
            <a:xfrm>
              <a:off x="195263" y="2379663"/>
              <a:ext cx="643942" cy="740539"/>
            </a:xfrm>
            <a:custGeom>
              <a:avLst/>
              <a:gdLst>
                <a:gd name="T0" fmla="*/ 189 w 236"/>
                <a:gd name="T1" fmla="*/ 0 h 240"/>
                <a:gd name="T2" fmla="*/ 112 w 236"/>
                <a:gd name="T3" fmla="*/ 51 h 240"/>
                <a:gd name="T4" fmla="*/ 46 w 236"/>
                <a:gd name="T5" fmla="*/ 99 h 240"/>
                <a:gd name="T6" fmla="*/ 0 w 236"/>
                <a:gd name="T7" fmla="*/ 227 h 240"/>
                <a:gd name="T8" fmla="*/ 35 w 236"/>
                <a:gd name="T9" fmla="*/ 240 h 240"/>
                <a:gd name="T10" fmla="*/ 78 w 236"/>
                <a:gd name="T11" fmla="*/ 124 h 240"/>
                <a:gd name="T12" fmla="*/ 191 w 236"/>
                <a:gd name="T13" fmla="*/ 59 h 240"/>
                <a:gd name="T14" fmla="*/ 189 w 236"/>
                <a:gd name="T15" fmla="*/ 0 h 240"/>
                <a:gd name="connsiteX0" fmla="*/ 8008 w 8915"/>
                <a:gd name="connsiteY0" fmla="*/ 0 h 10097"/>
                <a:gd name="connsiteX1" fmla="*/ 4746 w 8915"/>
                <a:gd name="connsiteY1" fmla="*/ 2125 h 10097"/>
                <a:gd name="connsiteX2" fmla="*/ 1527 w 8915"/>
                <a:gd name="connsiteY2" fmla="*/ 4125 h 10097"/>
                <a:gd name="connsiteX3" fmla="*/ 0 w 8915"/>
                <a:gd name="connsiteY3" fmla="*/ 9458 h 10097"/>
                <a:gd name="connsiteX4" fmla="*/ 1483 w 8915"/>
                <a:gd name="connsiteY4" fmla="*/ 10000 h 10097"/>
                <a:gd name="connsiteX5" fmla="*/ 3305 w 8915"/>
                <a:gd name="connsiteY5" fmla="*/ 5167 h 10097"/>
                <a:gd name="connsiteX6" fmla="*/ 8093 w 8915"/>
                <a:gd name="connsiteY6" fmla="*/ 2458 h 10097"/>
                <a:gd name="connsiteX7" fmla="*/ 8008 w 8915"/>
                <a:gd name="connsiteY7" fmla="*/ 0 h 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5" h="10097">
                  <a:moveTo>
                    <a:pt x="8008" y="0"/>
                  </a:moveTo>
                  <a:lnTo>
                    <a:pt x="4746" y="2125"/>
                  </a:lnTo>
                  <a:cubicBezTo>
                    <a:pt x="3666" y="2813"/>
                    <a:pt x="1739" y="3833"/>
                    <a:pt x="1527" y="4125"/>
                  </a:cubicBezTo>
                  <a:cubicBezTo>
                    <a:pt x="1315" y="4417"/>
                    <a:pt x="7" y="8479"/>
                    <a:pt x="0" y="9458"/>
                  </a:cubicBezTo>
                  <a:cubicBezTo>
                    <a:pt x="-7" y="10437"/>
                    <a:pt x="1483" y="10000"/>
                    <a:pt x="1483" y="10000"/>
                  </a:cubicBezTo>
                  <a:lnTo>
                    <a:pt x="3305" y="5167"/>
                  </a:lnTo>
                  <a:lnTo>
                    <a:pt x="8093" y="2458"/>
                  </a:lnTo>
                  <a:cubicBezTo>
                    <a:pt x="8093" y="2458"/>
                    <a:pt x="10000" y="417"/>
                    <a:pt x="8008" y="0"/>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8" name="Freeform 18">
              <a:extLst>
                <a:ext uri="{FF2B5EF4-FFF2-40B4-BE49-F238E27FC236}">
                  <a16:creationId xmlns:a16="http://schemas.microsoft.com/office/drawing/2014/main" id="{6DFD214B-87F9-4046-8412-292353207399}"/>
                </a:ext>
              </a:extLst>
            </p:cNvPr>
            <p:cNvSpPr>
              <a:spLocks/>
            </p:cNvSpPr>
            <p:nvPr/>
          </p:nvSpPr>
          <p:spPr bwMode="auto">
            <a:xfrm>
              <a:off x="400050" y="2335213"/>
              <a:ext cx="563563" cy="795337"/>
            </a:xfrm>
            <a:custGeom>
              <a:avLst/>
              <a:gdLst>
                <a:gd name="T0" fmla="*/ 162 w 184"/>
                <a:gd name="T1" fmla="*/ 7 h 261"/>
                <a:gd name="T2" fmla="*/ 174 w 184"/>
                <a:gd name="T3" fmla="*/ 55 h 261"/>
                <a:gd name="T4" fmla="*/ 94 w 184"/>
                <a:gd name="T5" fmla="*/ 261 h 261"/>
                <a:gd name="T6" fmla="*/ 0 w 184"/>
                <a:gd name="T7" fmla="*/ 234 h 261"/>
                <a:gd name="T8" fmla="*/ 44 w 184"/>
                <a:gd name="T9" fmla="*/ 177 h 261"/>
                <a:gd name="T10" fmla="*/ 78 w 184"/>
                <a:gd name="T11" fmla="*/ 91 h 261"/>
                <a:gd name="T12" fmla="*/ 162 w 184"/>
                <a:gd name="T13" fmla="*/ 7 h 261"/>
              </a:gdLst>
              <a:ahLst/>
              <a:cxnLst>
                <a:cxn ang="0">
                  <a:pos x="T0" y="T1"/>
                </a:cxn>
                <a:cxn ang="0">
                  <a:pos x="T2" y="T3"/>
                </a:cxn>
                <a:cxn ang="0">
                  <a:pos x="T4" y="T5"/>
                </a:cxn>
                <a:cxn ang="0">
                  <a:pos x="T6" y="T7"/>
                </a:cxn>
                <a:cxn ang="0">
                  <a:pos x="T8" y="T9"/>
                </a:cxn>
                <a:cxn ang="0">
                  <a:pos x="T10" y="T11"/>
                </a:cxn>
                <a:cxn ang="0">
                  <a:pos x="T12" y="T13"/>
                </a:cxn>
              </a:cxnLst>
              <a:rect l="0" t="0" r="r" b="b"/>
              <a:pathLst>
                <a:path w="184" h="261">
                  <a:moveTo>
                    <a:pt x="162" y="7"/>
                  </a:moveTo>
                  <a:cubicBezTo>
                    <a:pt x="162" y="7"/>
                    <a:pt x="184" y="26"/>
                    <a:pt x="174" y="55"/>
                  </a:cubicBezTo>
                  <a:cubicBezTo>
                    <a:pt x="164" y="85"/>
                    <a:pt x="94" y="261"/>
                    <a:pt x="94" y="261"/>
                  </a:cubicBezTo>
                  <a:cubicBezTo>
                    <a:pt x="0" y="234"/>
                    <a:pt x="0" y="234"/>
                    <a:pt x="0" y="234"/>
                  </a:cubicBezTo>
                  <a:cubicBezTo>
                    <a:pt x="0" y="234"/>
                    <a:pt x="28" y="196"/>
                    <a:pt x="44" y="177"/>
                  </a:cubicBezTo>
                  <a:cubicBezTo>
                    <a:pt x="60" y="158"/>
                    <a:pt x="71" y="115"/>
                    <a:pt x="78" y="91"/>
                  </a:cubicBezTo>
                  <a:cubicBezTo>
                    <a:pt x="84" y="68"/>
                    <a:pt x="87" y="0"/>
                    <a:pt x="162" y="7"/>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9" name="Freeform 19">
              <a:extLst>
                <a:ext uri="{FF2B5EF4-FFF2-40B4-BE49-F238E27FC236}">
                  <a16:creationId xmlns:a16="http://schemas.microsoft.com/office/drawing/2014/main" id="{BEE1EC37-F672-4E69-A6E7-45A41373F8CA}"/>
                </a:ext>
              </a:extLst>
            </p:cNvPr>
            <p:cNvSpPr>
              <a:spLocks/>
            </p:cNvSpPr>
            <p:nvPr/>
          </p:nvSpPr>
          <p:spPr bwMode="auto">
            <a:xfrm>
              <a:off x="-82550" y="4332288"/>
              <a:ext cx="263525" cy="280987"/>
            </a:xfrm>
            <a:custGeom>
              <a:avLst/>
              <a:gdLst>
                <a:gd name="T0" fmla="*/ 29 w 86"/>
                <a:gd name="T1" fmla="*/ 0 h 92"/>
                <a:gd name="T2" fmla="*/ 7 w 86"/>
                <a:gd name="T3" fmla="*/ 14 h 92"/>
                <a:gd name="T4" fmla="*/ 0 w 86"/>
                <a:gd name="T5" fmla="*/ 46 h 92"/>
                <a:gd name="T6" fmla="*/ 8 w 86"/>
                <a:gd name="T7" fmla="*/ 50 h 92"/>
                <a:gd name="T8" fmla="*/ 20 w 86"/>
                <a:gd name="T9" fmla="*/ 36 h 92"/>
                <a:gd name="T10" fmla="*/ 36 w 86"/>
                <a:gd name="T11" fmla="*/ 67 h 92"/>
                <a:gd name="T12" fmla="*/ 86 w 86"/>
                <a:gd name="T13" fmla="*/ 91 h 92"/>
                <a:gd name="T14" fmla="*/ 68 w 86"/>
                <a:gd name="T15" fmla="*/ 51 h 92"/>
                <a:gd name="T16" fmla="*/ 44 w 86"/>
                <a:gd name="T17" fmla="*/ 43 h 92"/>
                <a:gd name="T18" fmla="*/ 29 w 86"/>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92">
                  <a:moveTo>
                    <a:pt x="29" y="0"/>
                  </a:moveTo>
                  <a:cubicBezTo>
                    <a:pt x="29" y="0"/>
                    <a:pt x="10" y="0"/>
                    <a:pt x="7" y="14"/>
                  </a:cubicBezTo>
                  <a:cubicBezTo>
                    <a:pt x="4" y="29"/>
                    <a:pt x="0" y="46"/>
                    <a:pt x="0" y="46"/>
                  </a:cubicBezTo>
                  <a:cubicBezTo>
                    <a:pt x="8" y="50"/>
                    <a:pt x="8" y="50"/>
                    <a:pt x="8" y="50"/>
                  </a:cubicBezTo>
                  <a:cubicBezTo>
                    <a:pt x="20" y="36"/>
                    <a:pt x="20" y="36"/>
                    <a:pt x="20" y="36"/>
                  </a:cubicBezTo>
                  <a:cubicBezTo>
                    <a:pt x="20" y="36"/>
                    <a:pt x="32" y="56"/>
                    <a:pt x="36" y="67"/>
                  </a:cubicBezTo>
                  <a:cubicBezTo>
                    <a:pt x="40" y="78"/>
                    <a:pt x="56" y="92"/>
                    <a:pt x="86" y="91"/>
                  </a:cubicBezTo>
                  <a:cubicBezTo>
                    <a:pt x="86" y="91"/>
                    <a:pt x="74" y="67"/>
                    <a:pt x="68" y="51"/>
                  </a:cubicBezTo>
                  <a:cubicBezTo>
                    <a:pt x="68" y="51"/>
                    <a:pt x="55" y="61"/>
                    <a:pt x="44" y="43"/>
                  </a:cubicBezTo>
                  <a:cubicBezTo>
                    <a:pt x="34" y="25"/>
                    <a:pt x="27" y="13"/>
                    <a:pt x="29" y="0"/>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70" name="Freeform 20">
              <a:extLst>
                <a:ext uri="{FF2B5EF4-FFF2-40B4-BE49-F238E27FC236}">
                  <a16:creationId xmlns:a16="http://schemas.microsoft.com/office/drawing/2014/main" id="{72F45A38-6639-46D3-A8E3-67C83EBC73C2}"/>
                </a:ext>
              </a:extLst>
            </p:cNvPr>
            <p:cNvSpPr>
              <a:spLocks/>
            </p:cNvSpPr>
            <p:nvPr/>
          </p:nvSpPr>
          <p:spPr bwMode="auto">
            <a:xfrm>
              <a:off x="690563" y="4003675"/>
              <a:ext cx="293688" cy="249237"/>
            </a:xfrm>
            <a:custGeom>
              <a:avLst/>
              <a:gdLst>
                <a:gd name="T0" fmla="*/ 18 w 96"/>
                <a:gd name="T1" fmla="*/ 0 h 82"/>
                <a:gd name="T2" fmla="*/ 1 w 96"/>
                <a:gd name="T3" fmla="*/ 19 h 82"/>
                <a:gd name="T4" fmla="*/ 1 w 96"/>
                <a:gd name="T5" fmla="*/ 52 h 82"/>
                <a:gd name="T6" fmla="*/ 10 w 96"/>
                <a:gd name="T7" fmla="*/ 53 h 82"/>
                <a:gd name="T8" fmla="*/ 18 w 96"/>
                <a:gd name="T9" fmla="*/ 37 h 82"/>
                <a:gd name="T10" fmla="*/ 42 w 96"/>
                <a:gd name="T11" fmla="*/ 63 h 82"/>
                <a:gd name="T12" fmla="*/ 96 w 96"/>
                <a:gd name="T13" fmla="*/ 74 h 82"/>
                <a:gd name="T14" fmla="*/ 68 w 96"/>
                <a:gd name="T15" fmla="*/ 40 h 82"/>
                <a:gd name="T16" fmla="*/ 44 w 96"/>
                <a:gd name="T17" fmla="*/ 37 h 82"/>
                <a:gd name="T18" fmla="*/ 18 w 9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82">
                  <a:moveTo>
                    <a:pt x="18" y="0"/>
                  </a:moveTo>
                  <a:cubicBezTo>
                    <a:pt x="18" y="0"/>
                    <a:pt x="0" y="4"/>
                    <a:pt x="1" y="19"/>
                  </a:cubicBezTo>
                  <a:cubicBezTo>
                    <a:pt x="2" y="34"/>
                    <a:pt x="1" y="52"/>
                    <a:pt x="1" y="52"/>
                  </a:cubicBezTo>
                  <a:cubicBezTo>
                    <a:pt x="10" y="53"/>
                    <a:pt x="10" y="53"/>
                    <a:pt x="10" y="53"/>
                  </a:cubicBezTo>
                  <a:cubicBezTo>
                    <a:pt x="18" y="37"/>
                    <a:pt x="18" y="37"/>
                    <a:pt x="18" y="37"/>
                  </a:cubicBezTo>
                  <a:cubicBezTo>
                    <a:pt x="18" y="37"/>
                    <a:pt x="35" y="54"/>
                    <a:pt x="42" y="63"/>
                  </a:cubicBezTo>
                  <a:cubicBezTo>
                    <a:pt x="49" y="72"/>
                    <a:pt x="68" y="82"/>
                    <a:pt x="96" y="74"/>
                  </a:cubicBezTo>
                  <a:cubicBezTo>
                    <a:pt x="96" y="74"/>
                    <a:pt x="79" y="53"/>
                    <a:pt x="68" y="40"/>
                  </a:cubicBezTo>
                  <a:cubicBezTo>
                    <a:pt x="68" y="40"/>
                    <a:pt x="58" y="52"/>
                    <a:pt x="44" y="37"/>
                  </a:cubicBezTo>
                  <a:cubicBezTo>
                    <a:pt x="29" y="23"/>
                    <a:pt x="20" y="13"/>
                    <a:pt x="18" y="0"/>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grpSp>
      <p:pic>
        <p:nvPicPr>
          <p:cNvPr id="5" name="Picture 4"/>
          <p:cNvPicPr>
            <a:picLocks noChangeAspect="1"/>
          </p:cNvPicPr>
          <p:nvPr/>
        </p:nvPicPr>
        <p:blipFill>
          <a:blip r:embed="rId2"/>
          <a:stretch>
            <a:fillRect/>
          </a:stretch>
        </p:blipFill>
        <p:spPr>
          <a:xfrm>
            <a:off x="92118" y="3570338"/>
            <a:ext cx="5228151" cy="1862901"/>
          </a:xfrm>
          <a:prstGeom prst="rect">
            <a:avLst/>
          </a:prstGeom>
        </p:spPr>
      </p:pic>
      <p:sp>
        <p:nvSpPr>
          <p:cNvPr id="6" name="TextBox 5"/>
          <p:cNvSpPr txBox="1"/>
          <p:nvPr/>
        </p:nvSpPr>
        <p:spPr>
          <a:xfrm>
            <a:off x="92118" y="5785306"/>
            <a:ext cx="3252331" cy="1015663"/>
          </a:xfrm>
          <a:prstGeom prst="rect">
            <a:avLst/>
          </a:prstGeom>
          <a:noFill/>
        </p:spPr>
        <p:txBody>
          <a:bodyPr wrap="square" rtlCol="0">
            <a:spAutoFit/>
          </a:bodyPr>
          <a:lstStyle/>
          <a:p>
            <a:r>
              <a:rPr lang="en-US" dirty="0" smtClean="0"/>
              <a:t>Dr. Cynthia Herrera </a:t>
            </a:r>
          </a:p>
          <a:p>
            <a:r>
              <a:rPr lang="en-US" sz="1400" dirty="0" smtClean="0"/>
              <a:t>Vice Chancellor, Institutional Effectiveness</a:t>
            </a:r>
          </a:p>
          <a:p>
            <a:r>
              <a:rPr lang="en-US" sz="1400" dirty="0" smtClean="0"/>
              <a:t>Presentation to </a:t>
            </a:r>
            <a:r>
              <a:rPr lang="en-US" sz="1400" dirty="0" smtClean="0"/>
              <a:t>MC Classified </a:t>
            </a:r>
            <a:r>
              <a:rPr lang="en-US" sz="1400" dirty="0" smtClean="0"/>
              <a:t>Senate </a:t>
            </a:r>
          </a:p>
          <a:p>
            <a:r>
              <a:rPr lang="en-US" sz="1400" dirty="0" smtClean="0"/>
              <a:t>September 15</a:t>
            </a:r>
            <a:r>
              <a:rPr lang="en-US" sz="1400" dirty="0" smtClean="0"/>
              <a:t>,2021</a:t>
            </a:r>
            <a:endParaRPr lang="en-US" sz="1400" dirty="0"/>
          </a:p>
        </p:txBody>
      </p:sp>
    </p:spTree>
    <p:extLst>
      <p:ext uri="{BB962C8B-B14F-4D97-AF65-F5344CB8AC3E}">
        <p14:creationId xmlns:p14="http://schemas.microsoft.com/office/powerpoint/2010/main" val="35867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p1">
            <a:extLst>
              <a:ext uri="{FF2B5EF4-FFF2-40B4-BE49-F238E27FC236}">
                <a16:creationId xmlns:a16="http://schemas.microsoft.com/office/drawing/2014/main" id="{4C8C9BD6-C8DC-46A8-A696-EC3F63F2844E}"/>
              </a:ext>
            </a:extLst>
          </p:cNvPr>
          <p:cNvSpPr/>
          <p:nvPr/>
        </p:nvSpPr>
        <p:spPr>
          <a:xfrm>
            <a:off x="0" y="6717464"/>
            <a:ext cx="606582" cy="140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hp2">
            <a:extLst>
              <a:ext uri="{FF2B5EF4-FFF2-40B4-BE49-F238E27FC236}">
                <a16:creationId xmlns:a16="http://schemas.microsoft.com/office/drawing/2014/main" id="{B13A4234-5B7A-40F8-BC18-54B151A3B31A}"/>
              </a:ext>
            </a:extLst>
          </p:cNvPr>
          <p:cNvSpPr/>
          <p:nvPr/>
        </p:nvSpPr>
        <p:spPr>
          <a:xfrm>
            <a:off x="1237882" y="6717464"/>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p3">
            <a:extLst>
              <a:ext uri="{FF2B5EF4-FFF2-40B4-BE49-F238E27FC236}">
                <a16:creationId xmlns:a16="http://schemas.microsoft.com/office/drawing/2014/main" id="{0246BC34-F883-4206-AD85-DED15E01DFA5}"/>
              </a:ext>
            </a:extLst>
          </p:cNvPr>
          <p:cNvSpPr/>
          <p:nvPr/>
        </p:nvSpPr>
        <p:spPr>
          <a:xfrm>
            <a:off x="618941" y="6717464"/>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p4">
            <a:extLst>
              <a:ext uri="{FF2B5EF4-FFF2-40B4-BE49-F238E27FC236}">
                <a16:creationId xmlns:a16="http://schemas.microsoft.com/office/drawing/2014/main" id="{B1C1E026-6608-4083-9AEA-67576698FB34}"/>
              </a:ext>
            </a:extLst>
          </p:cNvPr>
          <p:cNvSpPr/>
          <p:nvPr/>
        </p:nvSpPr>
        <p:spPr>
          <a:xfrm>
            <a:off x="1856823" y="6717464"/>
            <a:ext cx="606582" cy="140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hp5">
            <a:extLst>
              <a:ext uri="{FF2B5EF4-FFF2-40B4-BE49-F238E27FC236}">
                <a16:creationId xmlns:a16="http://schemas.microsoft.com/office/drawing/2014/main" id="{312B0758-D9F4-485C-80FE-A44607F4E052}"/>
              </a:ext>
            </a:extLst>
          </p:cNvPr>
          <p:cNvSpPr/>
          <p:nvPr/>
        </p:nvSpPr>
        <p:spPr>
          <a:xfrm>
            <a:off x="2475764" y="6717464"/>
            <a:ext cx="606582" cy="14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hp6">
            <a:extLst>
              <a:ext uri="{FF2B5EF4-FFF2-40B4-BE49-F238E27FC236}">
                <a16:creationId xmlns:a16="http://schemas.microsoft.com/office/drawing/2014/main" id="{CCFE58DE-6C3E-4F6F-8B04-3550C865B398}"/>
              </a:ext>
            </a:extLst>
          </p:cNvPr>
          <p:cNvSpPr/>
          <p:nvPr/>
        </p:nvSpPr>
        <p:spPr>
          <a:xfrm>
            <a:off x="3094705" y="6717464"/>
            <a:ext cx="606582" cy="140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hp7">
            <a:extLst>
              <a:ext uri="{FF2B5EF4-FFF2-40B4-BE49-F238E27FC236}">
                <a16:creationId xmlns:a16="http://schemas.microsoft.com/office/drawing/2014/main" id="{BC1E8106-9011-49AA-9588-3E08A9BAC832}"/>
              </a:ext>
            </a:extLst>
          </p:cNvPr>
          <p:cNvSpPr/>
          <p:nvPr/>
        </p:nvSpPr>
        <p:spPr>
          <a:xfrm>
            <a:off x="3713646" y="6717464"/>
            <a:ext cx="606582" cy="140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p8">
            <a:extLst>
              <a:ext uri="{FF2B5EF4-FFF2-40B4-BE49-F238E27FC236}">
                <a16:creationId xmlns:a16="http://schemas.microsoft.com/office/drawing/2014/main" id="{AC6A30CD-A1CA-425F-A149-D6B689D94690}"/>
              </a:ext>
            </a:extLst>
          </p:cNvPr>
          <p:cNvSpPr/>
          <p:nvPr/>
        </p:nvSpPr>
        <p:spPr>
          <a:xfrm>
            <a:off x="4332589" y="6717464"/>
            <a:ext cx="606582" cy="140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hp9">
            <a:extLst>
              <a:ext uri="{FF2B5EF4-FFF2-40B4-BE49-F238E27FC236}">
                <a16:creationId xmlns:a16="http://schemas.microsoft.com/office/drawing/2014/main" id="{F425D93B-5223-4043-881B-322BF77DD61E}"/>
              </a:ext>
            </a:extLst>
          </p:cNvPr>
          <p:cNvSpPr/>
          <p:nvPr/>
        </p:nvSpPr>
        <p:spPr>
          <a:xfrm>
            <a:off x="4676197" y="1662545"/>
            <a:ext cx="1207943" cy="848591"/>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15" name="shp10">
            <a:extLst>
              <a:ext uri="{FF2B5EF4-FFF2-40B4-BE49-F238E27FC236}">
                <a16:creationId xmlns:a16="http://schemas.microsoft.com/office/drawing/2014/main" id="{A199D831-256B-4057-9470-29FB67B132EA}"/>
              </a:ext>
            </a:extLst>
          </p:cNvPr>
          <p:cNvSpPr/>
          <p:nvPr/>
        </p:nvSpPr>
        <p:spPr>
          <a:xfrm>
            <a:off x="4169640" y="985692"/>
            <a:ext cx="798079" cy="1329170"/>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16" name="shp11">
            <a:extLst>
              <a:ext uri="{FF2B5EF4-FFF2-40B4-BE49-F238E27FC236}">
                <a16:creationId xmlns:a16="http://schemas.microsoft.com/office/drawing/2014/main" id="{9163A13A-47F8-4C2D-85EC-D3EE3C8940A6}"/>
              </a:ext>
            </a:extLst>
          </p:cNvPr>
          <p:cNvSpPr/>
          <p:nvPr/>
        </p:nvSpPr>
        <p:spPr>
          <a:xfrm>
            <a:off x="4713720" y="751897"/>
            <a:ext cx="1170420" cy="828386"/>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18" name="shp12">
            <a:extLst>
              <a:ext uri="{FF2B5EF4-FFF2-40B4-BE49-F238E27FC236}">
                <a16:creationId xmlns:a16="http://schemas.microsoft.com/office/drawing/2014/main" id="{56903505-31C8-4A27-9865-EF568835627D}"/>
              </a:ext>
            </a:extLst>
          </p:cNvPr>
          <p:cNvSpPr txBox="1"/>
          <p:nvPr/>
        </p:nvSpPr>
        <p:spPr>
          <a:xfrm>
            <a:off x="5078845" y="1818409"/>
            <a:ext cx="666750"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06</a:t>
            </a:r>
            <a:endParaRPr sz="1600" dirty="0"/>
          </a:p>
        </p:txBody>
      </p:sp>
      <p:sp>
        <p:nvSpPr>
          <p:cNvPr id="19" name="shp13">
            <a:extLst>
              <a:ext uri="{FF2B5EF4-FFF2-40B4-BE49-F238E27FC236}">
                <a16:creationId xmlns:a16="http://schemas.microsoft.com/office/drawing/2014/main" id="{38E7152F-C0C1-4703-BF17-4F5DE25D89FE}"/>
              </a:ext>
            </a:extLst>
          </p:cNvPr>
          <p:cNvSpPr txBox="1"/>
          <p:nvPr/>
        </p:nvSpPr>
        <p:spPr>
          <a:xfrm>
            <a:off x="4969676" y="975968"/>
            <a:ext cx="775919" cy="41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PG Committees </a:t>
            </a:r>
            <a:endParaRPr sz="1600" dirty="0"/>
          </a:p>
        </p:txBody>
      </p:sp>
      <p:sp>
        <p:nvSpPr>
          <p:cNvPr id="21" name="shp14">
            <a:extLst>
              <a:ext uri="{FF2B5EF4-FFF2-40B4-BE49-F238E27FC236}">
                <a16:creationId xmlns:a16="http://schemas.microsoft.com/office/drawing/2014/main" id="{F42691FF-6474-4735-9964-CC25E97300F8}"/>
              </a:ext>
            </a:extLst>
          </p:cNvPr>
          <p:cNvSpPr/>
          <p:nvPr/>
        </p:nvSpPr>
        <p:spPr>
          <a:xfrm>
            <a:off x="6314209" y="1662545"/>
            <a:ext cx="1207943" cy="848591"/>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2" name="shp15">
            <a:extLst>
              <a:ext uri="{FF2B5EF4-FFF2-40B4-BE49-F238E27FC236}">
                <a16:creationId xmlns:a16="http://schemas.microsoft.com/office/drawing/2014/main" id="{02936E76-8064-449B-89B9-E835DE455DA7}"/>
              </a:ext>
            </a:extLst>
          </p:cNvPr>
          <p:cNvSpPr/>
          <p:nvPr/>
        </p:nvSpPr>
        <p:spPr>
          <a:xfrm>
            <a:off x="6314209" y="751897"/>
            <a:ext cx="1170420" cy="828386"/>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3" name="shp16">
            <a:extLst>
              <a:ext uri="{FF2B5EF4-FFF2-40B4-BE49-F238E27FC236}">
                <a16:creationId xmlns:a16="http://schemas.microsoft.com/office/drawing/2014/main" id="{95094F96-A58F-4546-9277-96C094627B18}"/>
              </a:ext>
            </a:extLst>
          </p:cNvPr>
          <p:cNvSpPr/>
          <p:nvPr/>
        </p:nvSpPr>
        <p:spPr>
          <a:xfrm>
            <a:off x="7237845" y="985692"/>
            <a:ext cx="790864" cy="1329170"/>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5" name="shp17">
            <a:extLst>
              <a:ext uri="{FF2B5EF4-FFF2-40B4-BE49-F238E27FC236}">
                <a16:creationId xmlns:a16="http://schemas.microsoft.com/office/drawing/2014/main" id="{F5FBB380-D7DB-4BD7-9195-BEBB0AD57735}"/>
              </a:ext>
            </a:extLst>
          </p:cNvPr>
          <p:cNvSpPr txBox="1"/>
          <p:nvPr/>
        </p:nvSpPr>
        <p:spPr>
          <a:xfrm>
            <a:off x="6689436" y="1803977"/>
            <a:ext cx="665306"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01</a:t>
            </a:r>
            <a:endParaRPr sz="1600" dirty="0"/>
          </a:p>
        </p:txBody>
      </p:sp>
      <p:sp>
        <p:nvSpPr>
          <p:cNvPr id="26" name="shp18">
            <a:extLst>
              <a:ext uri="{FF2B5EF4-FFF2-40B4-BE49-F238E27FC236}">
                <a16:creationId xmlns:a16="http://schemas.microsoft.com/office/drawing/2014/main" id="{12964976-0394-45E0-B429-4B3529E2CF98}"/>
              </a:ext>
            </a:extLst>
          </p:cNvPr>
          <p:cNvSpPr txBox="1"/>
          <p:nvPr/>
        </p:nvSpPr>
        <p:spPr>
          <a:xfrm>
            <a:off x="7360516" y="1405659"/>
            <a:ext cx="541193"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CCCCO’sVision for Success Goals</a:t>
            </a:r>
            <a:endParaRPr lang="en-US" sz="1600" dirty="0"/>
          </a:p>
        </p:txBody>
      </p:sp>
      <p:sp>
        <p:nvSpPr>
          <p:cNvPr id="28" name="shp19">
            <a:extLst>
              <a:ext uri="{FF2B5EF4-FFF2-40B4-BE49-F238E27FC236}">
                <a16:creationId xmlns:a16="http://schemas.microsoft.com/office/drawing/2014/main" id="{F4054FBD-4BD0-47DA-A8DD-3FD01A1D6C17}"/>
              </a:ext>
            </a:extLst>
          </p:cNvPr>
          <p:cNvSpPr/>
          <p:nvPr/>
        </p:nvSpPr>
        <p:spPr>
          <a:xfrm>
            <a:off x="7333095" y="2733386"/>
            <a:ext cx="759114" cy="1391227"/>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9" name="shp20">
            <a:extLst>
              <a:ext uri="{FF2B5EF4-FFF2-40B4-BE49-F238E27FC236}">
                <a16:creationId xmlns:a16="http://schemas.microsoft.com/office/drawing/2014/main" id="{C3AD9666-00AA-418B-A36B-BF71E72F2189}"/>
              </a:ext>
            </a:extLst>
          </p:cNvPr>
          <p:cNvSpPr/>
          <p:nvPr/>
        </p:nvSpPr>
        <p:spPr>
          <a:xfrm>
            <a:off x="7807902" y="2625147"/>
            <a:ext cx="1131455" cy="766329"/>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30" name="shp21">
            <a:extLst>
              <a:ext uri="{FF2B5EF4-FFF2-40B4-BE49-F238E27FC236}">
                <a16:creationId xmlns:a16="http://schemas.microsoft.com/office/drawing/2014/main" id="{E068E615-4687-42F7-B31C-16386D800529}"/>
              </a:ext>
            </a:extLst>
          </p:cNvPr>
          <p:cNvSpPr/>
          <p:nvPr/>
        </p:nvSpPr>
        <p:spPr>
          <a:xfrm>
            <a:off x="7807902" y="3473738"/>
            <a:ext cx="1131455" cy="764886"/>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2" name="shp22">
            <a:extLst>
              <a:ext uri="{FF2B5EF4-FFF2-40B4-BE49-F238E27FC236}">
                <a16:creationId xmlns:a16="http://schemas.microsoft.com/office/drawing/2014/main" id="{6C0E9EFD-347B-4268-BD1B-254D7EF495C2}"/>
              </a:ext>
            </a:extLst>
          </p:cNvPr>
          <p:cNvSpPr txBox="1"/>
          <p:nvPr/>
        </p:nvSpPr>
        <p:spPr>
          <a:xfrm>
            <a:off x="7474527" y="3196647"/>
            <a:ext cx="666750"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02</a:t>
            </a:r>
            <a:endParaRPr sz="1600" dirty="0"/>
          </a:p>
        </p:txBody>
      </p:sp>
      <p:sp>
        <p:nvSpPr>
          <p:cNvPr id="33" name="shp23">
            <a:extLst>
              <a:ext uri="{FF2B5EF4-FFF2-40B4-BE49-F238E27FC236}">
                <a16:creationId xmlns:a16="http://schemas.microsoft.com/office/drawing/2014/main" id="{FBEA1F7C-5492-4DEB-BAE0-C32E9EDFE59E}"/>
              </a:ext>
            </a:extLst>
          </p:cNvPr>
          <p:cNvSpPr txBox="1"/>
          <p:nvPr/>
        </p:nvSpPr>
        <p:spPr>
          <a:xfrm>
            <a:off x="8151380" y="3609397"/>
            <a:ext cx="541193" cy="4185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VCCCD Goals</a:t>
            </a:r>
            <a:endParaRPr lang="en-US" sz="700" dirty="0">
              <a:solidFill>
                <a:schemeClr val="lt1"/>
              </a:solidFill>
              <a:latin typeface="Open Sans"/>
              <a:ea typeface="Open Sans"/>
              <a:cs typeface="Open Sans"/>
              <a:sym typeface="Open Sans"/>
            </a:endParaRPr>
          </a:p>
        </p:txBody>
      </p:sp>
      <p:sp>
        <p:nvSpPr>
          <p:cNvPr id="35" name="shp24">
            <a:extLst>
              <a:ext uri="{FF2B5EF4-FFF2-40B4-BE49-F238E27FC236}">
                <a16:creationId xmlns:a16="http://schemas.microsoft.com/office/drawing/2014/main" id="{26F58B56-11D4-48CA-A15E-78F60AEF6BC7}"/>
              </a:ext>
            </a:extLst>
          </p:cNvPr>
          <p:cNvSpPr/>
          <p:nvPr/>
        </p:nvSpPr>
        <p:spPr>
          <a:xfrm>
            <a:off x="6314209" y="4346864"/>
            <a:ext cx="1207943" cy="848591"/>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6" name="shp25">
            <a:extLst>
              <a:ext uri="{FF2B5EF4-FFF2-40B4-BE49-F238E27FC236}">
                <a16:creationId xmlns:a16="http://schemas.microsoft.com/office/drawing/2014/main" id="{A96C2A09-9E34-4AA0-ACD4-C7D45C02E4A7}"/>
              </a:ext>
            </a:extLst>
          </p:cNvPr>
          <p:cNvSpPr/>
          <p:nvPr/>
        </p:nvSpPr>
        <p:spPr>
          <a:xfrm>
            <a:off x="7232073" y="4543137"/>
            <a:ext cx="796636" cy="1329170"/>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37" name="shp26">
            <a:extLst>
              <a:ext uri="{FF2B5EF4-FFF2-40B4-BE49-F238E27FC236}">
                <a16:creationId xmlns:a16="http://schemas.microsoft.com/office/drawing/2014/main" id="{16BC94B4-653D-4A18-B23A-8711DD8462D7}"/>
              </a:ext>
            </a:extLst>
          </p:cNvPr>
          <p:cNvSpPr/>
          <p:nvPr/>
        </p:nvSpPr>
        <p:spPr>
          <a:xfrm>
            <a:off x="6314209" y="5277716"/>
            <a:ext cx="1170420" cy="828386"/>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9" name="shp27">
            <a:extLst>
              <a:ext uri="{FF2B5EF4-FFF2-40B4-BE49-F238E27FC236}">
                <a16:creationId xmlns:a16="http://schemas.microsoft.com/office/drawing/2014/main" id="{E7C2F112-5C49-40BD-B65E-74F1F1E58A32}"/>
              </a:ext>
            </a:extLst>
          </p:cNvPr>
          <p:cNvSpPr txBox="1"/>
          <p:nvPr/>
        </p:nvSpPr>
        <p:spPr>
          <a:xfrm>
            <a:off x="6667789" y="4582102"/>
            <a:ext cx="665306"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03</a:t>
            </a:r>
            <a:endParaRPr sz="1600" dirty="0"/>
          </a:p>
        </p:txBody>
      </p:sp>
      <p:sp>
        <p:nvSpPr>
          <p:cNvPr id="40" name="shp28">
            <a:extLst>
              <a:ext uri="{FF2B5EF4-FFF2-40B4-BE49-F238E27FC236}">
                <a16:creationId xmlns:a16="http://schemas.microsoft.com/office/drawing/2014/main" id="{2876A6C6-C28D-4472-8694-AD6D2247DCC1}"/>
              </a:ext>
            </a:extLst>
          </p:cNvPr>
          <p:cNvSpPr txBox="1"/>
          <p:nvPr/>
        </p:nvSpPr>
        <p:spPr>
          <a:xfrm>
            <a:off x="6516347" y="5424220"/>
            <a:ext cx="675192"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Metrics and Strategies</a:t>
            </a:r>
            <a:endParaRPr lang="en-US" sz="1600" dirty="0"/>
          </a:p>
        </p:txBody>
      </p:sp>
      <p:sp>
        <p:nvSpPr>
          <p:cNvPr id="42" name="shp29">
            <a:extLst>
              <a:ext uri="{FF2B5EF4-FFF2-40B4-BE49-F238E27FC236}">
                <a16:creationId xmlns:a16="http://schemas.microsoft.com/office/drawing/2014/main" id="{4374267D-830B-489D-8BA6-6B754B7D27EF}"/>
              </a:ext>
            </a:extLst>
          </p:cNvPr>
          <p:cNvSpPr/>
          <p:nvPr/>
        </p:nvSpPr>
        <p:spPr>
          <a:xfrm>
            <a:off x="4676197" y="4346864"/>
            <a:ext cx="1207943" cy="848591"/>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43" name="shp30">
            <a:extLst>
              <a:ext uri="{FF2B5EF4-FFF2-40B4-BE49-F238E27FC236}">
                <a16:creationId xmlns:a16="http://schemas.microsoft.com/office/drawing/2014/main" id="{ED65AE04-DED8-4867-8B5E-19EE315A3C94}"/>
              </a:ext>
            </a:extLst>
          </p:cNvPr>
          <p:cNvSpPr/>
          <p:nvPr/>
        </p:nvSpPr>
        <p:spPr>
          <a:xfrm>
            <a:off x="4713720" y="5277716"/>
            <a:ext cx="1170420" cy="828386"/>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44" name="shp31">
            <a:extLst>
              <a:ext uri="{FF2B5EF4-FFF2-40B4-BE49-F238E27FC236}">
                <a16:creationId xmlns:a16="http://schemas.microsoft.com/office/drawing/2014/main" id="{389C3DEB-BE53-4619-A8FA-C1D78E40544A}"/>
              </a:ext>
            </a:extLst>
          </p:cNvPr>
          <p:cNvSpPr/>
          <p:nvPr/>
        </p:nvSpPr>
        <p:spPr>
          <a:xfrm>
            <a:off x="4169640" y="4543137"/>
            <a:ext cx="790864" cy="1329170"/>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46" name="shp32">
            <a:extLst>
              <a:ext uri="{FF2B5EF4-FFF2-40B4-BE49-F238E27FC236}">
                <a16:creationId xmlns:a16="http://schemas.microsoft.com/office/drawing/2014/main" id="{EEB596AB-061C-442F-8D02-BF80E79BF0C6}"/>
              </a:ext>
            </a:extLst>
          </p:cNvPr>
          <p:cNvSpPr txBox="1"/>
          <p:nvPr/>
        </p:nvSpPr>
        <p:spPr>
          <a:xfrm>
            <a:off x="5068743" y="4589319"/>
            <a:ext cx="518102" cy="4632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04</a:t>
            </a:r>
            <a:endParaRPr sz="1600" dirty="0"/>
          </a:p>
        </p:txBody>
      </p:sp>
      <p:sp>
        <p:nvSpPr>
          <p:cNvPr id="47" name="shp33">
            <a:extLst>
              <a:ext uri="{FF2B5EF4-FFF2-40B4-BE49-F238E27FC236}">
                <a16:creationId xmlns:a16="http://schemas.microsoft.com/office/drawing/2014/main" id="{0A6C0271-BAAC-45DA-A781-FBE702AC8CEE}"/>
              </a:ext>
            </a:extLst>
          </p:cNvPr>
          <p:cNvSpPr txBox="1"/>
          <p:nvPr/>
        </p:nvSpPr>
        <p:spPr>
          <a:xfrm>
            <a:off x="4341379" y="5004955"/>
            <a:ext cx="597792" cy="4185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VCCCD Strategic Plan</a:t>
            </a:r>
            <a:endParaRPr lang="en-US" sz="1600" dirty="0"/>
          </a:p>
        </p:txBody>
      </p:sp>
      <p:sp>
        <p:nvSpPr>
          <p:cNvPr id="49" name="shp34">
            <a:extLst>
              <a:ext uri="{FF2B5EF4-FFF2-40B4-BE49-F238E27FC236}">
                <a16:creationId xmlns:a16="http://schemas.microsoft.com/office/drawing/2014/main" id="{0E260B04-5640-424E-A019-4CFE36EB2860}"/>
              </a:ext>
            </a:extLst>
          </p:cNvPr>
          <p:cNvSpPr/>
          <p:nvPr/>
        </p:nvSpPr>
        <p:spPr>
          <a:xfrm>
            <a:off x="4106141" y="2733386"/>
            <a:ext cx="759114" cy="1391227"/>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50" name="shp35">
            <a:extLst>
              <a:ext uri="{FF2B5EF4-FFF2-40B4-BE49-F238E27FC236}">
                <a16:creationId xmlns:a16="http://schemas.microsoft.com/office/drawing/2014/main" id="{1B271FCB-05B8-418B-8FA0-EA0DB000FE96}"/>
              </a:ext>
            </a:extLst>
          </p:cNvPr>
          <p:cNvSpPr/>
          <p:nvPr/>
        </p:nvSpPr>
        <p:spPr>
          <a:xfrm>
            <a:off x="3258993" y="3473738"/>
            <a:ext cx="1132898" cy="764886"/>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51" name="shp36">
            <a:extLst>
              <a:ext uri="{FF2B5EF4-FFF2-40B4-BE49-F238E27FC236}">
                <a16:creationId xmlns:a16="http://schemas.microsoft.com/office/drawing/2014/main" id="{D499CCDE-0E48-4403-B25F-92C049C8CC88}"/>
              </a:ext>
            </a:extLst>
          </p:cNvPr>
          <p:cNvSpPr/>
          <p:nvPr/>
        </p:nvSpPr>
        <p:spPr>
          <a:xfrm>
            <a:off x="3258993" y="2625147"/>
            <a:ext cx="1132898" cy="766329"/>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53" name="shp37">
            <a:extLst>
              <a:ext uri="{FF2B5EF4-FFF2-40B4-BE49-F238E27FC236}">
                <a16:creationId xmlns:a16="http://schemas.microsoft.com/office/drawing/2014/main" id="{2C480349-815C-4501-A2E2-5049AF536897}"/>
              </a:ext>
            </a:extLst>
          </p:cNvPr>
          <p:cNvSpPr txBox="1"/>
          <p:nvPr/>
        </p:nvSpPr>
        <p:spPr>
          <a:xfrm>
            <a:off x="4283652" y="3213965"/>
            <a:ext cx="665307"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05</a:t>
            </a:r>
            <a:endParaRPr sz="1600" dirty="0"/>
          </a:p>
        </p:txBody>
      </p:sp>
      <p:sp>
        <p:nvSpPr>
          <p:cNvPr id="54" name="shp38">
            <a:extLst>
              <a:ext uri="{FF2B5EF4-FFF2-40B4-BE49-F238E27FC236}">
                <a16:creationId xmlns:a16="http://schemas.microsoft.com/office/drawing/2014/main" id="{0EC6AD11-0E3D-48A0-8ABD-7D564F85ABFF}"/>
              </a:ext>
            </a:extLst>
          </p:cNvPr>
          <p:cNvSpPr txBox="1"/>
          <p:nvPr/>
        </p:nvSpPr>
        <p:spPr>
          <a:xfrm>
            <a:off x="3434136" y="2894316"/>
            <a:ext cx="751897" cy="4185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Visualization - Status</a:t>
            </a:r>
            <a:endParaRPr lang="en-US" sz="1600" dirty="0"/>
          </a:p>
        </p:txBody>
      </p:sp>
      <p:sp>
        <p:nvSpPr>
          <p:cNvPr id="55" name="shp39">
            <a:extLst>
              <a:ext uri="{FF2B5EF4-FFF2-40B4-BE49-F238E27FC236}">
                <a16:creationId xmlns:a16="http://schemas.microsoft.com/office/drawing/2014/main" id="{4ED5A064-8333-42D8-9CC1-C5BD21FDE0CF}"/>
              </a:ext>
            </a:extLst>
          </p:cNvPr>
          <p:cNvSpPr txBox="1"/>
          <p:nvPr/>
        </p:nvSpPr>
        <p:spPr>
          <a:xfrm>
            <a:off x="4979130" y="2537804"/>
            <a:ext cx="2348913" cy="13327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0C350"/>
              </a:buClr>
              <a:buSzPts val="3200"/>
              <a:buFont typeface="PT Sans"/>
              <a:buNone/>
            </a:pP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Students and  Successes… </a:t>
            </a:r>
          </a:p>
          <a:p>
            <a:pPr marL="0" marR="0" lvl="0" indent="0" algn="ctr" rtl="0">
              <a:lnSpc>
                <a:spcPct val="100000"/>
              </a:lnSpc>
              <a:spcBef>
                <a:spcPts val="0"/>
              </a:spcBef>
              <a:spcAft>
                <a:spcPts val="0"/>
              </a:spcAft>
              <a:buClr>
                <a:srgbClr val="90C350"/>
              </a:buClr>
              <a:buSzPts val="3200"/>
              <a:buFont typeface="PT Sans"/>
              <a:buNone/>
            </a:pP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Rely on </a:t>
            </a:r>
            <a:r>
              <a:rPr lang="en-US" sz="2600" b="1" dirty="0" smtClean="0">
                <a:latin typeface="Segoe UI Light" panose="020B0502040204020203" pitchFamily="34" charset="0"/>
                <a:ea typeface="PT Sans"/>
                <a:cs typeface="Segoe UI Light" panose="020B0502040204020203" pitchFamily="34" charset="0"/>
                <a:sym typeface="PT Sans"/>
              </a:rPr>
              <a:t>Y</a:t>
            </a: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our Involvement!</a:t>
            </a:r>
            <a:endParaRPr sz="2600" dirty="0">
              <a:solidFill>
                <a:schemeClr val="tx1"/>
              </a:solidFill>
              <a:latin typeface="Segoe UI Light" panose="020B0502040204020203" pitchFamily="34" charset="0"/>
              <a:cs typeface="Segoe UI Light" panose="020B0502040204020203" pitchFamily="34" charset="0"/>
            </a:endParaRPr>
          </a:p>
        </p:txBody>
      </p:sp>
      <p:sp>
        <p:nvSpPr>
          <p:cNvPr id="81" name="shp40">
            <a:extLst>
              <a:ext uri="{FF2B5EF4-FFF2-40B4-BE49-F238E27FC236}">
                <a16:creationId xmlns:a16="http://schemas.microsoft.com/office/drawing/2014/main" id="{D821F88B-ABCD-4445-9838-CD4350D2F095}"/>
              </a:ext>
            </a:extLst>
          </p:cNvPr>
          <p:cNvSpPr txBox="1">
            <a:spLocks/>
          </p:cNvSpPr>
          <p:nvPr/>
        </p:nvSpPr>
        <p:spPr>
          <a:xfrm flipH="1">
            <a:off x="7914698" y="789418"/>
            <a:ext cx="3796324" cy="132000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smtClean="0">
                <a:solidFill>
                  <a:schemeClr val="accent6"/>
                </a:solidFill>
                <a:latin typeface="Segoe UI Light" panose="020B0502040204020203" pitchFamily="34" charset="0"/>
                <a:cs typeface="Segoe UI Light" panose="020B0502040204020203" pitchFamily="34" charset="0"/>
              </a:rPr>
              <a:t>State Chancellor’s Office </a:t>
            </a:r>
            <a:endParaRPr lang="en-US" sz="1400" b="1" dirty="0">
              <a:solidFill>
                <a:schemeClr val="accent6"/>
              </a:solidFill>
              <a:latin typeface="Segoe UI Light" panose="020B0502040204020203" pitchFamily="34" charset="0"/>
              <a:cs typeface="Segoe UI Light" panose="020B0502040204020203" pitchFamily="34" charset="0"/>
            </a:endParaRPr>
          </a:p>
          <a:p>
            <a:pPr marL="0" indent="0" algn="ctr">
              <a:lnSpc>
                <a:spcPct val="100000"/>
              </a:lnSpc>
              <a:buNone/>
            </a:pPr>
            <a:r>
              <a:rPr lang="en-US" sz="1400" b="1" dirty="0" smtClean="0">
                <a:solidFill>
                  <a:schemeClr val="accent6"/>
                </a:solidFill>
                <a:latin typeface="Segoe UI Light" panose="020B0502040204020203" pitchFamily="34" charset="0"/>
                <a:cs typeface="Segoe UI Light" panose="020B0502040204020203" pitchFamily="34" charset="0"/>
              </a:rPr>
              <a:t>Six Vision for Success Goals</a:t>
            </a:r>
          </a:p>
          <a:p>
            <a:pPr marL="0" indent="0" algn="ctr">
              <a:buNone/>
            </a:pPr>
            <a:r>
              <a:rPr lang="en-US" sz="1400" u="sng" dirty="0">
                <a:latin typeface="Arial" panose="020B0604020202020204" pitchFamily="34" charset="0"/>
                <a:ea typeface="Times New Roman" panose="02020603050405020304" pitchFamily="18" charset="0"/>
                <a:cs typeface="Times New Roman" panose="02020603050405020304" pitchFamily="18" charset="0"/>
              </a:rPr>
              <a:t>https://www.cccco.edu/About-Us/Vision-for-Success/vision-goals</a:t>
            </a:r>
            <a:endParaRPr lang="en-US" sz="1400" b="1" dirty="0" smtClean="0">
              <a:solidFill>
                <a:schemeClr val="accent6"/>
              </a:solidFill>
              <a:latin typeface="Segoe UI Light" panose="020B0502040204020203" pitchFamily="34" charset="0"/>
              <a:cs typeface="Segoe UI Light" panose="020B0502040204020203" pitchFamily="34" charset="0"/>
            </a:endParaRPr>
          </a:p>
          <a:p>
            <a:pPr marL="0" indent="0">
              <a:buNone/>
            </a:pP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3" name="shp41">
            <a:extLst>
              <a:ext uri="{FF2B5EF4-FFF2-40B4-BE49-F238E27FC236}">
                <a16:creationId xmlns:a16="http://schemas.microsoft.com/office/drawing/2014/main" id="{DCF748BC-A72B-4737-96AB-ED9F63ABCDCE}"/>
              </a:ext>
            </a:extLst>
          </p:cNvPr>
          <p:cNvSpPr txBox="1">
            <a:spLocks/>
          </p:cNvSpPr>
          <p:nvPr/>
        </p:nvSpPr>
        <p:spPr>
          <a:xfrm flipH="1">
            <a:off x="1396531" y="1113665"/>
            <a:ext cx="3005460"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Districtwide Participatory Governance </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Enrollment Management, DTRW-SS, DTRW- I, IEAC, ITAC, DCAS, Consultation Council…</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5" name="shp42">
            <a:extLst>
              <a:ext uri="{FF2B5EF4-FFF2-40B4-BE49-F238E27FC236}">
                <a16:creationId xmlns:a16="http://schemas.microsoft.com/office/drawing/2014/main" id="{E30374D3-E5B4-46B0-ACDC-B16D3A85B3D7}"/>
              </a:ext>
            </a:extLst>
          </p:cNvPr>
          <p:cNvSpPr txBox="1">
            <a:spLocks/>
          </p:cNvSpPr>
          <p:nvPr/>
        </p:nvSpPr>
        <p:spPr>
          <a:xfrm flipH="1">
            <a:off x="8667535" y="2954578"/>
            <a:ext cx="3647364"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solidFill>
                  <a:schemeClr val="accent6"/>
                </a:solidFill>
                <a:latin typeface="Segoe UI Light" panose="020B0502040204020203" pitchFamily="34" charset="0"/>
                <a:cs typeface="Segoe UI Light" panose="020B0502040204020203" pitchFamily="34" charset="0"/>
              </a:rPr>
              <a:t>Ventura County Community College District</a:t>
            </a:r>
          </a:p>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Four Strategic Goals</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7" name="shp43">
            <a:extLst>
              <a:ext uri="{FF2B5EF4-FFF2-40B4-BE49-F238E27FC236}">
                <a16:creationId xmlns:a16="http://schemas.microsoft.com/office/drawing/2014/main" id="{DADBD0EA-858C-4F0B-99C7-20A549D7EBBD}"/>
              </a:ext>
            </a:extLst>
          </p:cNvPr>
          <p:cNvSpPr txBox="1">
            <a:spLocks/>
          </p:cNvSpPr>
          <p:nvPr/>
        </p:nvSpPr>
        <p:spPr>
          <a:xfrm flipH="1">
            <a:off x="119052" y="3103578"/>
            <a:ext cx="2995046"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smtClean="0">
                <a:solidFill>
                  <a:schemeClr val="accent6"/>
                </a:solidFill>
                <a:latin typeface="Segoe UI Light" panose="020B0502040204020203" pitchFamily="34" charset="0"/>
                <a:cs typeface="Segoe UI Light" panose="020B0502040204020203" pitchFamily="34" charset="0"/>
              </a:rPr>
              <a:t>Districtwide Tableau Dashboards</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9" name="shp44">
            <a:extLst>
              <a:ext uri="{FF2B5EF4-FFF2-40B4-BE49-F238E27FC236}">
                <a16:creationId xmlns:a16="http://schemas.microsoft.com/office/drawing/2014/main" id="{F9841D11-6D3E-4B77-934A-BA34521E349C}"/>
              </a:ext>
            </a:extLst>
          </p:cNvPr>
          <p:cNvSpPr txBox="1">
            <a:spLocks/>
          </p:cNvSpPr>
          <p:nvPr/>
        </p:nvSpPr>
        <p:spPr>
          <a:xfrm flipH="1">
            <a:off x="7807902" y="4771159"/>
            <a:ext cx="2995046"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Measures of Achievement and Strategies </a:t>
            </a:r>
          </a:p>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College-Specific and Districtwide</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91" name="shp45">
            <a:extLst>
              <a:ext uri="{FF2B5EF4-FFF2-40B4-BE49-F238E27FC236}">
                <a16:creationId xmlns:a16="http://schemas.microsoft.com/office/drawing/2014/main" id="{BB5D4ED3-7656-466F-891C-2996498D41FF}"/>
              </a:ext>
            </a:extLst>
          </p:cNvPr>
          <p:cNvSpPr txBox="1">
            <a:spLocks/>
          </p:cNvSpPr>
          <p:nvPr/>
        </p:nvSpPr>
        <p:spPr>
          <a:xfrm flipH="1">
            <a:off x="2341466" y="4803325"/>
            <a:ext cx="2019668"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VCCCD Strategic Plan:</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Demographics</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Measures/Metrics</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Strategies.</a:t>
            </a:r>
            <a:endParaRPr lang="en-US" sz="1400" dirty="0">
              <a:solidFill>
                <a:schemeClr val="accent6"/>
              </a:solidFill>
              <a:latin typeface="Segoe UI Light" panose="020B0502040204020203" pitchFamily="34" charset="0"/>
              <a:cs typeface="Segoe UI Light" panose="020B0502040204020203" pitchFamily="34" charset="0"/>
            </a:endParaRPr>
          </a:p>
        </p:txBody>
      </p:sp>
      <p:pic>
        <p:nvPicPr>
          <p:cNvPr id="94" name="shp46" descr="Handshake">
            <a:extLst>
              <a:ext uri="{FF2B5EF4-FFF2-40B4-BE49-F238E27FC236}">
                <a16:creationId xmlns:a16="http://schemas.microsoft.com/office/drawing/2014/main" id="{AF7AFA35-9463-41AA-83A5-8A14108AF9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67789" y="1010262"/>
            <a:ext cx="516155" cy="516155"/>
          </a:xfrm>
          <a:prstGeom prst="rect">
            <a:avLst/>
          </a:prstGeom>
        </p:spPr>
      </p:pic>
      <p:pic>
        <p:nvPicPr>
          <p:cNvPr id="96" name="shp47" descr="Calligraphy Pen">
            <a:extLst>
              <a:ext uri="{FF2B5EF4-FFF2-40B4-BE49-F238E27FC236}">
                <a16:creationId xmlns:a16="http://schemas.microsoft.com/office/drawing/2014/main" id="{26F29E73-3A8A-4118-B752-33A547ED8B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79834" y="3528028"/>
            <a:ext cx="516155" cy="516155"/>
          </a:xfrm>
          <a:prstGeom prst="rect">
            <a:avLst/>
          </a:prstGeom>
        </p:spPr>
      </p:pic>
      <p:pic>
        <p:nvPicPr>
          <p:cNvPr id="98" name="shp48" descr="Customer review">
            <a:extLst>
              <a:ext uri="{FF2B5EF4-FFF2-40B4-BE49-F238E27FC236}">
                <a16:creationId xmlns:a16="http://schemas.microsoft.com/office/drawing/2014/main" id="{9E2BEB9B-2633-441C-A32B-5D8B92EEED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320228" y="1452932"/>
            <a:ext cx="516155" cy="516155"/>
          </a:xfrm>
          <a:prstGeom prst="rect">
            <a:avLst/>
          </a:prstGeom>
        </p:spPr>
      </p:pic>
      <p:pic>
        <p:nvPicPr>
          <p:cNvPr id="100" name="shp49" descr="Clipboard Partially Checked">
            <a:extLst>
              <a:ext uri="{FF2B5EF4-FFF2-40B4-BE49-F238E27FC236}">
                <a16:creationId xmlns:a16="http://schemas.microsoft.com/office/drawing/2014/main" id="{96E84A8E-B6CF-4A46-94A2-3603E80B07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141277" y="2759615"/>
            <a:ext cx="516155" cy="516155"/>
          </a:xfrm>
          <a:prstGeom prst="rect">
            <a:avLst/>
          </a:prstGeom>
        </p:spPr>
      </p:pic>
      <p:pic>
        <p:nvPicPr>
          <p:cNvPr id="102" name="shp50" descr="Presentation with checklist">
            <a:extLst>
              <a:ext uri="{FF2B5EF4-FFF2-40B4-BE49-F238E27FC236}">
                <a16:creationId xmlns:a16="http://schemas.microsoft.com/office/drawing/2014/main" id="{620A7DEF-2500-4368-AC36-2E88C5B45A9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068021" y="5398943"/>
            <a:ext cx="516155" cy="516155"/>
          </a:xfrm>
          <a:prstGeom prst="rect">
            <a:avLst/>
          </a:prstGeom>
        </p:spPr>
      </p:pic>
      <p:pic>
        <p:nvPicPr>
          <p:cNvPr id="104" name="shp51" descr="User network">
            <a:extLst>
              <a:ext uri="{FF2B5EF4-FFF2-40B4-BE49-F238E27FC236}">
                <a16:creationId xmlns:a16="http://schemas.microsoft.com/office/drawing/2014/main" id="{65349F99-A54D-4816-84D9-B98B6D18E79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7361315" y="4943090"/>
            <a:ext cx="516155" cy="516155"/>
          </a:xfrm>
          <a:prstGeom prst="rect">
            <a:avLst/>
          </a:prstGeom>
        </p:spPr>
      </p:pic>
    </p:spTree>
    <p:extLst>
      <p:ext uri="{BB962C8B-B14F-4D97-AF65-F5344CB8AC3E}">
        <p14:creationId xmlns:p14="http://schemas.microsoft.com/office/powerpoint/2010/main" val="376455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52"/>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53"/>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54"/>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55"/>
          <p:cNvSpPr/>
          <p:nvPr/>
        </p:nvSpPr>
        <p:spPr>
          <a:xfrm>
            <a:off x="6724438" y="1175367"/>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56"/>
          <p:cNvSpPr txBox="1"/>
          <p:nvPr/>
        </p:nvSpPr>
        <p:spPr>
          <a:xfrm>
            <a:off x="6591100" y="1216518"/>
            <a:ext cx="4713080" cy="523220"/>
          </a:xfrm>
          <a:prstGeom prst="rect">
            <a:avLst/>
          </a:prstGeom>
          <a:noFill/>
        </p:spPr>
        <p:txBody>
          <a:bodyPr wrap="square" rtlCol="0">
            <a:spAutoFit/>
          </a:bodyPr>
          <a:lstStyle/>
          <a:p>
            <a:r>
              <a:rPr lang="fr-FR" sz="2800" dirty="0">
                <a:solidFill>
                  <a:schemeClr val="bg1"/>
                </a:solidFill>
              </a:rPr>
              <a:t> </a:t>
            </a:r>
            <a:r>
              <a:rPr lang="fr-FR" sz="2800" dirty="0" smtClean="0">
                <a:solidFill>
                  <a:schemeClr val="bg1"/>
                </a:solidFill>
              </a:rPr>
              <a:t>  CCCCO’s Vision for Success</a:t>
            </a:r>
            <a:endParaRPr lang="en-US" sz="2800" dirty="0">
              <a:solidFill>
                <a:schemeClr val="bg1"/>
              </a:solidFill>
            </a:endParaRPr>
          </a:p>
        </p:txBody>
      </p:sp>
      <p:sp>
        <p:nvSpPr>
          <p:cNvPr id="37" name="shp57"/>
          <p:cNvSpPr/>
          <p:nvPr/>
        </p:nvSpPr>
        <p:spPr>
          <a:xfrm>
            <a:off x="5948583" y="1125280"/>
            <a:ext cx="775855" cy="775855"/>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State-wideGoals</a:t>
            </a:r>
            <a:endParaRPr lang="en-US" sz="1200" dirty="0"/>
          </a:p>
        </p:txBody>
      </p:sp>
      <p:sp>
        <p:nvSpPr>
          <p:cNvPr id="40" name="shp58"/>
          <p:cNvSpPr txBox="1">
            <a:spLocks/>
          </p:cNvSpPr>
          <p:nvPr/>
        </p:nvSpPr>
        <p:spPr>
          <a:xfrm>
            <a:off x="6591100" y="4885761"/>
            <a:ext cx="4586845" cy="979291"/>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sz="1200" b="1" dirty="0" smtClean="0">
                <a:solidFill>
                  <a:schemeClr val="accent6"/>
                </a:solidFill>
                <a:latin typeface="+mj-lt"/>
              </a:rPr>
              <a:t>OVER </a:t>
            </a:r>
            <a:r>
              <a:rPr lang="en-US" sz="1200" b="1" dirty="0">
                <a:solidFill>
                  <a:schemeClr val="accent6"/>
                </a:solidFill>
                <a:latin typeface="+mj-lt"/>
              </a:rPr>
              <a:t>FIVE YEARS, INCREASE BY AT LEAST 20 PERCENT THE NUMBER OF CALIFORNIA COMMUNITY COLLEGE STUDENTS ANNUALLY WHO ACQUIRE ASSOCIATE DEGREES, CREDENTIALS, CERTIFICATES, OR SPECIFIC SKILL SETS THAT PREPARE THEM FOR AN IN-DEMAND JOB</a:t>
            </a:r>
            <a:r>
              <a:rPr lang="en-US" sz="1200" b="1" dirty="0" smtClean="0">
                <a:solidFill>
                  <a:schemeClr val="accent6"/>
                </a:solidFill>
                <a:latin typeface="+mj-lt"/>
              </a:rPr>
              <a:t>.</a:t>
            </a:r>
          </a:p>
          <a:p>
            <a:pPr>
              <a:buAutoNum type="arabicPeriod"/>
            </a:pPr>
            <a:r>
              <a:rPr lang="en-US" sz="1200" b="1" dirty="0">
                <a:solidFill>
                  <a:schemeClr val="accent6"/>
                </a:solidFill>
                <a:latin typeface="+mj-lt"/>
              </a:rPr>
              <a:t>OVER FIVE YEARS, INCREASE BY 35 PERCENT THE NUMBER OF CALIFORNIA COMMUNITY COLLEGE STUDENTS TRANSFERRING ANNUALLY TO A UC OR </a:t>
            </a:r>
            <a:r>
              <a:rPr lang="en-US" sz="1200" b="1" dirty="0" smtClean="0">
                <a:solidFill>
                  <a:schemeClr val="accent6"/>
                </a:solidFill>
                <a:latin typeface="+mj-lt"/>
              </a:rPr>
              <a:t>CSU</a:t>
            </a:r>
          </a:p>
          <a:p>
            <a:pPr>
              <a:buAutoNum type="arabicPeriod"/>
            </a:pPr>
            <a:r>
              <a:rPr lang="en-US" sz="1200" b="1" dirty="0">
                <a:solidFill>
                  <a:schemeClr val="accent6"/>
                </a:solidFill>
                <a:latin typeface="+mj-lt"/>
              </a:rPr>
              <a:t>OVER FIVE YEARS, DECREASE THE AVERAGE NUMBER OF UNITS ACCUMULATED BY CALIFORNIA COMMUNITY COLLEGE STUDENTS EARNING ASSOCIATE </a:t>
            </a:r>
            <a:r>
              <a:rPr lang="en-US" sz="1200" b="1" dirty="0" smtClean="0">
                <a:solidFill>
                  <a:schemeClr val="accent6"/>
                </a:solidFill>
                <a:latin typeface="+mj-lt"/>
              </a:rPr>
              <a:t>DEGREES</a:t>
            </a:r>
          </a:p>
          <a:p>
            <a:pPr>
              <a:buAutoNum type="arabicPeriod"/>
            </a:pPr>
            <a:r>
              <a:rPr lang="en-US" sz="1200" b="1" dirty="0" smtClean="0">
                <a:solidFill>
                  <a:schemeClr val="accent6"/>
                </a:solidFill>
                <a:latin typeface="+mj-lt"/>
              </a:rPr>
              <a:t>OVER </a:t>
            </a:r>
            <a:r>
              <a:rPr lang="en-US" sz="1200" b="1" dirty="0">
                <a:solidFill>
                  <a:schemeClr val="accent6"/>
                </a:solidFill>
                <a:latin typeface="+mj-lt"/>
              </a:rPr>
              <a:t>FIVE YEARS, INCREASE THE PERCENT OF EXITING CTE STUDENTS WHO REPORT BEING EMPLOYED IN THEIR FIELD OF </a:t>
            </a:r>
            <a:r>
              <a:rPr lang="en-US" sz="1200" b="1" dirty="0" smtClean="0">
                <a:solidFill>
                  <a:schemeClr val="accent6"/>
                </a:solidFill>
                <a:latin typeface="+mj-lt"/>
              </a:rPr>
              <a:t>STUDY</a:t>
            </a:r>
          </a:p>
          <a:p>
            <a:pPr>
              <a:buAutoNum type="arabicPeriod"/>
            </a:pPr>
            <a:r>
              <a:rPr lang="en-US" sz="1200" b="1" dirty="0">
                <a:solidFill>
                  <a:schemeClr val="accent6"/>
                </a:solidFill>
                <a:latin typeface="+mj-lt"/>
              </a:rPr>
              <a:t>REDUCE EQUITY GAPS ACROSS ALL OF THE ABOVE MEASURES THROUGH FASTER IMPROVEMENTS AMONG TRADITIONALLY UNDERREPRESENTED STUDENT </a:t>
            </a:r>
            <a:r>
              <a:rPr lang="en-US" sz="1200" b="1" dirty="0" smtClean="0">
                <a:solidFill>
                  <a:schemeClr val="accent6"/>
                </a:solidFill>
                <a:latin typeface="+mj-lt"/>
              </a:rPr>
              <a:t>GROUPS</a:t>
            </a:r>
          </a:p>
          <a:p>
            <a:pPr>
              <a:buAutoNum type="arabicPeriod"/>
            </a:pPr>
            <a:r>
              <a:rPr lang="en-US" sz="1200" b="1" dirty="0">
                <a:solidFill>
                  <a:schemeClr val="accent6"/>
                </a:solidFill>
                <a:latin typeface="+mj-lt"/>
              </a:rPr>
              <a:t>OVER FIVE YEARS, REDUCE REGIONAL ACHIEVEMENT GAPS ACROSS ALL OF THE ABOVE MEASURES THROUGH FASTER IMPROVEMENTS AMONG COLLEGES LOCATED IN REGIONS WITH THE LOWEST EDUCATIONAL ATTAINMENT OF ADULTS</a:t>
            </a:r>
          </a:p>
        </p:txBody>
      </p:sp>
      <p:grpSp>
        <p:nvGrpSpPr>
          <p:cNvPr id="38" name="shp59"/>
          <p:cNvGrpSpPr/>
          <p:nvPr/>
        </p:nvGrpSpPr>
        <p:grpSpPr>
          <a:xfrm>
            <a:off x="0" y="6722774"/>
            <a:ext cx="1854352" cy="140536"/>
            <a:chOff x="3797402" y="721910"/>
            <a:chExt cx="1854352" cy="140536"/>
          </a:xfrm>
        </p:grpSpPr>
        <p:sp>
          <p:nvSpPr>
            <p:cNvPr id="46" name="shp60"/>
            <p:cNvSpPr/>
            <p:nvPr/>
          </p:nvSpPr>
          <p:spPr>
            <a:xfrm>
              <a:off x="3797402" y="721910"/>
              <a:ext cx="606582" cy="140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61"/>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62"/>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63">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64">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65">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66">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68">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69">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70">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71">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73">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74">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75">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76">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78">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79">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80">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81">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83">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84">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85">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86">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88">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89">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90">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91">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93"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590235" y="1430043"/>
            <a:ext cx="426574" cy="426574"/>
          </a:xfrm>
          <a:prstGeom prst="rect">
            <a:avLst/>
          </a:prstGeom>
        </p:spPr>
      </p:pic>
      <p:pic>
        <p:nvPicPr>
          <p:cNvPr id="195" name="shp94"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7176" y="3517410"/>
            <a:ext cx="426574" cy="426574"/>
          </a:xfrm>
          <a:prstGeom prst="rect">
            <a:avLst/>
          </a:prstGeom>
        </p:spPr>
      </p:pic>
      <p:pic>
        <p:nvPicPr>
          <p:cNvPr id="197" name="shp95"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663437" y="1745694"/>
            <a:ext cx="426574" cy="426574"/>
          </a:xfrm>
          <a:prstGeom prst="rect">
            <a:avLst/>
          </a:prstGeom>
        </p:spPr>
      </p:pic>
      <p:pic>
        <p:nvPicPr>
          <p:cNvPr id="199" name="shp96"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07994" y="2875789"/>
            <a:ext cx="426574" cy="426574"/>
          </a:xfrm>
          <a:prstGeom prst="rect">
            <a:avLst/>
          </a:prstGeom>
        </p:spPr>
      </p:pic>
      <p:pic>
        <p:nvPicPr>
          <p:cNvPr id="201" name="shp97"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268113" y="5057052"/>
            <a:ext cx="426574" cy="426574"/>
          </a:xfrm>
          <a:prstGeom prst="rect">
            <a:avLst/>
          </a:prstGeom>
        </p:spPr>
      </p:pic>
      <p:pic>
        <p:nvPicPr>
          <p:cNvPr id="203" name="shp98"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163397" y="4680314"/>
            <a:ext cx="426574" cy="426574"/>
          </a:xfrm>
          <a:prstGeom prst="rect">
            <a:avLst/>
          </a:prstGeom>
        </p:spPr>
      </p:pic>
      <p:sp>
        <p:nvSpPr>
          <p:cNvPr id="50" name="shp18">
            <a:extLst>
              <a:ext uri="{FF2B5EF4-FFF2-40B4-BE49-F238E27FC236}">
                <a16:creationId xmlns:a16="http://schemas.microsoft.com/office/drawing/2014/main" id="{12964976-0394-45E0-B429-4B3529E2CF98}"/>
              </a:ext>
            </a:extLst>
          </p:cNvPr>
          <p:cNvSpPr txBox="1"/>
          <p:nvPr/>
        </p:nvSpPr>
        <p:spPr>
          <a:xfrm>
            <a:off x="4094903" y="1695432"/>
            <a:ext cx="541193"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CCCCO’sVision for Success Goals</a:t>
            </a:r>
            <a:endParaRPr lang="en-US" sz="1600" dirty="0"/>
          </a:p>
        </p:txBody>
      </p:sp>
      <p:sp>
        <p:nvSpPr>
          <p:cNvPr id="4" name="TextBox 3"/>
          <p:cNvSpPr txBox="1"/>
          <p:nvPr/>
        </p:nvSpPr>
        <p:spPr>
          <a:xfrm>
            <a:off x="1430760" y="2660893"/>
            <a:ext cx="3420920" cy="1831271"/>
          </a:xfrm>
          <a:prstGeom prst="rect">
            <a:avLst/>
          </a:prstGeom>
          <a:noFill/>
        </p:spPr>
        <p:txBody>
          <a:bodyPr wrap="square" rtlCol="0">
            <a:spAutoFit/>
          </a:bodyPr>
          <a:lstStyle/>
          <a:p>
            <a:pPr algn="ctr"/>
            <a:r>
              <a:rPr lang="en-US" sz="1200" dirty="0" smtClean="0">
                <a:solidFill>
                  <a:schemeClr val="tx2">
                    <a:lumMod val="75000"/>
                  </a:schemeClr>
                </a:solidFill>
              </a:rPr>
              <a:t>Technology</a:t>
            </a:r>
          </a:p>
          <a:p>
            <a:pPr algn="ctr"/>
            <a:endParaRPr lang="en-US" sz="500" dirty="0" smtClean="0">
              <a:solidFill>
                <a:schemeClr val="tx2">
                  <a:lumMod val="75000"/>
                </a:schemeClr>
              </a:solidFill>
            </a:endParaRPr>
          </a:p>
          <a:p>
            <a:pPr algn="ctr"/>
            <a:r>
              <a:rPr lang="en-US" sz="1200" dirty="0" smtClean="0">
                <a:solidFill>
                  <a:schemeClr val="tx2">
                    <a:lumMod val="75000"/>
                  </a:schemeClr>
                </a:solidFill>
              </a:rPr>
              <a:t>Facilities  &amp; Grounds</a:t>
            </a:r>
          </a:p>
          <a:p>
            <a:pPr algn="ctr"/>
            <a:endParaRPr lang="en-US" sz="400" dirty="0" smtClean="0">
              <a:solidFill>
                <a:schemeClr val="tx2">
                  <a:lumMod val="75000"/>
                </a:schemeClr>
              </a:solidFill>
            </a:endParaRPr>
          </a:p>
          <a:p>
            <a:pPr algn="ctr"/>
            <a:r>
              <a:rPr lang="en-US" sz="1200" dirty="0" smtClean="0">
                <a:solidFill>
                  <a:schemeClr val="tx2">
                    <a:lumMod val="75000"/>
                  </a:schemeClr>
                </a:solidFill>
              </a:rPr>
              <a:t>Maintenance</a:t>
            </a:r>
          </a:p>
          <a:p>
            <a:pPr algn="ctr"/>
            <a:endParaRPr lang="en-US" sz="500" dirty="0" smtClean="0">
              <a:solidFill>
                <a:schemeClr val="tx2">
                  <a:lumMod val="75000"/>
                </a:schemeClr>
              </a:solidFill>
            </a:endParaRPr>
          </a:p>
          <a:p>
            <a:pPr algn="ctr"/>
            <a:r>
              <a:rPr lang="en-US" sz="1200" dirty="0" smtClean="0">
                <a:solidFill>
                  <a:schemeClr val="tx2">
                    <a:lumMod val="75000"/>
                  </a:schemeClr>
                </a:solidFill>
              </a:rPr>
              <a:t>Project Tracking, Documentation </a:t>
            </a:r>
          </a:p>
          <a:p>
            <a:pPr algn="ctr"/>
            <a:r>
              <a:rPr lang="en-US" sz="1200" dirty="0" smtClean="0">
                <a:solidFill>
                  <a:schemeClr val="tx2">
                    <a:lumMod val="75000"/>
                  </a:schemeClr>
                </a:solidFill>
              </a:rPr>
              <a:t>and  Admin Support</a:t>
            </a:r>
          </a:p>
          <a:p>
            <a:pPr algn="ctr"/>
            <a:endParaRPr lang="en-US" sz="800" dirty="0">
              <a:solidFill>
                <a:schemeClr val="tx2">
                  <a:lumMod val="75000"/>
                </a:schemeClr>
              </a:solidFill>
            </a:endParaRPr>
          </a:p>
          <a:p>
            <a:pPr algn="ctr"/>
            <a:r>
              <a:rPr lang="en-US" sz="1200" dirty="0" smtClean="0">
                <a:solidFill>
                  <a:schemeClr val="tx2">
                    <a:lumMod val="75000"/>
                  </a:schemeClr>
                </a:solidFill>
              </a:rPr>
              <a:t>Classroom Tools &amp; Capacity Enhancements</a:t>
            </a:r>
          </a:p>
          <a:p>
            <a:pPr algn="ctr"/>
            <a:endParaRPr lang="en-US" sz="600" dirty="0" smtClean="0">
              <a:solidFill>
                <a:schemeClr val="tx2">
                  <a:lumMod val="75000"/>
                </a:schemeClr>
              </a:solidFill>
            </a:endParaRPr>
          </a:p>
          <a:p>
            <a:pPr algn="ctr"/>
            <a:r>
              <a:rPr lang="en-US" sz="1200" dirty="0" smtClean="0">
                <a:solidFill>
                  <a:schemeClr val="tx2">
                    <a:lumMod val="75000"/>
                  </a:schemeClr>
                </a:solidFill>
              </a:rPr>
              <a:t>Public Safety</a:t>
            </a:r>
            <a:r>
              <a:rPr lang="en-US" sz="1200" dirty="0" smtClean="0"/>
              <a:t>…</a:t>
            </a:r>
          </a:p>
        </p:txBody>
      </p:sp>
      <p:sp>
        <p:nvSpPr>
          <p:cNvPr id="5" name="TextBox 4"/>
          <p:cNvSpPr txBox="1"/>
          <p:nvPr/>
        </p:nvSpPr>
        <p:spPr>
          <a:xfrm>
            <a:off x="850010" y="689331"/>
            <a:ext cx="6615909" cy="369332"/>
          </a:xfrm>
          <a:prstGeom prst="rect">
            <a:avLst/>
          </a:prstGeom>
          <a:noFill/>
        </p:spPr>
        <p:txBody>
          <a:bodyPr wrap="square" rtlCol="0">
            <a:spAutoFit/>
          </a:bodyPr>
          <a:lstStyle/>
          <a:p>
            <a:r>
              <a:rPr lang="en-US" dirty="0" smtClean="0">
                <a:solidFill>
                  <a:schemeClr val="tx2">
                    <a:lumMod val="75000"/>
                  </a:schemeClr>
                </a:solidFill>
              </a:rPr>
              <a:t>How is this relevant to Classified Personnel….?</a:t>
            </a:r>
            <a:endParaRPr lang="en-US" dirty="0">
              <a:solidFill>
                <a:schemeClr val="tx2">
                  <a:lumMod val="75000"/>
                </a:schemeClr>
              </a:solidFill>
            </a:endParaRPr>
          </a:p>
        </p:txBody>
      </p:sp>
      <p:sp>
        <p:nvSpPr>
          <p:cNvPr id="6" name="TextBox 5"/>
          <p:cNvSpPr txBox="1"/>
          <p:nvPr/>
        </p:nvSpPr>
        <p:spPr>
          <a:xfrm>
            <a:off x="237425" y="5833010"/>
            <a:ext cx="6121192" cy="646331"/>
          </a:xfrm>
          <a:prstGeom prst="rect">
            <a:avLst/>
          </a:prstGeom>
          <a:noFill/>
        </p:spPr>
        <p:txBody>
          <a:bodyPr wrap="square" rtlCol="0">
            <a:spAutoFit/>
          </a:bodyPr>
          <a:lstStyle/>
          <a:p>
            <a:pPr algn="ctr"/>
            <a:r>
              <a:rPr lang="en-US" dirty="0" smtClean="0">
                <a:solidFill>
                  <a:schemeClr val="tx2">
                    <a:lumMod val="75000"/>
                  </a:schemeClr>
                </a:solidFill>
              </a:rPr>
              <a:t>The State, Our Students, Your Colleagues and Our Community RELY on you….!</a:t>
            </a:r>
            <a:endParaRPr lang="en-US" dirty="0">
              <a:solidFill>
                <a:schemeClr val="tx2">
                  <a:lumMod val="75000"/>
                </a:schemeClr>
              </a:solidFill>
            </a:endParaRPr>
          </a:p>
        </p:txBody>
      </p:sp>
    </p:spTree>
    <p:extLst>
      <p:ext uri="{BB962C8B-B14F-4D97-AF65-F5344CB8AC3E}">
        <p14:creationId xmlns:p14="http://schemas.microsoft.com/office/powerpoint/2010/main" val="342530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99"/>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00"/>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01"/>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02"/>
          <p:cNvSpPr/>
          <p:nvPr/>
        </p:nvSpPr>
        <p:spPr>
          <a:xfrm>
            <a:off x="7068070" y="851770"/>
            <a:ext cx="4395444" cy="893923"/>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Ventura County Community College District</a:t>
            </a:r>
          </a:p>
          <a:p>
            <a:pPr algn="ctr"/>
            <a:r>
              <a:rPr lang="en-US" dirty="0"/>
              <a:t>Four Strategic </a:t>
            </a:r>
            <a:r>
              <a:rPr lang="en-US" dirty="0" smtClean="0"/>
              <a:t>Goals </a:t>
            </a:r>
            <a:r>
              <a:rPr lang="en-US" sz="1400" dirty="0" smtClean="0"/>
              <a:t>(July 2021)</a:t>
            </a:r>
            <a:endParaRPr lang="en-US" sz="1400" dirty="0"/>
          </a:p>
        </p:txBody>
      </p:sp>
      <p:sp>
        <p:nvSpPr>
          <p:cNvPr id="36" name="shp103"/>
          <p:cNvSpPr txBox="1"/>
          <p:nvPr/>
        </p:nvSpPr>
        <p:spPr>
          <a:xfrm>
            <a:off x="7709461" y="3136379"/>
            <a:ext cx="2696982" cy="523220"/>
          </a:xfrm>
          <a:prstGeom prst="rect">
            <a:avLst/>
          </a:prstGeom>
          <a:noFill/>
        </p:spPr>
        <p:txBody>
          <a:bodyPr wrap="square" rtlCol="0">
            <a:spAutoFit/>
          </a:bodyPr>
          <a:lstStyle/>
          <a:p>
            <a:r>
              <a:rPr lang="fr-FR" sz="2800" dirty="0">
                <a:solidFill>
                  <a:schemeClr val="bg1"/>
                </a:solidFill>
              </a:rPr>
              <a:t>2- Lorem Ipsum</a:t>
            </a:r>
            <a:endParaRPr lang="en-US" sz="2800" dirty="0">
              <a:solidFill>
                <a:schemeClr val="bg1"/>
              </a:solidFill>
            </a:endParaRPr>
          </a:p>
        </p:txBody>
      </p:sp>
      <p:sp>
        <p:nvSpPr>
          <p:cNvPr id="37" name="shp104"/>
          <p:cNvSpPr/>
          <p:nvPr/>
        </p:nvSpPr>
        <p:spPr>
          <a:xfrm>
            <a:off x="5719895" y="608537"/>
            <a:ext cx="1348175" cy="13803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District Goals</a:t>
            </a:r>
            <a:endParaRPr lang="en-US" dirty="0"/>
          </a:p>
        </p:txBody>
      </p:sp>
      <p:sp>
        <p:nvSpPr>
          <p:cNvPr id="40" name="shp105"/>
          <p:cNvSpPr txBox="1">
            <a:spLocks/>
          </p:cNvSpPr>
          <p:nvPr/>
        </p:nvSpPr>
        <p:spPr>
          <a:xfrm>
            <a:off x="6801633" y="4727979"/>
            <a:ext cx="4661881" cy="150620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1800" b="1" dirty="0">
                <a:solidFill>
                  <a:schemeClr val="accent6"/>
                </a:solidFill>
                <a:latin typeface="+mj-lt"/>
              </a:rPr>
              <a:t>INSTILL A CULTURE THAT VALUES DIVERSITY, STUDENTS, OUR COMMUNITIES, COLLABORATION, AND THE SUCCESS OF EACH </a:t>
            </a:r>
            <a:r>
              <a:rPr lang="en-US" sz="1800" b="1" dirty="0" smtClean="0">
                <a:solidFill>
                  <a:schemeClr val="accent6"/>
                </a:solidFill>
                <a:latin typeface="+mj-lt"/>
              </a:rPr>
              <a:t>EMPLOYEE</a:t>
            </a:r>
          </a:p>
          <a:p>
            <a:pPr marL="457200" indent="-457200">
              <a:buFont typeface="+mj-lt"/>
              <a:buAutoNum type="arabicPeriod"/>
            </a:pPr>
            <a:r>
              <a:rPr lang="en-US" sz="1800" b="1" dirty="0">
                <a:solidFill>
                  <a:schemeClr val="accent6"/>
                </a:solidFill>
                <a:latin typeface="+mj-lt"/>
              </a:rPr>
              <a:t>INCREASE EQUITABLE ACCESS AND SUCCESS FOR ALL </a:t>
            </a:r>
            <a:r>
              <a:rPr lang="en-US" sz="1800" b="1" dirty="0" smtClean="0">
                <a:solidFill>
                  <a:schemeClr val="accent6"/>
                </a:solidFill>
                <a:latin typeface="+mj-lt"/>
              </a:rPr>
              <a:t>STUDENTS</a:t>
            </a:r>
          </a:p>
          <a:p>
            <a:pPr marL="457200" indent="-457200">
              <a:buFont typeface="+mj-lt"/>
              <a:buAutoNum type="arabicPeriod"/>
            </a:pPr>
            <a:r>
              <a:rPr lang="en-US" sz="1800" b="1" dirty="0">
                <a:solidFill>
                  <a:schemeClr val="accent6"/>
                </a:solidFill>
                <a:latin typeface="+mj-lt"/>
              </a:rPr>
              <a:t>SUPPORT THE CLOSING OF ACADEMIC ACHIEVEMENT AND SUPPORT SERVICES EQUITY GAPS ACROSS ALL RACIAL, ETHNIC, SOCIOECONOMIC, AND GENDER GROUPS. </a:t>
            </a:r>
            <a:endParaRPr lang="en-US" sz="1800" b="1" dirty="0" smtClean="0">
              <a:solidFill>
                <a:schemeClr val="accent6"/>
              </a:solidFill>
              <a:latin typeface="+mj-lt"/>
            </a:endParaRPr>
          </a:p>
          <a:p>
            <a:pPr marL="457200" indent="-457200">
              <a:buFont typeface="+mj-lt"/>
              <a:buAutoNum type="arabicPeriod"/>
            </a:pPr>
            <a:r>
              <a:rPr lang="en-US" sz="1800" b="1" dirty="0">
                <a:solidFill>
                  <a:schemeClr val="accent6"/>
                </a:solidFill>
                <a:latin typeface="+mj-lt"/>
              </a:rPr>
              <a:t>ACTIVELY SUPPORT EQUITABLE WORKFORCE AND ECONOMIC DEVELOPMENT IN VENTURA COUNTY THROUGH PARTNERSHIPS AND RELEVANT PROGRAMS AND PATHWAYS LEADING FROM EDUCATION TO CAREERS</a:t>
            </a:r>
          </a:p>
        </p:txBody>
      </p:sp>
      <p:grpSp>
        <p:nvGrpSpPr>
          <p:cNvPr id="38" name="shp106"/>
          <p:cNvGrpSpPr/>
          <p:nvPr/>
        </p:nvGrpSpPr>
        <p:grpSpPr>
          <a:xfrm>
            <a:off x="0" y="6722774"/>
            <a:ext cx="1854352" cy="140536"/>
            <a:chOff x="3797402" y="721910"/>
            <a:chExt cx="1854352" cy="140536"/>
          </a:xfrm>
        </p:grpSpPr>
        <p:sp>
          <p:nvSpPr>
            <p:cNvPr id="46" name="shp107"/>
            <p:cNvSpPr/>
            <p:nvPr/>
          </p:nvSpPr>
          <p:spPr>
            <a:xfrm>
              <a:off x="3797402" y="721910"/>
              <a:ext cx="606582" cy="140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108"/>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109"/>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110">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111">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112">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113">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115">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116">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117">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118">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120">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121">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122">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123">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59" name="shp124">
            <a:extLst>
              <a:ext uri="{FF2B5EF4-FFF2-40B4-BE49-F238E27FC236}">
                <a16:creationId xmlns:a16="http://schemas.microsoft.com/office/drawing/2014/main" id="{F3A39F0B-4126-46CB-83DB-5B35E61E976D}"/>
              </a:ext>
            </a:extLst>
          </p:cNvPr>
          <p:cNvSpPr txBox="1"/>
          <p:nvPr/>
        </p:nvSpPr>
        <p:spPr>
          <a:xfrm>
            <a:off x="4816343" y="3578088"/>
            <a:ext cx="447267" cy="345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600" dirty="0" smtClean="0">
                <a:solidFill>
                  <a:schemeClr val="lt1"/>
                </a:solidFill>
                <a:latin typeface="Open Sans"/>
                <a:ea typeface="Open Sans"/>
                <a:cs typeface="Open Sans"/>
                <a:sym typeface="Open Sans"/>
              </a:rPr>
              <a:t>VCCCD Goals</a:t>
            </a:r>
            <a:endParaRPr lang="en-US" sz="600" dirty="0">
              <a:solidFill>
                <a:schemeClr val="lt1"/>
              </a:solidFill>
              <a:latin typeface="Open Sans"/>
              <a:ea typeface="Open Sans"/>
              <a:cs typeface="Open Sans"/>
              <a:sym typeface="Open Sans"/>
            </a:endParaRPr>
          </a:p>
        </p:txBody>
      </p:sp>
      <p:sp>
        <p:nvSpPr>
          <p:cNvPr id="161" name="shp125">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126">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127">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128">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130">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131">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132">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133">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135">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136">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137">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138">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140" descr="Handshake">
            <a:extLst>
              <a:ext uri="{FF2B5EF4-FFF2-40B4-BE49-F238E27FC236}">
                <a16:creationId xmlns:a16="http://schemas.microsoft.com/office/drawing/2014/main" id="{3168D293-06D2-43EF-AB98-FC64D61E8B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590235" y="1430043"/>
            <a:ext cx="426574" cy="426574"/>
          </a:xfrm>
          <a:prstGeom prst="rect">
            <a:avLst/>
          </a:prstGeom>
        </p:spPr>
      </p:pic>
      <p:pic>
        <p:nvPicPr>
          <p:cNvPr id="195" name="shp141" descr="Calligraphy Pen">
            <a:extLst>
              <a:ext uri="{FF2B5EF4-FFF2-40B4-BE49-F238E27FC236}">
                <a16:creationId xmlns:a16="http://schemas.microsoft.com/office/drawing/2014/main" id="{4A6AFF5C-BAC8-4711-925F-CD51DDD2D6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73246" y="3537744"/>
            <a:ext cx="426574" cy="426574"/>
          </a:xfrm>
          <a:prstGeom prst="rect">
            <a:avLst/>
          </a:prstGeom>
        </p:spPr>
      </p:pic>
      <p:pic>
        <p:nvPicPr>
          <p:cNvPr id="197" name="shp142" descr="Customer review">
            <a:extLst>
              <a:ext uri="{FF2B5EF4-FFF2-40B4-BE49-F238E27FC236}">
                <a16:creationId xmlns:a16="http://schemas.microsoft.com/office/drawing/2014/main" id="{B963E7A5-BFC7-450B-8F64-80F6FFF64B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647755" y="1748773"/>
            <a:ext cx="426574" cy="426574"/>
          </a:xfrm>
          <a:prstGeom prst="rect">
            <a:avLst/>
          </a:prstGeom>
        </p:spPr>
      </p:pic>
      <p:pic>
        <p:nvPicPr>
          <p:cNvPr id="199" name="shp143"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807994" y="2875789"/>
            <a:ext cx="426574" cy="426574"/>
          </a:xfrm>
          <a:prstGeom prst="rect">
            <a:avLst/>
          </a:prstGeom>
        </p:spPr>
      </p:pic>
      <p:pic>
        <p:nvPicPr>
          <p:cNvPr id="201" name="shp144"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268113" y="5057052"/>
            <a:ext cx="426574" cy="426574"/>
          </a:xfrm>
          <a:prstGeom prst="rect">
            <a:avLst/>
          </a:prstGeom>
        </p:spPr>
      </p:pic>
      <p:pic>
        <p:nvPicPr>
          <p:cNvPr id="203" name="shp145" descr="User network">
            <a:extLst>
              <a:ext uri="{FF2B5EF4-FFF2-40B4-BE49-F238E27FC236}">
                <a16:creationId xmlns:a16="http://schemas.microsoft.com/office/drawing/2014/main" id="{3F84B39F-1F81-45DA-BC10-5F5F99E36BB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163397" y="4680314"/>
            <a:ext cx="426574" cy="426574"/>
          </a:xfrm>
          <a:prstGeom prst="rect">
            <a:avLst/>
          </a:prstGeom>
        </p:spPr>
      </p:pic>
      <p:sp>
        <p:nvSpPr>
          <p:cNvPr id="4" name="TextBox 3"/>
          <p:cNvSpPr txBox="1"/>
          <p:nvPr/>
        </p:nvSpPr>
        <p:spPr>
          <a:xfrm>
            <a:off x="2046448" y="2592020"/>
            <a:ext cx="2225778" cy="2123658"/>
          </a:xfrm>
          <a:prstGeom prst="rect">
            <a:avLst/>
          </a:prstGeom>
          <a:noFill/>
        </p:spPr>
        <p:txBody>
          <a:bodyPr wrap="square" rtlCol="0">
            <a:spAutoFit/>
          </a:bodyPr>
          <a:lstStyle/>
          <a:p>
            <a:pPr algn="ctr"/>
            <a:r>
              <a:rPr lang="en-US" sz="1200" dirty="0" smtClean="0">
                <a:solidFill>
                  <a:schemeClr val="accent5">
                    <a:lumMod val="75000"/>
                  </a:schemeClr>
                </a:solidFill>
              </a:rPr>
              <a:t>Program Support, Event Support, Project Support</a:t>
            </a:r>
          </a:p>
          <a:p>
            <a:pPr algn="ctr"/>
            <a:endParaRPr lang="en-US" sz="600" dirty="0">
              <a:solidFill>
                <a:schemeClr val="accent5">
                  <a:lumMod val="75000"/>
                </a:schemeClr>
              </a:solidFill>
            </a:endParaRPr>
          </a:p>
          <a:p>
            <a:pPr algn="ctr"/>
            <a:r>
              <a:rPr lang="en-US" sz="1200" dirty="0" smtClean="0">
                <a:solidFill>
                  <a:schemeClr val="accent5">
                    <a:lumMod val="75000"/>
                  </a:schemeClr>
                </a:solidFill>
              </a:rPr>
              <a:t>Summer Bridge Classroom Preparation</a:t>
            </a:r>
          </a:p>
          <a:p>
            <a:pPr algn="ctr"/>
            <a:endParaRPr lang="en-US" sz="600" dirty="0">
              <a:solidFill>
                <a:schemeClr val="accent5">
                  <a:lumMod val="75000"/>
                </a:schemeClr>
              </a:solidFill>
            </a:endParaRPr>
          </a:p>
          <a:p>
            <a:pPr algn="ctr"/>
            <a:r>
              <a:rPr lang="en-US" sz="1200" dirty="0" smtClean="0">
                <a:solidFill>
                  <a:schemeClr val="accent5">
                    <a:lumMod val="75000"/>
                  </a:schemeClr>
                </a:solidFill>
              </a:rPr>
              <a:t>College Event Preparation</a:t>
            </a:r>
          </a:p>
          <a:p>
            <a:pPr algn="ctr"/>
            <a:endParaRPr lang="en-US" sz="600" dirty="0">
              <a:solidFill>
                <a:schemeClr val="accent5">
                  <a:lumMod val="75000"/>
                </a:schemeClr>
              </a:solidFill>
            </a:endParaRPr>
          </a:p>
          <a:p>
            <a:pPr algn="ctr"/>
            <a:r>
              <a:rPr lang="en-US" sz="1200" dirty="0" smtClean="0">
                <a:solidFill>
                  <a:schemeClr val="accent5">
                    <a:lumMod val="75000"/>
                  </a:schemeClr>
                </a:solidFill>
              </a:rPr>
              <a:t>Campus Use &amp; Beautification</a:t>
            </a:r>
          </a:p>
          <a:p>
            <a:endParaRPr lang="en-US" sz="600" dirty="0" smtClean="0">
              <a:solidFill>
                <a:schemeClr val="accent5">
                  <a:lumMod val="75000"/>
                </a:schemeClr>
              </a:solidFill>
            </a:endParaRPr>
          </a:p>
          <a:p>
            <a:pPr algn="ctr"/>
            <a:r>
              <a:rPr lang="en-US" sz="1200" dirty="0" smtClean="0">
                <a:solidFill>
                  <a:schemeClr val="accent5">
                    <a:lumMod val="75000"/>
                  </a:schemeClr>
                </a:solidFill>
              </a:rPr>
              <a:t>PG Participation….</a:t>
            </a:r>
          </a:p>
          <a:p>
            <a:endParaRPr lang="en-US" sz="1200" dirty="0">
              <a:solidFill>
                <a:schemeClr val="accent5">
                  <a:lumMod val="75000"/>
                </a:schemeClr>
              </a:solidFill>
            </a:endParaRPr>
          </a:p>
          <a:p>
            <a:endParaRPr lang="en-US" sz="1200" dirty="0">
              <a:solidFill>
                <a:schemeClr val="accent5">
                  <a:lumMod val="50000"/>
                </a:schemeClr>
              </a:solidFill>
            </a:endParaRPr>
          </a:p>
        </p:txBody>
      </p:sp>
      <p:sp>
        <p:nvSpPr>
          <p:cNvPr id="5" name="Rectangle 4"/>
          <p:cNvSpPr/>
          <p:nvPr/>
        </p:nvSpPr>
        <p:spPr>
          <a:xfrm>
            <a:off x="901852" y="639559"/>
            <a:ext cx="4513800" cy="369332"/>
          </a:xfrm>
          <a:prstGeom prst="rect">
            <a:avLst/>
          </a:prstGeom>
        </p:spPr>
        <p:txBody>
          <a:bodyPr wrap="none">
            <a:spAutoFit/>
          </a:bodyPr>
          <a:lstStyle/>
          <a:p>
            <a:r>
              <a:rPr lang="en-US" dirty="0">
                <a:solidFill>
                  <a:schemeClr val="accent5">
                    <a:lumMod val="75000"/>
                  </a:schemeClr>
                </a:solidFill>
              </a:rPr>
              <a:t>How is this relevant to Classified Personnel….?</a:t>
            </a:r>
          </a:p>
        </p:txBody>
      </p:sp>
      <p:sp>
        <p:nvSpPr>
          <p:cNvPr id="6" name="Rectangle 5"/>
          <p:cNvSpPr/>
          <p:nvPr/>
        </p:nvSpPr>
        <p:spPr>
          <a:xfrm>
            <a:off x="2100538" y="5863476"/>
            <a:ext cx="2091726" cy="369332"/>
          </a:xfrm>
          <a:prstGeom prst="rect">
            <a:avLst/>
          </a:prstGeom>
        </p:spPr>
        <p:txBody>
          <a:bodyPr wrap="none">
            <a:spAutoFit/>
          </a:bodyPr>
          <a:lstStyle/>
          <a:p>
            <a:r>
              <a:rPr lang="en-US" dirty="0" smtClean="0">
                <a:solidFill>
                  <a:schemeClr val="accent5">
                    <a:lumMod val="75000"/>
                  </a:schemeClr>
                </a:solidFill>
              </a:rPr>
              <a:t>It’s a TEAM Effort….!</a:t>
            </a:r>
            <a:endParaRPr lang="en-US" dirty="0">
              <a:solidFill>
                <a:schemeClr val="accent5">
                  <a:lumMod val="75000"/>
                </a:schemeClr>
              </a:solidFill>
            </a:endParaRPr>
          </a:p>
        </p:txBody>
      </p:sp>
    </p:spTree>
    <p:extLst>
      <p:ext uri="{BB962C8B-B14F-4D97-AF65-F5344CB8AC3E}">
        <p14:creationId xmlns:p14="http://schemas.microsoft.com/office/powerpoint/2010/main" val="315012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146"/>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47"/>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48"/>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49"/>
          <p:cNvSpPr/>
          <p:nvPr/>
        </p:nvSpPr>
        <p:spPr>
          <a:xfrm>
            <a:off x="6418116" y="4680314"/>
            <a:ext cx="5481609" cy="1790032"/>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150"/>
          <p:cNvSpPr txBox="1"/>
          <p:nvPr/>
        </p:nvSpPr>
        <p:spPr>
          <a:xfrm>
            <a:off x="6484676" y="4786965"/>
            <a:ext cx="5322938" cy="1384995"/>
          </a:xfrm>
          <a:prstGeom prst="rect">
            <a:avLst/>
          </a:prstGeom>
          <a:noFill/>
        </p:spPr>
        <p:txBody>
          <a:bodyPr wrap="square" rtlCol="0">
            <a:spAutoFit/>
          </a:bodyPr>
          <a:lstStyle/>
          <a:p>
            <a:pPr algn="ctr"/>
            <a:r>
              <a:rPr lang="fr-FR" sz="2800" dirty="0" smtClean="0">
                <a:solidFill>
                  <a:schemeClr val="bg1"/>
                </a:solidFill>
              </a:rPr>
              <a:t>Measures of Achievement </a:t>
            </a:r>
          </a:p>
          <a:p>
            <a:pPr algn="ctr"/>
            <a:r>
              <a:rPr lang="fr-FR" sz="2800" dirty="0" smtClean="0">
                <a:solidFill>
                  <a:schemeClr val="bg1"/>
                </a:solidFill>
              </a:rPr>
              <a:t>&amp; </a:t>
            </a:r>
          </a:p>
          <a:p>
            <a:pPr algn="ctr"/>
            <a:r>
              <a:rPr lang="fr-FR" sz="2800" dirty="0" smtClean="0">
                <a:solidFill>
                  <a:schemeClr val="bg1"/>
                </a:solidFill>
              </a:rPr>
              <a:t>Districtwide Strategies</a:t>
            </a:r>
            <a:endParaRPr lang="en-US" sz="2800" dirty="0">
              <a:solidFill>
                <a:schemeClr val="bg1"/>
              </a:solidFill>
            </a:endParaRPr>
          </a:p>
        </p:txBody>
      </p:sp>
      <p:sp>
        <p:nvSpPr>
          <p:cNvPr id="37" name="shp151"/>
          <p:cNvSpPr/>
          <p:nvPr/>
        </p:nvSpPr>
        <p:spPr>
          <a:xfrm>
            <a:off x="4912954" y="4751417"/>
            <a:ext cx="1571722" cy="158203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Metrics and Strategies</a:t>
            </a:r>
            <a:endParaRPr lang="en-US" dirty="0"/>
          </a:p>
        </p:txBody>
      </p:sp>
      <p:sp>
        <p:nvSpPr>
          <p:cNvPr id="40" name="shp152"/>
          <p:cNvSpPr txBox="1">
            <a:spLocks/>
          </p:cNvSpPr>
          <p:nvPr/>
        </p:nvSpPr>
        <p:spPr>
          <a:xfrm>
            <a:off x="6278592" y="3345008"/>
            <a:ext cx="5563867" cy="150620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chemeClr val="accent6"/>
                </a:solidFill>
                <a:latin typeface="+mj-lt"/>
              </a:rPr>
              <a:t>Align with the CCCCO Vision for Success Metrics </a:t>
            </a:r>
          </a:p>
          <a:p>
            <a:r>
              <a:rPr lang="en-US" sz="2000" b="1" dirty="0" smtClean="0">
                <a:solidFill>
                  <a:schemeClr val="accent6"/>
                </a:solidFill>
                <a:latin typeface="+mj-lt"/>
              </a:rPr>
              <a:t>Align with the Four VCCCD Strategic Goals</a:t>
            </a:r>
          </a:p>
          <a:p>
            <a:r>
              <a:rPr lang="en-US" sz="2000" b="1" dirty="0" smtClean="0">
                <a:solidFill>
                  <a:schemeClr val="accent6"/>
                </a:solidFill>
                <a:latin typeface="+mj-lt"/>
              </a:rPr>
              <a:t>Align with the College’s Goals and Metrics</a:t>
            </a:r>
          </a:p>
          <a:p>
            <a:r>
              <a:rPr lang="en-US" sz="2000" b="1" dirty="0" smtClean="0">
                <a:solidFill>
                  <a:schemeClr val="accent6"/>
                </a:solidFill>
                <a:latin typeface="+mj-lt"/>
              </a:rPr>
              <a:t>Baseline year 2019-20 </a:t>
            </a:r>
            <a:r>
              <a:rPr lang="en-US" sz="2000" b="1" dirty="0">
                <a:solidFill>
                  <a:schemeClr val="accent6"/>
                </a:solidFill>
                <a:latin typeface="+mj-lt"/>
              </a:rPr>
              <a:t>was selected due to the global pandemic in 2020-21 and potential pandemic’ variables influencing outcomes during the ‘20-21 timeframe</a:t>
            </a:r>
            <a:r>
              <a:rPr lang="en-US" sz="2000" b="1" dirty="0" smtClean="0">
                <a:solidFill>
                  <a:schemeClr val="accent6"/>
                </a:solidFill>
                <a:latin typeface="+mj-lt"/>
              </a:rPr>
              <a:t>.</a:t>
            </a:r>
          </a:p>
          <a:p>
            <a:r>
              <a:rPr lang="en-US" sz="2000" b="1" dirty="0" smtClean="0">
                <a:solidFill>
                  <a:schemeClr val="accent6"/>
                </a:solidFill>
                <a:latin typeface="+mj-lt"/>
              </a:rPr>
              <a:t>Data will be disaggregated by ethnicity, gender and age </a:t>
            </a:r>
          </a:p>
          <a:p>
            <a:r>
              <a:rPr lang="en-US" sz="2000" b="1" dirty="0" smtClean="0">
                <a:solidFill>
                  <a:schemeClr val="accent6"/>
                </a:solidFill>
                <a:latin typeface="+mj-lt"/>
              </a:rPr>
              <a:t>Districtwide Tableau Dashboards will be created and easily accessible</a:t>
            </a:r>
          </a:p>
          <a:p>
            <a:endParaRPr lang="en-US" sz="2000" dirty="0">
              <a:solidFill>
                <a:schemeClr val="accent6"/>
              </a:solidFill>
              <a:latin typeface="+mj-lt"/>
            </a:endParaRPr>
          </a:p>
        </p:txBody>
      </p:sp>
      <p:grpSp>
        <p:nvGrpSpPr>
          <p:cNvPr id="38" name="shp153"/>
          <p:cNvGrpSpPr/>
          <p:nvPr/>
        </p:nvGrpSpPr>
        <p:grpSpPr>
          <a:xfrm>
            <a:off x="0" y="6722774"/>
            <a:ext cx="1854352" cy="140536"/>
            <a:chOff x="3797402" y="721910"/>
            <a:chExt cx="1854352" cy="140536"/>
          </a:xfrm>
        </p:grpSpPr>
        <p:sp>
          <p:nvSpPr>
            <p:cNvPr id="46" name="shp154"/>
            <p:cNvSpPr/>
            <p:nvPr/>
          </p:nvSpPr>
          <p:spPr>
            <a:xfrm>
              <a:off x="3797402" y="721910"/>
              <a:ext cx="606582" cy="14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155"/>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156"/>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157">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158">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159">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160">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162">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163">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164">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165">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167">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168">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169">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170">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172">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173">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174">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175">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69" name="shp176">
            <a:extLst>
              <a:ext uri="{FF2B5EF4-FFF2-40B4-BE49-F238E27FC236}">
                <a16:creationId xmlns:a16="http://schemas.microsoft.com/office/drawing/2014/main" id="{9B85F781-639B-41E5-B210-FFAB598AD6DA}"/>
              </a:ext>
            </a:extLst>
          </p:cNvPr>
          <p:cNvSpPr txBox="1"/>
          <p:nvPr/>
        </p:nvSpPr>
        <p:spPr>
          <a:xfrm>
            <a:off x="3453253" y="5106888"/>
            <a:ext cx="542046" cy="3470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600" dirty="0" smtClean="0">
                <a:solidFill>
                  <a:schemeClr val="lt1"/>
                </a:solidFill>
                <a:latin typeface="Open Sans"/>
                <a:ea typeface="Open Sans"/>
                <a:cs typeface="Open Sans"/>
                <a:sym typeface="Open Sans"/>
              </a:rPr>
              <a:t>Metrics &amp; Strategies</a:t>
            </a:r>
            <a:endParaRPr lang="en-US" sz="600" dirty="0">
              <a:solidFill>
                <a:schemeClr val="lt1"/>
              </a:solidFill>
              <a:latin typeface="Open Sans"/>
              <a:ea typeface="Open Sans"/>
              <a:cs typeface="Open Sans"/>
              <a:sym typeface="Open Sans"/>
            </a:endParaRPr>
          </a:p>
        </p:txBody>
      </p:sp>
      <p:sp>
        <p:nvSpPr>
          <p:cNvPr id="171" name="shp177">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178">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179">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180">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182">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183">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184">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185">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187"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590235" y="1430043"/>
            <a:ext cx="426574" cy="426574"/>
          </a:xfrm>
          <a:prstGeom prst="rect">
            <a:avLst/>
          </a:prstGeom>
        </p:spPr>
      </p:pic>
      <p:pic>
        <p:nvPicPr>
          <p:cNvPr id="195" name="shp188"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0304" y="3546094"/>
            <a:ext cx="426574" cy="426574"/>
          </a:xfrm>
          <a:prstGeom prst="rect">
            <a:avLst/>
          </a:prstGeom>
        </p:spPr>
      </p:pic>
      <p:pic>
        <p:nvPicPr>
          <p:cNvPr id="197" name="shp189"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674727" y="1745694"/>
            <a:ext cx="426574" cy="426574"/>
          </a:xfrm>
          <a:prstGeom prst="rect">
            <a:avLst/>
          </a:prstGeom>
        </p:spPr>
      </p:pic>
      <p:pic>
        <p:nvPicPr>
          <p:cNvPr id="199" name="shp190"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07994" y="2875789"/>
            <a:ext cx="426574" cy="426574"/>
          </a:xfrm>
          <a:prstGeom prst="rect">
            <a:avLst/>
          </a:prstGeom>
        </p:spPr>
      </p:pic>
      <p:pic>
        <p:nvPicPr>
          <p:cNvPr id="201" name="shp191"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268113" y="5057052"/>
            <a:ext cx="426574" cy="426574"/>
          </a:xfrm>
          <a:prstGeom prst="rect">
            <a:avLst/>
          </a:prstGeom>
        </p:spPr>
      </p:pic>
      <p:pic>
        <p:nvPicPr>
          <p:cNvPr id="203" name="shp192"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163397" y="4680314"/>
            <a:ext cx="426574" cy="426574"/>
          </a:xfrm>
          <a:prstGeom prst="rect">
            <a:avLst/>
          </a:prstGeom>
        </p:spPr>
      </p:pic>
    </p:spTree>
    <p:extLst>
      <p:ext uri="{BB962C8B-B14F-4D97-AF65-F5344CB8AC3E}">
        <p14:creationId xmlns:p14="http://schemas.microsoft.com/office/powerpoint/2010/main" val="3985172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193"/>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94"/>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95"/>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96"/>
          <p:cNvSpPr/>
          <p:nvPr/>
        </p:nvSpPr>
        <p:spPr>
          <a:xfrm flipH="1">
            <a:off x="906249" y="5934901"/>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197"/>
          <p:cNvSpPr txBox="1"/>
          <p:nvPr/>
        </p:nvSpPr>
        <p:spPr>
          <a:xfrm>
            <a:off x="877674" y="6011490"/>
            <a:ext cx="4131700" cy="461665"/>
          </a:xfrm>
          <a:prstGeom prst="rect">
            <a:avLst/>
          </a:prstGeom>
          <a:noFill/>
        </p:spPr>
        <p:txBody>
          <a:bodyPr wrap="square" rtlCol="0">
            <a:spAutoFit/>
          </a:bodyPr>
          <a:lstStyle/>
          <a:p>
            <a:pPr algn="r"/>
            <a:r>
              <a:rPr lang="fr-FR" sz="2400" dirty="0" smtClean="0">
                <a:solidFill>
                  <a:schemeClr val="bg1"/>
                </a:solidFill>
              </a:rPr>
              <a:t>Measures of Achievement…</a:t>
            </a:r>
            <a:endParaRPr lang="en-US" sz="2400" dirty="0">
              <a:solidFill>
                <a:schemeClr val="bg1"/>
              </a:solidFill>
            </a:endParaRPr>
          </a:p>
        </p:txBody>
      </p:sp>
      <p:sp>
        <p:nvSpPr>
          <p:cNvPr id="37" name="shp198"/>
          <p:cNvSpPr/>
          <p:nvPr/>
        </p:nvSpPr>
        <p:spPr>
          <a:xfrm>
            <a:off x="5304467" y="5854396"/>
            <a:ext cx="775855" cy="775855"/>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00"/>
          <p:cNvGrpSpPr/>
          <p:nvPr/>
        </p:nvGrpSpPr>
        <p:grpSpPr>
          <a:xfrm>
            <a:off x="0" y="6722774"/>
            <a:ext cx="1854352" cy="140536"/>
            <a:chOff x="3797402" y="721910"/>
            <a:chExt cx="1854352" cy="140536"/>
          </a:xfrm>
        </p:grpSpPr>
        <p:sp>
          <p:nvSpPr>
            <p:cNvPr id="46" name="shp201"/>
            <p:cNvSpPr/>
            <p:nvPr/>
          </p:nvSpPr>
          <p:spPr>
            <a:xfrm>
              <a:off x="379740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02"/>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03"/>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04">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05">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206">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207">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209">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210">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211">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212">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214">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215">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216">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217">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219">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220">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221">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222">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224">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225">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226">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227">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229">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230">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231">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232">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234"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235"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31096" y="3527798"/>
            <a:ext cx="426574" cy="426574"/>
          </a:xfrm>
          <a:prstGeom prst="rect">
            <a:avLst/>
          </a:prstGeom>
        </p:spPr>
      </p:pic>
      <p:pic>
        <p:nvPicPr>
          <p:cNvPr id="197" name="shp236"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53283" y="1739965"/>
            <a:ext cx="426574" cy="426574"/>
          </a:xfrm>
          <a:prstGeom prst="rect">
            <a:avLst/>
          </a:prstGeom>
        </p:spPr>
      </p:pic>
      <p:pic>
        <p:nvPicPr>
          <p:cNvPr id="199" name="shp237"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238"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239"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5" name="Picture 4"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683" y="319473"/>
            <a:ext cx="6310417" cy="5411885"/>
          </a:xfrm>
          <a:prstGeom prst="rect">
            <a:avLst/>
          </a:prstGeom>
        </p:spPr>
      </p:pic>
      <p:sp>
        <p:nvSpPr>
          <p:cNvPr id="8" name="Rectangle 7"/>
          <p:cNvSpPr/>
          <p:nvPr/>
        </p:nvSpPr>
        <p:spPr>
          <a:xfrm>
            <a:off x="7380411" y="2899590"/>
            <a:ext cx="2723329" cy="923330"/>
          </a:xfrm>
          <a:prstGeom prst="rect">
            <a:avLst/>
          </a:prstGeom>
        </p:spPr>
        <p:txBody>
          <a:bodyPr wrap="square">
            <a:spAutoFit/>
          </a:bodyPr>
          <a:lstStyle/>
          <a:p>
            <a:pPr algn="ctr"/>
            <a:r>
              <a:rPr lang="en-US" dirty="0">
                <a:solidFill>
                  <a:schemeClr val="accent6"/>
                </a:solidFill>
                <a:latin typeface="Segoe UI Light" panose="020B0502040204020203" pitchFamily="34" charset="0"/>
                <a:cs typeface="Segoe UI Light" panose="020B0502040204020203" pitchFamily="34" charset="0"/>
              </a:rPr>
              <a:t>Demographics</a:t>
            </a:r>
          </a:p>
          <a:p>
            <a:pPr algn="ctr"/>
            <a:r>
              <a:rPr lang="en-US" dirty="0">
                <a:solidFill>
                  <a:schemeClr val="accent6"/>
                </a:solidFill>
                <a:latin typeface="Segoe UI Light" panose="020B0502040204020203" pitchFamily="34" charset="0"/>
                <a:cs typeface="Segoe UI Light" panose="020B0502040204020203" pitchFamily="34" charset="0"/>
              </a:rPr>
              <a:t>Measures/Metrics</a:t>
            </a:r>
          </a:p>
          <a:p>
            <a:pPr algn="ctr"/>
            <a:r>
              <a:rPr lang="en-US" dirty="0" smtClean="0">
                <a:solidFill>
                  <a:schemeClr val="accent6"/>
                </a:solidFill>
                <a:latin typeface="Segoe UI Light" panose="020B0502040204020203" pitchFamily="34" charset="0"/>
                <a:cs typeface="Segoe UI Light" panose="020B0502040204020203" pitchFamily="34" charset="0"/>
              </a:rPr>
              <a:t>Strategies...</a:t>
            </a:r>
            <a:endParaRPr lang="en-US" dirty="0">
              <a:solidFill>
                <a:schemeClr val="accent6"/>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11103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240"/>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241"/>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242"/>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243"/>
          <p:cNvSpPr/>
          <p:nvPr/>
        </p:nvSpPr>
        <p:spPr>
          <a:xfrm flipH="1">
            <a:off x="6758149" y="5604340"/>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244"/>
          <p:cNvSpPr txBox="1"/>
          <p:nvPr/>
        </p:nvSpPr>
        <p:spPr>
          <a:xfrm>
            <a:off x="6780886" y="5762195"/>
            <a:ext cx="4027691" cy="461665"/>
          </a:xfrm>
          <a:prstGeom prst="rect">
            <a:avLst/>
          </a:prstGeom>
          <a:noFill/>
        </p:spPr>
        <p:txBody>
          <a:bodyPr wrap="square" rtlCol="0">
            <a:spAutoFit/>
          </a:bodyPr>
          <a:lstStyle/>
          <a:p>
            <a:pPr algn="r"/>
            <a:r>
              <a:rPr lang="fr-FR" sz="2400" dirty="0" smtClean="0">
                <a:solidFill>
                  <a:schemeClr val="bg1"/>
                </a:solidFill>
              </a:rPr>
              <a:t>Measures of Achievement</a:t>
            </a:r>
            <a:r>
              <a:rPr lang="fr-FR" dirty="0" smtClean="0">
                <a:solidFill>
                  <a:schemeClr val="bg1"/>
                </a:solidFill>
              </a:rPr>
              <a:t>…</a:t>
            </a:r>
            <a:endParaRPr lang="en-US" sz="2800" dirty="0">
              <a:solidFill>
                <a:schemeClr val="bg1"/>
              </a:solidFill>
            </a:endParaRPr>
          </a:p>
        </p:txBody>
      </p:sp>
      <p:sp>
        <p:nvSpPr>
          <p:cNvPr id="37" name="shp245"/>
          <p:cNvSpPr/>
          <p:nvPr/>
        </p:nvSpPr>
        <p:spPr>
          <a:xfrm>
            <a:off x="11166913" y="5483626"/>
            <a:ext cx="775855" cy="77585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47"/>
          <p:cNvGrpSpPr/>
          <p:nvPr/>
        </p:nvGrpSpPr>
        <p:grpSpPr>
          <a:xfrm>
            <a:off x="0" y="6722774"/>
            <a:ext cx="1854352" cy="140536"/>
            <a:chOff x="3797402" y="721910"/>
            <a:chExt cx="1854352" cy="140536"/>
          </a:xfrm>
        </p:grpSpPr>
        <p:sp>
          <p:nvSpPr>
            <p:cNvPr id="46" name="shp248"/>
            <p:cNvSpPr/>
            <p:nvPr/>
          </p:nvSpPr>
          <p:spPr>
            <a:xfrm>
              <a:off x="3797402" y="721910"/>
              <a:ext cx="606582" cy="140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49"/>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50"/>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51">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52">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253">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254">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256">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257">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258">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259">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261">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262">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263">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264">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266">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267">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268">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269">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271">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272">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273">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274">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276">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277">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278">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279">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281"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282"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539048" y="3520056"/>
            <a:ext cx="426574" cy="426574"/>
          </a:xfrm>
          <a:prstGeom prst="rect">
            <a:avLst/>
          </a:prstGeom>
        </p:spPr>
      </p:pic>
      <p:pic>
        <p:nvPicPr>
          <p:cNvPr id="197" name="shp283"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21287" y="1651464"/>
            <a:ext cx="426574" cy="426574"/>
          </a:xfrm>
          <a:prstGeom prst="rect">
            <a:avLst/>
          </a:prstGeom>
        </p:spPr>
      </p:pic>
      <p:pic>
        <p:nvPicPr>
          <p:cNvPr id="199" name="shp284"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285"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286"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184" y="252420"/>
            <a:ext cx="6375366" cy="6173432"/>
          </a:xfrm>
          <a:prstGeom prst="rect">
            <a:avLst/>
          </a:prstGeom>
        </p:spPr>
      </p:pic>
    </p:spTree>
    <p:extLst>
      <p:ext uri="{BB962C8B-B14F-4D97-AF65-F5344CB8AC3E}">
        <p14:creationId xmlns:p14="http://schemas.microsoft.com/office/powerpoint/2010/main" val="1249846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287"/>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288"/>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289"/>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290"/>
          <p:cNvSpPr/>
          <p:nvPr/>
        </p:nvSpPr>
        <p:spPr>
          <a:xfrm flipH="1">
            <a:off x="6706840" y="5636904"/>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Achievement… </a:t>
            </a:r>
          </a:p>
        </p:txBody>
      </p:sp>
      <p:sp>
        <p:nvSpPr>
          <p:cNvPr id="36" name="shp291"/>
          <p:cNvSpPr txBox="1"/>
          <p:nvPr/>
        </p:nvSpPr>
        <p:spPr>
          <a:xfrm>
            <a:off x="2115454" y="1605136"/>
            <a:ext cx="2696982" cy="523220"/>
          </a:xfrm>
          <a:prstGeom prst="rect">
            <a:avLst/>
          </a:prstGeom>
          <a:noFill/>
        </p:spPr>
        <p:txBody>
          <a:bodyPr wrap="square" rtlCol="0">
            <a:spAutoFit/>
          </a:bodyPr>
          <a:lstStyle/>
          <a:p>
            <a:pPr algn="r"/>
            <a:r>
              <a:rPr lang="fr-FR" sz="2800" dirty="0">
                <a:solidFill>
                  <a:schemeClr val="bg1"/>
                </a:solidFill>
              </a:rPr>
              <a:t>6- Lorem Ipsum</a:t>
            </a:r>
            <a:endParaRPr lang="en-US" sz="2800" dirty="0">
              <a:solidFill>
                <a:schemeClr val="bg1"/>
              </a:solidFill>
            </a:endParaRPr>
          </a:p>
        </p:txBody>
      </p:sp>
      <p:sp>
        <p:nvSpPr>
          <p:cNvPr id="37" name="shp292"/>
          <p:cNvSpPr/>
          <p:nvPr/>
        </p:nvSpPr>
        <p:spPr>
          <a:xfrm>
            <a:off x="11102284" y="5508866"/>
            <a:ext cx="775855" cy="7758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94"/>
          <p:cNvGrpSpPr/>
          <p:nvPr/>
        </p:nvGrpSpPr>
        <p:grpSpPr>
          <a:xfrm>
            <a:off x="0" y="6722774"/>
            <a:ext cx="1854352" cy="140536"/>
            <a:chOff x="3797402" y="721910"/>
            <a:chExt cx="1854352" cy="140536"/>
          </a:xfrm>
        </p:grpSpPr>
        <p:sp>
          <p:nvSpPr>
            <p:cNvPr id="46" name="shp295"/>
            <p:cNvSpPr/>
            <p:nvPr/>
          </p:nvSpPr>
          <p:spPr>
            <a:xfrm>
              <a:off x="3797402" y="721910"/>
              <a:ext cx="606582" cy="140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96"/>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97"/>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98">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99">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300">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301">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7" name="shp302">
            <a:extLst>
              <a:ext uri="{FF2B5EF4-FFF2-40B4-BE49-F238E27FC236}">
                <a16:creationId xmlns:a16="http://schemas.microsoft.com/office/drawing/2014/main" id="{178A15AB-0FCA-4BDE-B542-6778C33EB9BB}"/>
              </a:ext>
            </a:extLst>
          </p:cNvPr>
          <p:cNvSpPr txBox="1"/>
          <p:nvPr/>
        </p:nvSpPr>
        <p:spPr>
          <a:xfrm>
            <a:off x="7917018" y="1443134"/>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sz="1400" dirty="0"/>
          </a:p>
        </p:txBody>
      </p:sp>
      <p:sp>
        <p:nvSpPr>
          <p:cNvPr id="119" name="shp303">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304">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305">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306">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49" name="shp307">
            <a:extLst>
              <a:ext uri="{FF2B5EF4-FFF2-40B4-BE49-F238E27FC236}">
                <a16:creationId xmlns:a16="http://schemas.microsoft.com/office/drawing/2014/main" id="{949D99BE-6CFB-45FC-9602-D15F40C379ED}"/>
              </a:ext>
            </a:extLst>
          </p:cNvPr>
          <p:cNvSpPr txBox="1"/>
          <p:nvPr/>
        </p:nvSpPr>
        <p:spPr>
          <a:xfrm>
            <a:off x="9820587" y="1756817"/>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51" name="shp308">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309">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310">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311">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59" name="shp312">
            <a:extLst>
              <a:ext uri="{FF2B5EF4-FFF2-40B4-BE49-F238E27FC236}">
                <a16:creationId xmlns:a16="http://schemas.microsoft.com/office/drawing/2014/main" id="{F3A39F0B-4126-46CB-83DB-5B35E61E976D}"/>
              </a:ext>
            </a:extLst>
          </p:cNvPr>
          <p:cNvSpPr txBox="1"/>
          <p:nvPr/>
        </p:nvSpPr>
        <p:spPr>
          <a:xfrm>
            <a:off x="10474193" y="3578088"/>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61" name="shp313">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314">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315">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316">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69" name="shp317">
            <a:extLst>
              <a:ext uri="{FF2B5EF4-FFF2-40B4-BE49-F238E27FC236}">
                <a16:creationId xmlns:a16="http://schemas.microsoft.com/office/drawing/2014/main" id="{9B85F781-639B-41E5-B210-FFAB598AD6DA}"/>
              </a:ext>
            </a:extLst>
          </p:cNvPr>
          <p:cNvSpPr txBox="1"/>
          <p:nvPr/>
        </p:nvSpPr>
        <p:spPr>
          <a:xfrm>
            <a:off x="9221846" y="5057052"/>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71" name="shp318">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319">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320">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321">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79" name="shp322">
            <a:extLst>
              <a:ext uri="{FF2B5EF4-FFF2-40B4-BE49-F238E27FC236}">
                <a16:creationId xmlns:a16="http://schemas.microsoft.com/office/drawing/2014/main" id="{F1FB2368-8D14-4420-8239-F312CBDF7A5D}"/>
              </a:ext>
            </a:extLst>
          </p:cNvPr>
          <p:cNvSpPr txBox="1"/>
          <p:nvPr/>
        </p:nvSpPr>
        <p:spPr>
          <a:xfrm>
            <a:off x="7325433" y="4731442"/>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81" name="shp323">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324">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325">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326">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sp>
        <p:nvSpPr>
          <p:cNvPr id="189" name="shp327">
            <a:extLst>
              <a:ext uri="{FF2B5EF4-FFF2-40B4-BE49-F238E27FC236}">
                <a16:creationId xmlns:a16="http://schemas.microsoft.com/office/drawing/2014/main" id="{C0B07FDB-37A7-4B7A-9D54-938F2211F378}"/>
              </a:ext>
            </a:extLst>
          </p:cNvPr>
          <p:cNvSpPr txBox="1"/>
          <p:nvPr/>
        </p:nvSpPr>
        <p:spPr>
          <a:xfrm>
            <a:off x="6647973" y="2916134"/>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pic>
        <p:nvPicPr>
          <p:cNvPr id="193" name="shp328"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329"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07926" y="3534080"/>
            <a:ext cx="426574" cy="426574"/>
          </a:xfrm>
          <a:prstGeom prst="rect">
            <a:avLst/>
          </a:prstGeom>
        </p:spPr>
      </p:pic>
      <p:pic>
        <p:nvPicPr>
          <p:cNvPr id="197" name="shp330"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33161" y="1750786"/>
            <a:ext cx="426574" cy="426574"/>
          </a:xfrm>
          <a:prstGeom prst="rect">
            <a:avLst/>
          </a:prstGeom>
        </p:spPr>
      </p:pic>
      <p:pic>
        <p:nvPicPr>
          <p:cNvPr id="199" name="shp331"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332"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333"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808" y="163128"/>
            <a:ext cx="6250217" cy="6725524"/>
          </a:xfrm>
          <a:prstGeom prst="rect">
            <a:avLst/>
          </a:prstGeom>
        </p:spPr>
      </p:pic>
    </p:spTree>
    <p:extLst>
      <p:ext uri="{BB962C8B-B14F-4D97-AF65-F5344CB8AC3E}">
        <p14:creationId xmlns:p14="http://schemas.microsoft.com/office/powerpoint/2010/main" val="2673103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p290"/>
          <p:cNvSpPr/>
          <p:nvPr/>
        </p:nvSpPr>
        <p:spPr>
          <a:xfrm flipH="1">
            <a:off x="1390388" y="6196610"/>
            <a:ext cx="3323622"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Achievement… </a:t>
            </a:r>
          </a:p>
        </p:txBody>
      </p:sp>
      <p:sp>
        <p:nvSpPr>
          <p:cNvPr id="3" name="shp292"/>
          <p:cNvSpPr/>
          <p:nvPr/>
        </p:nvSpPr>
        <p:spPr>
          <a:xfrm>
            <a:off x="4765273" y="6116292"/>
            <a:ext cx="775855" cy="775855"/>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29" y="125608"/>
            <a:ext cx="8144127" cy="5899224"/>
          </a:xfrm>
          <a:prstGeom prst="rect">
            <a:avLst/>
          </a:prstGeom>
        </p:spPr>
      </p:pic>
      <p:pic>
        <p:nvPicPr>
          <p:cNvPr id="6" name="Picture 5" descr="Frank's Projec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688" y="3519819"/>
            <a:ext cx="1800225" cy="3324225"/>
          </a:xfrm>
          <a:prstGeom prst="rect">
            <a:avLst/>
          </a:prstGeom>
        </p:spPr>
      </p:pic>
      <p:pic>
        <p:nvPicPr>
          <p:cNvPr id="7" name="Picture 6" descr="A picture containing red, black&#10;&#10;Description generated with high confidence">
            <a:extLst>
              <a:ext uri="{FF2B5EF4-FFF2-40B4-BE49-F238E27FC236}">
                <a16:creationId xmlns:a16="http://schemas.microsoft.com/office/drawing/2014/main" id="{4F89E0E9-B2E0-4C57-BA8F-0C51A9E90B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8404403" y="4645357"/>
            <a:ext cx="2719014" cy="646331"/>
          </a:xfrm>
          <a:prstGeom prst="rect">
            <a:avLst/>
          </a:prstGeom>
        </p:spPr>
        <p:txBody>
          <a:bodyPr wrap="none">
            <a:spAutoFit/>
          </a:bodyPr>
          <a:lstStyle/>
          <a:p>
            <a:pPr algn="ctr"/>
            <a:r>
              <a:rPr lang="en-US" sz="3600" b="1" spc="300" dirty="0">
                <a:solidFill>
                  <a:srgbClr val="255C93"/>
                </a:solidFill>
                <a:latin typeface="Century Gothic" panose="020B0502020202020204" pitchFamily="34" charset="0"/>
                <a:ea typeface="Open Sans" panose="020B0606030504020204" pitchFamily="34" charset="0"/>
                <a:cs typeface="Open Sans" panose="020B0606030504020204" pitchFamily="34" charset="0"/>
              </a:rPr>
              <a:t>Questions</a:t>
            </a:r>
          </a:p>
        </p:txBody>
      </p:sp>
      <p:sp>
        <p:nvSpPr>
          <p:cNvPr id="9" name="TextBox 8"/>
          <p:cNvSpPr txBox="1"/>
          <p:nvPr/>
        </p:nvSpPr>
        <p:spPr>
          <a:xfrm>
            <a:off x="8565862" y="300625"/>
            <a:ext cx="3106938" cy="3785652"/>
          </a:xfrm>
          <a:prstGeom prst="rect">
            <a:avLst/>
          </a:prstGeom>
          <a:noFill/>
        </p:spPr>
        <p:txBody>
          <a:bodyPr wrap="square" rtlCol="0">
            <a:spAutoFit/>
          </a:bodyPr>
          <a:lstStyle/>
          <a:p>
            <a:pPr algn="ctr"/>
            <a:r>
              <a:rPr lang="en-US" sz="2400" dirty="0" smtClean="0"/>
              <a:t>Next Steps</a:t>
            </a:r>
            <a:r>
              <a:rPr lang="en-US" dirty="0" smtClean="0"/>
              <a:t>….</a:t>
            </a:r>
          </a:p>
          <a:p>
            <a:pPr algn="ctr"/>
            <a:endParaRPr lang="en-US" sz="1050" dirty="0" smtClean="0"/>
          </a:p>
          <a:p>
            <a:r>
              <a:rPr lang="en-US" dirty="0" smtClean="0"/>
              <a:t>Incorporate the Measures of Achievement and Strategies into the VCCCD Strategic Plan</a:t>
            </a:r>
          </a:p>
          <a:p>
            <a:endParaRPr lang="en-US" dirty="0"/>
          </a:p>
          <a:p>
            <a:r>
              <a:rPr lang="en-US" dirty="0" smtClean="0"/>
              <a:t>Develop Tableau Dashboards for Tracking Status and Easy Access to Current Data</a:t>
            </a:r>
          </a:p>
          <a:p>
            <a:endParaRPr lang="en-US" dirty="0" smtClean="0"/>
          </a:p>
          <a:p>
            <a:r>
              <a:rPr lang="en-US" dirty="0" smtClean="0"/>
              <a:t>Integrate into Participatory </a:t>
            </a:r>
            <a:r>
              <a:rPr lang="en-US" dirty="0"/>
              <a:t>G</a:t>
            </a:r>
            <a:r>
              <a:rPr lang="en-US" dirty="0" smtClean="0"/>
              <a:t>overnance for Continuous </a:t>
            </a:r>
            <a:r>
              <a:rPr lang="en-US" dirty="0"/>
              <a:t>Q</a:t>
            </a:r>
            <a:r>
              <a:rPr lang="en-US" dirty="0" smtClean="0"/>
              <a:t>uality </a:t>
            </a:r>
            <a:r>
              <a:rPr lang="en-US" dirty="0"/>
              <a:t>I</a:t>
            </a:r>
            <a:r>
              <a:rPr lang="en-US" dirty="0" smtClean="0"/>
              <a:t>mprovement </a:t>
            </a:r>
            <a:endParaRPr lang="en-US" dirty="0"/>
          </a:p>
        </p:txBody>
      </p:sp>
    </p:spTree>
    <p:extLst>
      <p:ext uri="{BB962C8B-B14F-4D97-AF65-F5344CB8AC3E}">
        <p14:creationId xmlns:p14="http://schemas.microsoft.com/office/powerpoint/2010/main" val="42113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ar Shape">
      <a:dk1>
        <a:sysClr val="windowText" lastClr="000000"/>
      </a:dk1>
      <a:lt1>
        <a:sysClr val="window" lastClr="FFFFFF"/>
      </a:lt1>
      <a:dk2>
        <a:srgbClr val="FF6295"/>
      </a:dk2>
      <a:lt2>
        <a:srgbClr val="E7E6E6"/>
      </a:lt2>
      <a:accent1>
        <a:srgbClr val="52C6BB"/>
      </a:accent1>
      <a:accent2>
        <a:srgbClr val="21ACCC"/>
      </a:accent2>
      <a:accent3>
        <a:srgbClr val="D4CAB7"/>
      </a:accent3>
      <a:accent4>
        <a:srgbClr val="FEC55A"/>
      </a:accent4>
      <a:accent5>
        <a:srgbClr val="76BE39"/>
      </a:accent5>
      <a:accent6>
        <a:srgbClr val="333F50"/>
      </a:accent6>
      <a:hlink>
        <a:srgbClr val="D9D9D9"/>
      </a:hlink>
      <a:folHlink>
        <a:srgbClr val="FF62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71">
      <a:dk1>
        <a:sysClr val="windowText" lastClr="000000"/>
      </a:dk1>
      <a:lt1>
        <a:sysClr val="window" lastClr="FFFFFF"/>
      </a:lt1>
      <a:dk2>
        <a:srgbClr val="1F497D"/>
      </a:dk2>
      <a:lt2>
        <a:srgbClr val="EEECE1"/>
      </a:lt2>
      <a:accent1>
        <a:srgbClr val="8298AE"/>
      </a:accent1>
      <a:accent2>
        <a:srgbClr val="FED140"/>
      </a:accent2>
      <a:accent3>
        <a:srgbClr val="1B449C"/>
      </a:accent3>
      <a:accent4>
        <a:srgbClr val="4DA26B"/>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4A76E08FDF047893EBF8926E3D34E" ma:contentTypeVersion="16" ma:contentTypeDescription="Create a new document." ma:contentTypeScope="" ma:versionID="a590707f0dc1a577409e9105f0ad7ee8">
  <xsd:schema xmlns:xsd="http://www.w3.org/2001/XMLSchema" xmlns:xs="http://www.w3.org/2001/XMLSchema" xmlns:p="http://schemas.microsoft.com/office/2006/metadata/properties" xmlns:ns1="http://schemas.microsoft.com/sharepoint/v3" xmlns:ns2="366ec1dc-63b3-4a12-9f49-b7192a453626" xmlns:ns3="a899cab9-a34a-40dc-adf4-fda2687ccfda" targetNamespace="http://schemas.microsoft.com/office/2006/metadata/properties" ma:root="true" ma:fieldsID="343fe34b91aa6eee2112293c6503b50d" ns1:_="" ns2:_="" ns3:_="">
    <xsd:import namespace="http://schemas.microsoft.com/sharepoint/v3"/>
    <xsd:import namespace="366ec1dc-63b3-4a12-9f49-b7192a453626"/>
    <xsd:import namespace="a899cab9-a34a-40dc-adf4-fda2687ccf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6ec1dc-63b3-4a12-9f49-b7192a453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9e9619-1d5e-444a-a5e4-c7ff9d76b9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99cab9-a34a-40dc-adf4-fda2687ccf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3901c0-6bc5-4bb8-b3d8-f341df00e066}" ma:internalName="TaxCatchAll" ma:showField="CatchAllData" ma:web="a899cab9-a34a-40dc-adf4-fda2687cc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899cab9-a34a-40dc-adf4-fda2687ccfda" xsi:nil="true"/>
    <lcf76f155ced4ddcb4097134ff3c332f xmlns="366ec1dc-63b3-4a12-9f49-b7192a453626">
      <Terms xmlns="http://schemas.microsoft.com/office/infopath/2007/PartnerControls"/>
    </lcf76f155ced4ddcb4097134ff3c332f>
    <SharedWithUsers xmlns="a899cab9-a34a-40dc-adf4-fda2687ccfda">
      <UserInfo>
        <DisplayName/>
        <AccountId xsi:nil="true"/>
        <AccountType/>
      </UserInfo>
    </SharedWithUsers>
  </documentManagement>
</p:properties>
</file>

<file path=customXml/itemProps1.xml><?xml version="1.0" encoding="utf-8"?>
<ds:datastoreItem xmlns:ds="http://schemas.openxmlformats.org/officeDocument/2006/customXml" ds:itemID="{33648572-4BCF-4F8E-AE56-089B7033BD2A}"/>
</file>

<file path=customXml/itemProps2.xml><?xml version="1.0" encoding="utf-8"?>
<ds:datastoreItem xmlns:ds="http://schemas.openxmlformats.org/officeDocument/2006/customXml" ds:itemID="{10F83C9B-2F95-494E-9AD9-9AE326DB2DD9}"/>
</file>

<file path=customXml/itemProps3.xml><?xml version="1.0" encoding="utf-8"?>
<ds:datastoreItem xmlns:ds="http://schemas.openxmlformats.org/officeDocument/2006/customXml" ds:itemID="{5539A4BC-2CBC-4EA4-BB0A-6923E7401B04}"/>
</file>

<file path=docProps/app.xml><?xml version="1.0" encoding="utf-8"?>
<Properties xmlns="http://schemas.openxmlformats.org/officeDocument/2006/extended-properties" xmlns:vt="http://schemas.openxmlformats.org/officeDocument/2006/docPropsVTypes">
  <Template>Office Theme</Template>
  <TotalTime>885</TotalTime>
  <Words>650</Words>
  <Application>Microsoft Office PowerPoint</Application>
  <PresentationFormat>Widescreen</PresentationFormat>
  <Paragraphs>169</Paragraphs>
  <Slides>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Calibri</vt:lpstr>
      <vt:lpstr>Calibri Light</vt:lpstr>
      <vt:lpstr>Century Gothic</vt:lpstr>
      <vt:lpstr>Open Sans</vt:lpstr>
      <vt:lpstr>Open Sans SemiBold</vt:lpstr>
      <vt:lpstr>PT Sans</vt:lpstr>
      <vt:lpstr>Segoe UI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Cynthia Herrera</cp:lastModifiedBy>
  <cp:revision>63</cp:revision>
  <dcterms:created xsi:type="dcterms:W3CDTF">2015-10-24T11:48:57Z</dcterms:created>
  <dcterms:modified xsi:type="dcterms:W3CDTF">2021-09-15T19:27:35Z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0x010100F634A76E08FDF047893EBF8926E3D34E</vt:lpwstr>
  </property>
  <property fmtid="{D5CDD505-2E9C-101B-9397-08002B2CF9AE}" pid="3" name="Order">
    <vt:r8>65800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