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96" r:id="rId5"/>
    <p:sldId id="2540" r:id="rId6"/>
    <p:sldId id="2599" r:id="rId7"/>
    <p:sldId id="2598" r:id="rId8"/>
    <p:sldId id="2560" r:id="rId9"/>
    <p:sldId id="2597" r:id="rId10"/>
    <p:sldId id="2565" r:id="rId11"/>
    <p:sldId id="2567" r:id="rId12"/>
    <p:sldId id="2584" r:id="rId13"/>
    <p:sldId id="2555" r:id="rId14"/>
    <p:sldId id="2571" r:id="rId15"/>
    <p:sldId id="2600" r:id="rId16"/>
    <p:sldId id="25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509" autoAdjust="0"/>
  </p:normalViewPr>
  <p:slideViewPr>
    <p:cSldViewPr snapToGrid="0" snapToObjects="1" showGuides="1">
      <p:cViewPr varScale="1">
        <p:scale>
          <a:sx n="71" d="100"/>
          <a:sy n="71" d="100"/>
        </p:scale>
        <p:origin x="822" y="72"/>
      </p:cViewPr>
      <p:guideLst>
        <p:guide pos="3840"/>
        <p:guide orient="horz" pos="2160"/>
      </p:guideLst>
    </p:cSldViewPr>
  </p:slideViewPr>
  <p:outlineViewPr>
    <p:cViewPr>
      <p:scale>
        <a:sx n="33" d="100"/>
        <a:sy n="33" d="100"/>
      </p:scale>
      <p:origin x="0" y="-44142"/>
    </p:cViewPr>
  </p:outlineViewPr>
  <p:notesTextViewPr>
    <p:cViewPr>
      <p:scale>
        <a:sx n="3" d="2"/>
        <a:sy n="3" d="2"/>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739CF-A642-4A85-BD15-C1F56D8B41AD}" type="doc">
      <dgm:prSet loTypeId="urn:microsoft.com/office/officeart/2005/8/layout/gear1" loCatId="relationship" qsTypeId="urn:microsoft.com/office/officeart/2005/8/quickstyle/simple1" qsCatId="simple" csTypeId="urn:microsoft.com/office/officeart/2005/8/colors/accent1_2" csCatId="accent1" phldr="1"/>
      <dgm:spPr/>
    </dgm:pt>
    <dgm:pt modelId="{52CFF66E-9475-4350-B007-25A43213C584}">
      <dgm:prSet phldrT="[Text]"/>
      <dgm:spPr/>
      <dgm:t>
        <a:bodyPr/>
        <a:lstStyle/>
        <a:p>
          <a:r>
            <a:rPr lang="en-US" dirty="0" smtClean="0"/>
            <a:t>Focuses on long range sustainable changes that move the District forward</a:t>
          </a:r>
          <a:endParaRPr lang="en-US" dirty="0"/>
        </a:p>
      </dgm:t>
    </dgm:pt>
    <dgm:pt modelId="{9331BB06-25A3-4653-8D77-4B616190FD03}" type="parTrans" cxnId="{D7011EDD-B875-4467-8893-B4E8C01E3EAE}">
      <dgm:prSet/>
      <dgm:spPr/>
      <dgm:t>
        <a:bodyPr/>
        <a:lstStyle/>
        <a:p>
          <a:endParaRPr lang="en-US"/>
        </a:p>
      </dgm:t>
    </dgm:pt>
    <dgm:pt modelId="{2CBB763B-9663-44BB-B7D6-3D1133090410}" type="sibTrans" cxnId="{D7011EDD-B875-4467-8893-B4E8C01E3EAE}">
      <dgm:prSet/>
      <dgm:spPr/>
      <dgm:t>
        <a:bodyPr/>
        <a:lstStyle/>
        <a:p>
          <a:endParaRPr lang="en-US"/>
        </a:p>
      </dgm:t>
    </dgm:pt>
    <dgm:pt modelId="{65EBFC82-AB3B-4D28-A4D9-31F61723DEA6}">
      <dgm:prSet phldrT="[Text]"/>
      <dgm:spPr/>
      <dgm:t>
        <a:bodyPr/>
        <a:lstStyle/>
        <a:p>
          <a:r>
            <a:rPr lang="en-US" dirty="0" smtClean="0"/>
            <a:t>Global Goals and Strategies  </a:t>
          </a:r>
          <a:endParaRPr lang="en-US" dirty="0"/>
        </a:p>
      </dgm:t>
    </dgm:pt>
    <dgm:pt modelId="{2FF3510C-43CC-495C-B270-464DC70C0F1F}" type="parTrans" cxnId="{B1143F48-E319-4D33-81B5-6D82E31015EE}">
      <dgm:prSet/>
      <dgm:spPr/>
      <dgm:t>
        <a:bodyPr/>
        <a:lstStyle/>
        <a:p>
          <a:endParaRPr lang="en-US"/>
        </a:p>
      </dgm:t>
    </dgm:pt>
    <dgm:pt modelId="{1B920A27-A747-4937-B953-B0CD3708C2D3}" type="sibTrans" cxnId="{B1143F48-E319-4D33-81B5-6D82E31015EE}">
      <dgm:prSet/>
      <dgm:spPr/>
      <dgm:t>
        <a:bodyPr/>
        <a:lstStyle/>
        <a:p>
          <a:endParaRPr lang="en-US"/>
        </a:p>
      </dgm:t>
    </dgm:pt>
    <dgm:pt modelId="{8DE4F751-FBB9-46FB-BC3B-C07B19F5D9D3}">
      <dgm:prSet phldrT="[Text]"/>
      <dgm:spPr/>
      <dgm:t>
        <a:bodyPr/>
        <a:lstStyle/>
        <a:p>
          <a:r>
            <a:rPr lang="en-US" dirty="0" smtClean="0"/>
            <a:t>Overarching Plan that guides major interventions and activities</a:t>
          </a:r>
          <a:endParaRPr lang="en-US" dirty="0"/>
        </a:p>
      </dgm:t>
    </dgm:pt>
    <dgm:pt modelId="{0DD50E9B-8742-4ED9-B4E3-C1EBACEA61B5}" type="parTrans" cxnId="{65F23868-260B-48E6-A8B1-85AB3D059D6E}">
      <dgm:prSet/>
      <dgm:spPr/>
      <dgm:t>
        <a:bodyPr/>
        <a:lstStyle/>
        <a:p>
          <a:endParaRPr lang="en-US"/>
        </a:p>
      </dgm:t>
    </dgm:pt>
    <dgm:pt modelId="{B8B1DB9E-278A-4AD8-AB1F-975D03ED38E8}" type="sibTrans" cxnId="{65F23868-260B-48E6-A8B1-85AB3D059D6E}">
      <dgm:prSet/>
      <dgm:spPr/>
      <dgm:t>
        <a:bodyPr/>
        <a:lstStyle/>
        <a:p>
          <a:endParaRPr lang="en-US"/>
        </a:p>
      </dgm:t>
    </dgm:pt>
    <dgm:pt modelId="{20CCB2FA-3474-4C87-9AC9-AC5205336F65}" type="pres">
      <dgm:prSet presAssocID="{643739CF-A642-4A85-BD15-C1F56D8B41AD}" presName="composite" presStyleCnt="0">
        <dgm:presLayoutVars>
          <dgm:chMax val="3"/>
          <dgm:animLvl val="lvl"/>
          <dgm:resizeHandles val="exact"/>
        </dgm:presLayoutVars>
      </dgm:prSet>
      <dgm:spPr/>
    </dgm:pt>
    <dgm:pt modelId="{DE319FB6-161E-46AD-A7ED-10E1174745A2}" type="pres">
      <dgm:prSet presAssocID="{52CFF66E-9475-4350-B007-25A43213C584}" presName="gear1" presStyleLbl="node1" presStyleIdx="0" presStyleCnt="3">
        <dgm:presLayoutVars>
          <dgm:chMax val="1"/>
          <dgm:bulletEnabled val="1"/>
        </dgm:presLayoutVars>
      </dgm:prSet>
      <dgm:spPr/>
      <dgm:t>
        <a:bodyPr/>
        <a:lstStyle/>
        <a:p>
          <a:endParaRPr lang="en-US"/>
        </a:p>
      </dgm:t>
    </dgm:pt>
    <dgm:pt modelId="{FF7B1586-842C-4F77-834A-FDB0BD2221D7}" type="pres">
      <dgm:prSet presAssocID="{52CFF66E-9475-4350-B007-25A43213C584}" presName="gear1srcNode" presStyleLbl="node1" presStyleIdx="0" presStyleCnt="3"/>
      <dgm:spPr/>
      <dgm:t>
        <a:bodyPr/>
        <a:lstStyle/>
        <a:p>
          <a:endParaRPr lang="en-US"/>
        </a:p>
      </dgm:t>
    </dgm:pt>
    <dgm:pt modelId="{95A01085-74A9-449D-8E87-DE363D19E4DA}" type="pres">
      <dgm:prSet presAssocID="{52CFF66E-9475-4350-B007-25A43213C584}" presName="gear1dstNode" presStyleLbl="node1" presStyleIdx="0" presStyleCnt="3"/>
      <dgm:spPr/>
      <dgm:t>
        <a:bodyPr/>
        <a:lstStyle/>
        <a:p>
          <a:endParaRPr lang="en-US"/>
        </a:p>
      </dgm:t>
    </dgm:pt>
    <dgm:pt modelId="{965D6749-8E70-4AF4-8998-BE29B68DE265}" type="pres">
      <dgm:prSet presAssocID="{65EBFC82-AB3B-4D28-A4D9-31F61723DEA6}" presName="gear2" presStyleLbl="node1" presStyleIdx="1" presStyleCnt="3">
        <dgm:presLayoutVars>
          <dgm:chMax val="1"/>
          <dgm:bulletEnabled val="1"/>
        </dgm:presLayoutVars>
      </dgm:prSet>
      <dgm:spPr/>
      <dgm:t>
        <a:bodyPr/>
        <a:lstStyle/>
        <a:p>
          <a:endParaRPr lang="en-US"/>
        </a:p>
      </dgm:t>
    </dgm:pt>
    <dgm:pt modelId="{09355291-F9A0-49DD-A846-0143CE810BB1}" type="pres">
      <dgm:prSet presAssocID="{65EBFC82-AB3B-4D28-A4D9-31F61723DEA6}" presName="gear2srcNode" presStyleLbl="node1" presStyleIdx="1" presStyleCnt="3"/>
      <dgm:spPr/>
      <dgm:t>
        <a:bodyPr/>
        <a:lstStyle/>
        <a:p>
          <a:endParaRPr lang="en-US"/>
        </a:p>
      </dgm:t>
    </dgm:pt>
    <dgm:pt modelId="{BCB2EE05-AE9F-4590-8DEF-2D12C3390676}" type="pres">
      <dgm:prSet presAssocID="{65EBFC82-AB3B-4D28-A4D9-31F61723DEA6}" presName="gear2dstNode" presStyleLbl="node1" presStyleIdx="1" presStyleCnt="3"/>
      <dgm:spPr/>
      <dgm:t>
        <a:bodyPr/>
        <a:lstStyle/>
        <a:p>
          <a:endParaRPr lang="en-US"/>
        </a:p>
      </dgm:t>
    </dgm:pt>
    <dgm:pt modelId="{F82D95D5-C464-4901-BF44-E15F5B78313A}" type="pres">
      <dgm:prSet presAssocID="{8DE4F751-FBB9-46FB-BC3B-C07B19F5D9D3}" presName="gear3" presStyleLbl="node1" presStyleIdx="2" presStyleCnt="3"/>
      <dgm:spPr/>
      <dgm:t>
        <a:bodyPr/>
        <a:lstStyle/>
        <a:p>
          <a:endParaRPr lang="en-US"/>
        </a:p>
      </dgm:t>
    </dgm:pt>
    <dgm:pt modelId="{FEC965C0-4D24-4212-AABA-09D0085BBBEA}" type="pres">
      <dgm:prSet presAssocID="{8DE4F751-FBB9-46FB-BC3B-C07B19F5D9D3}" presName="gear3tx" presStyleLbl="node1" presStyleIdx="2" presStyleCnt="3">
        <dgm:presLayoutVars>
          <dgm:chMax val="1"/>
          <dgm:bulletEnabled val="1"/>
        </dgm:presLayoutVars>
      </dgm:prSet>
      <dgm:spPr/>
      <dgm:t>
        <a:bodyPr/>
        <a:lstStyle/>
        <a:p>
          <a:endParaRPr lang="en-US"/>
        </a:p>
      </dgm:t>
    </dgm:pt>
    <dgm:pt modelId="{91F3BCB7-3432-4805-BD1E-DBB8D1FBE365}" type="pres">
      <dgm:prSet presAssocID="{8DE4F751-FBB9-46FB-BC3B-C07B19F5D9D3}" presName="gear3srcNode" presStyleLbl="node1" presStyleIdx="2" presStyleCnt="3"/>
      <dgm:spPr/>
      <dgm:t>
        <a:bodyPr/>
        <a:lstStyle/>
        <a:p>
          <a:endParaRPr lang="en-US"/>
        </a:p>
      </dgm:t>
    </dgm:pt>
    <dgm:pt modelId="{B3BCC9E5-08A8-48F3-A82C-895491883D32}" type="pres">
      <dgm:prSet presAssocID="{8DE4F751-FBB9-46FB-BC3B-C07B19F5D9D3}" presName="gear3dstNode" presStyleLbl="node1" presStyleIdx="2" presStyleCnt="3"/>
      <dgm:spPr/>
      <dgm:t>
        <a:bodyPr/>
        <a:lstStyle/>
        <a:p>
          <a:endParaRPr lang="en-US"/>
        </a:p>
      </dgm:t>
    </dgm:pt>
    <dgm:pt modelId="{9CB32C1A-A8B8-45F0-8378-562B45D24511}" type="pres">
      <dgm:prSet presAssocID="{2CBB763B-9663-44BB-B7D6-3D1133090410}" presName="connector1" presStyleLbl="sibTrans2D1" presStyleIdx="0" presStyleCnt="3"/>
      <dgm:spPr/>
      <dgm:t>
        <a:bodyPr/>
        <a:lstStyle/>
        <a:p>
          <a:endParaRPr lang="en-US"/>
        </a:p>
      </dgm:t>
    </dgm:pt>
    <dgm:pt modelId="{5917EC21-4DBF-4B67-AD8E-8EE4D624B6A4}" type="pres">
      <dgm:prSet presAssocID="{1B920A27-A747-4937-B953-B0CD3708C2D3}" presName="connector2" presStyleLbl="sibTrans2D1" presStyleIdx="1" presStyleCnt="3"/>
      <dgm:spPr/>
      <dgm:t>
        <a:bodyPr/>
        <a:lstStyle/>
        <a:p>
          <a:endParaRPr lang="en-US"/>
        </a:p>
      </dgm:t>
    </dgm:pt>
    <dgm:pt modelId="{8FDF2F56-724E-4C22-A5E6-D8DA6BB19637}" type="pres">
      <dgm:prSet presAssocID="{B8B1DB9E-278A-4AD8-AB1F-975D03ED38E8}" presName="connector3" presStyleLbl="sibTrans2D1" presStyleIdx="2" presStyleCnt="3"/>
      <dgm:spPr/>
      <dgm:t>
        <a:bodyPr/>
        <a:lstStyle/>
        <a:p>
          <a:endParaRPr lang="en-US"/>
        </a:p>
      </dgm:t>
    </dgm:pt>
  </dgm:ptLst>
  <dgm:cxnLst>
    <dgm:cxn modelId="{03D4E71B-F2CF-4C27-8693-0502DDB5D75D}" type="presOf" srcId="{8DE4F751-FBB9-46FB-BC3B-C07B19F5D9D3}" destId="{91F3BCB7-3432-4805-BD1E-DBB8D1FBE365}" srcOrd="2" destOrd="0" presId="urn:microsoft.com/office/officeart/2005/8/layout/gear1"/>
    <dgm:cxn modelId="{258023A0-4AAB-41E8-8AC6-7B1235F9DBE6}" type="presOf" srcId="{65EBFC82-AB3B-4D28-A4D9-31F61723DEA6}" destId="{09355291-F9A0-49DD-A846-0143CE810BB1}" srcOrd="1" destOrd="0" presId="urn:microsoft.com/office/officeart/2005/8/layout/gear1"/>
    <dgm:cxn modelId="{A799898F-ABA0-4CF3-9194-DACC15A67C0F}" type="presOf" srcId="{8DE4F751-FBB9-46FB-BC3B-C07B19F5D9D3}" destId="{FEC965C0-4D24-4212-AABA-09D0085BBBEA}" srcOrd="1" destOrd="0" presId="urn:microsoft.com/office/officeart/2005/8/layout/gear1"/>
    <dgm:cxn modelId="{A659C700-ED41-43E7-8BC1-6899A47D6D1F}" type="presOf" srcId="{52CFF66E-9475-4350-B007-25A43213C584}" destId="{DE319FB6-161E-46AD-A7ED-10E1174745A2}" srcOrd="0" destOrd="0" presId="urn:microsoft.com/office/officeart/2005/8/layout/gear1"/>
    <dgm:cxn modelId="{15585957-0AB2-406C-B6B1-73FC4DD60D9F}" type="presOf" srcId="{2CBB763B-9663-44BB-B7D6-3D1133090410}" destId="{9CB32C1A-A8B8-45F0-8378-562B45D24511}" srcOrd="0" destOrd="0" presId="urn:microsoft.com/office/officeart/2005/8/layout/gear1"/>
    <dgm:cxn modelId="{7575C8BF-4BC3-41B2-AD14-3A8C7EA5BDC3}" type="presOf" srcId="{8DE4F751-FBB9-46FB-BC3B-C07B19F5D9D3}" destId="{F82D95D5-C464-4901-BF44-E15F5B78313A}" srcOrd="0" destOrd="0" presId="urn:microsoft.com/office/officeart/2005/8/layout/gear1"/>
    <dgm:cxn modelId="{291286C3-52AC-46C8-97B4-D88FA5E2B65F}" type="presOf" srcId="{52CFF66E-9475-4350-B007-25A43213C584}" destId="{95A01085-74A9-449D-8E87-DE363D19E4DA}" srcOrd="2" destOrd="0" presId="urn:microsoft.com/office/officeart/2005/8/layout/gear1"/>
    <dgm:cxn modelId="{65F23868-260B-48E6-A8B1-85AB3D059D6E}" srcId="{643739CF-A642-4A85-BD15-C1F56D8B41AD}" destId="{8DE4F751-FBB9-46FB-BC3B-C07B19F5D9D3}" srcOrd="2" destOrd="0" parTransId="{0DD50E9B-8742-4ED9-B4E3-C1EBACEA61B5}" sibTransId="{B8B1DB9E-278A-4AD8-AB1F-975D03ED38E8}"/>
    <dgm:cxn modelId="{B1143F48-E319-4D33-81B5-6D82E31015EE}" srcId="{643739CF-A642-4A85-BD15-C1F56D8B41AD}" destId="{65EBFC82-AB3B-4D28-A4D9-31F61723DEA6}" srcOrd="1" destOrd="0" parTransId="{2FF3510C-43CC-495C-B270-464DC70C0F1F}" sibTransId="{1B920A27-A747-4937-B953-B0CD3708C2D3}"/>
    <dgm:cxn modelId="{8FF533D3-C207-401F-A459-CFD38C25DAD1}" type="presOf" srcId="{65EBFC82-AB3B-4D28-A4D9-31F61723DEA6}" destId="{965D6749-8E70-4AF4-8998-BE29B68DE265}" srcOrd="0" destOrd="0" presId="urn:microsoft.com/office/officeart/2005/8/layout/gear1"/>
    <dgm:cxn modelId="{CD8720CE-A265-4904-897B-73A44C5BFCED}" type="presOf" srcId="{52CFF66E-9475-4350-B007-25A43213C584}" destId="{FF7B1586-842C-4F77-834A-FDB0BD2221D7}" srcOrd="1" destOrd="0" presId="urn:microsoft.com/office/officeart/2005/8/layout/gear1"/>
    <dgm:cxn modelId="{D7011EDD-B875-4467-8893-B4E8C01E3EAE}" srcId="{643739CF-A642-4A85-BD15-C1F56D8B41AD}" destId="{52CFF66E-9475-4350-B007-25A43213C584}" srcOrd="0" destOrd="0" parTransId="{9331BB06-25A3-4653-8D77-4B616190FD03}" sibTransId="{2CBB763B-9663-44BB-B7D6-3D1133090410}"/>
    <dgm:cxn modelId="{E8E887A1-CAFD-4E6A-9530-3F82DD37E8BE}" type="presOf" srcId="{65EBFC82-AB3B-4D28-A4D9-31F61723DEA6}" destId="{BCB2EE05-AE9F-4590-8DEF-2D12C3390676}" srcOrd="2" destOrd="0" presId="urn:microsoft.com/office/officeart/2005/8/layout/gear1"/>
    <dgm:cxn modelId="{0BA63529-C4AE-41A1-B28B-63268A9A288A}" type="presOf" srcId="{B8B1DB9E-278A-4AD8-AB1F-975D03ED38E8}" destId="{8FDF2F56-724E-4C22-A5E6-D8DA6BB19637}" srcOrd="0" destOrd="0" presId="urn:microsoft.com/office/officeart/2005/8/layout/gear1"/>
    <dgm:cxn modelId="{F813008D-50CD-475F-92C0-03DA12D0A20E}" type="presOf" srcId="{8DE4F751-FBB9-46FB-BC3B-C07B19F5D9D3}" destId="{B3BCC9E5-08A8-48F3-A82C-895491883D32}" srcOrd="3" destOrd="0" presId="urn:microsoft.com/office/officeart/2005/8/layout/gear1"/>
    <dgm:cxn modelId="{1C965DED-2118-42CE-9F3B-4AD7CA1E0653}" type="presOf" srcId="{1B920A27-A747-4937-B953-B0CD3708C2D3}" destId="{5917EC21-4DBF-4B67-AD8E-8EE4D624B6A4}" srcOrd="0" destOrd="0" presId="urn:microsoft.com/office/officeart/2005/8/layout/gear1"/>
    <dgm:cxn modelId="{7FBE0A66-B17C-4260-B30A-1686A8235661}" type="presOf" srcId="{643739CF-A642-4A85-BD15-C1F56D8B41AD}" destId="{20CCB2FA-3474-4C87-9AC9-AC5205336F65}" srcOrd="0" destOrd="0" presId="urn:microsoft.com/office/officeart/2005/8/layout/gear1"/>
    <dgm:cxn modelId="{06F3CAA6-F768-44EE-8DA9-3363963A497E}" type="presParOf" srcId="{20CCB2FA-3474-4C87-9AC9-AC5205336F65}" destId="{DE319FB6-161E-46AD-A7ED-10E1174745A2}" srcOrd="0" destOrd="0" presId="urn:microsoft.com/office/officeart/2005/8/layout/gear1"/>
    <dgm:cxn modelId="{29054CAF-B9E2-4270-B094-D3B1F53BE9AD}" type="presParOf" srcId="{20CCB2FA-3474-4C87-9AC9-AC5205336F65}" destId="{FF7B1586-842C-4F77-834A-FDB0BD2221D7}" srcOrd="1" destOrd="0" presId="urn:microsoft.com/office/officeart/2005/8/layout/gear1"/>
    <dgm:cxn modelId="{6CF9E478-921B-44DF-AE80-B3FE41F75795}" type="presParOf" srcId="{20CCB2FA-3474-4C87-9AC9-AC5205336F65}" destId="{95A01085-74A9-449D-8E87-DE363D19E4DA}" srcOrd="2" destOrd="0" presId="urn:microsoft.com/office/officeart/2005/8/layout/gear1"/>
    <dgm:cxn modelId="{E3CAB25D-1E02-44A6-84D4-850391D5005D}" type="presParOf" srcId="{20CCB2FA-3474-4C87-9AC9-AC5205336F65}" destId="{965D6749-8E70-4AF4-8998-BE29B68DE265}" srcOrd="3" destOrd="0" presId="urn:microsoft.com/office/officeart/2005/8/layout/gear1"/>
    <dgm:cxn modelId="{0F51DC6B-581C-447F-A930-23175CD18AFD}" type="presParOf" srcId="{20CCB2FA-3474-4C87-9AC9-AC5205336F65}" destId="{09355291-F9A0-49DD-A846-0143CE810BB1}" srcOrd="4" destOrd="0" presId="urn:microsoft.com/office/officeart/2005/8/layout/gear1"/>
    <dgm:cxn modelId="{A94FCD6F-0D56-413F-B82D-AA5CF4113E7F}" type="presParOf" srcId="{20CCB2FA-3474-4C87-9AC9-AC5205336F65}" destId="{BCB2EE05-AE9F-4590-8DEF-2D12C3390676}" srcOrd="5" destOrd="0" presId="urn:microsoft.com/office/officeart/2005/8/layout/gear1"/>
    <dgm:cxn modelId="{7C4E41FD-E2E6-4131-AB12-A3B779FD20E7}" type="presParOf" srcId="{20CCB2FA-3474-4C87-9AC9-AC5205336F65}" destId="{F82D95D5-C464-4901-BF44-E15F5B78313A}" srcOrd="6" destOrd="0" presId="urn:microsoft.com/office/officeart/2005/8/layout/gear1"/>
    <dgm:cxn modelId="{528C7A53-D947-4F47-9A8C-A70B6BCB1803}" type="presParOf" srcId="{20CCB2FA-3474-4C87-9AC9-AC5205336F65}" destId="{FEC965C0-4D24-4212-AABA-09D0085BBBEA}" srcOrd="7" destOrd="0" presId="urn:microsoft.com/office/officeart/2005/8/layout/gear1"/>
    <dgm:cxn modelId="{5DF9C555-C459-4B52-8C3E-743107C47B4C}" type="presParOf" srcId="{20CCB2FA-3474-4C87-9AC9-AC5205336F65}" destId="{91F3BCB7-3432-4805-BD1E-DBB8D1FBE365}" srcOrd="8" destOrd="0" presId="urn:microsoft.com/office/officeart/2005/8/layout/gear1"/>
    <dgm:cxn modelId="{A6E2846C-F541-40AF-8755-F756105B27B5}" type="presParOf" srcId="{20CCB2FA-3474-4C87-9AC9-AC5205336F65}" destId="{B3BCC9E5-08A8-48F3-A82C-895491883D32}" srcOrd="9" destOrd="0" presId="urn:microsoft.com/office/officeart/2005/8/layout/gear1"/>
    <dgm:cxn modelId="{AA7B8899-B1EB-49F4-A226-7081B9F64EE5}" type="presParOf" srcId="{20CCB2FA-3474-4C87-9AC9-AC5205336F65}" destId="{9CB32C1A-A8B8-45F0-8378-562B45D24511}" srcOrd="10" destOrd="0" presId="urn:microsoft.com/office/officeart/2005/8/layout/gear1"/>
    <dgm:cxn modelId="{AE0B2A7E-471E-440F-A0D1-D1106C6D5B3F}" type="presParOf" srcId="{20CCB2FA-3474-4C87-9AC9-AC5205336F65}" destId="{5917EC21-4DBF-4B67-AD8E-8EE4D624B6A4}" srcOrd="11" destOrd="0" presId="urn:microsoft.com/office/officeart/2005/8/layout/gear1"/>
    <dgm:cxn modelId="{84389F9A-E829-4062-A206-411C21F187FC}" type="presParOf" srcId="{20CCB2FA-3474-4C87-9AC9-AC5205336F65}" destId="{8FDF2F56-724E-4C22-A5E6-D8DA6BB19637}"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9FB6-161E-46AD-A7ED-10E1174745A2}">
      <dsp:nvSpPr>
        <dsp:cNvPr id="0" name=""/>
        <dsp:cNvSpPr/>
      </dsp:nvSpPr>
      <dsp:spPr>
        <a:xfrm>
          <a:off x="3463570" y="2108872"/>
          <a:ext cx="2577510" cy="257751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Focuses on long range sustainable changes that move the District forward</a:t>
          </a:r>
          <a:endParaRPr lang="en-US" sz="1400" kern="1200" dirty="0"/>
        </a:p>
      </dsp:txBody>
      <dsp:txXfrm>
        <a:off x="3981764" y="2712641"/>
        <a:ext cx="1541122" cy="1324894"/>
      </dsp:txXfrm>
    </dsp:sp>
    <dsp:sp modelId="{965D6749-8E70-4AF4-8998-BE29B68DE265}">
      <dsp:nvSpPr>
        <dsp:cNvPr id="0" name=""/>
        <dsp:cNvSpPr/>
      </dsp:nvSpPr>
      <dsp:spPr>
        <a:xfrm>
          <a:off x="1963928" y="1499642"/>
          <a:ext cx="1874553" cy="187455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Global Goals and Strategies  </a:t>
          </a:r>
          <a:endParaRPr lang="en-US" sz="1400" kern="1200" dirty="0"/>
        </a:p>
      </dsp:txBody>
      <dsp:txXfrm>
        <a:off x="2435852" y="1974419"/>
        <a:ext cx="930705" cy="924999"/>
      </dsp:txXfrm>
    </dsp:sp>
    <dsp:sp modelId="{F82D95D5-C464-4901-BF44-E15F5B78313A}">
      <dsp:nvSpPr>
        <dsp:cNvPr id="0" name=""/>
        <dsp:cNvSpPr/>
      </dsp:nvSpPr>
      <dsp:spPr>
        <a:xfrm rot="20700000">
          <a:off x="3013869" y="206392"/>
          <a:ext cx="1836679" cy="183667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Overarching Plan that guides major interventions and activities</a:t>
          </a:r>
          <a:endParaRPr lang="en-US" sz="1400" kern="1200" dirty="0"/>
        </a:p>
      </dsp:txBody>
      <dsp:txXfrm rot="-20700000">
        <a:off x="3416707" y="609229"/>
        <a:ext cx="1031004" cy="1031004"/>
      </dsp:txXfrm>
    </dsp:sp>
    <dsp:sp modelId="{9CB32C1A-A8B8-45F0-8378-562B45D24511}">
      <dsp:nvSpPr>
        <dsp:cNvPr id="0" name=""/>
        <dsp:cNvSpPr/>
      </dsp:nvSpPr>
      <dsp:spPr>
        <a:xfrm>
          <a:off x="3270814" y="1716832"/>
          <a:ext cx="3299213" cy="3299213"/>
        </a:xfrm>
        <a:prstGeom prst="circularArrow">
          <a:avLst>
            <a:gd name="adj1" fmla="val 4687"/>
            <a:gd name="adj2" fmla="val 299029"/>
            <a:gd name="adj3" fmla="val 2526788"/>
            <a:gd name="adj4" fmla="val 1583858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EC21-4DBF-4B67-AD8E-8EE4D624B6A4}">
      <dsp:nvSpPr>
        <dsp:cNvPr id="0" name=""/>
        <dsp:cNvSpPr/>
      </dsp:nvSpPr>
      <dsp:spPr>
        <a:xfrm>
          <a:off x="1631948" y="1082763"/>
          <a:ext cx="2397084" cy="239708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F2F56-724E-4C22-A5E6-D8DA6BB19637}">
      <dsp:nvSpPr>
        <dsp:cNvPr id="0" name=""/>
        <dsp:cNvSpPr/>
      </dsp:nvSpPr>
      <dsp:spPr>
        <a:xfrm>
          <a:off x="2589026" y="-198021"/>
          <a:ext cx="2584540" cy="25845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1/20/2022</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Thank you for allowing</a:t>
            </a:r>
            <a:r>
              <a:rPr lang="en-US" baseline="0" dirty="0" smtClean="0"/>
              <a:t> this time to talk to you about the strategic plan which is intended to guide the VCCCD over the coming years.  This strategic plan serves as a framework for bringing together and integrating the goals of the California Community College Chancellors Office, the VCCCD Board of Trustees and the three colleges (Moorpark, Oxnard and Ventura).   This plan focuses on realizing the full potential of each college within the District and meeting the future workforce needs of the region. We embrace our VCCCD Vision of being the leader in the development of high-quality, innovative educational programs and services.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plan incorporates the VCCCD goals, integrates specific targets/measures identifying global strategies and is an overarching plan that guides major interventions and activities.  The intent of this document is to assist in focusing on long range sustainable changes that move the District forward to attain the Board’s four Strategic Goals.</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10076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June 2021, the VCCCD held its</a:t>
            </a:r>
            <a:r>
              <a:rPr lang="en-US" baseline="0" dirty="0" smtClean="0"/>
              <a:t> annual strategic planning session where the Chancellor presented the Annual State of  the District Report and the board of trustees reviewed the VCCCD strategic goals.   A </a:t>
            </a:r>
            <a:r>
              <a:rPr lang="en-US" b="1" baseline="0" dirty="0" smtClean="0"/>
              <a:t>first draft CROSSWALK </a:t>
            </a:r>
            <a:r>
              <a:rPr lang="en-US" baseline="0" dirty="0" smtClean="0"/>
              <a:t>of the VCCCD Measures of achievement (Metrics) and correlating major strategies was developed in alignment with the VCCCD strategic goals and the State Chancellor’s Vision for Success Goals.</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364730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go from words on a page to pragmatic implementation</a:t>
            </a:r>
            <a:r>
              <a:rPr lang="en-US" baseline="0" dirty="0" smtClean="0"/>
              <a:t> using responsible innovation to achieve the District’s four Strategic Goals.</a:t>
            </a:r>
            <a:endParaRPr lang="en-US" dirty="0" smtClean="0"/>
          </a:p>
          <a:p>
            <a:endParaRPr lang="en-US" dirty="0" smtClean="0"/>
          </a:p>
          <a:p>
            <a:r>
              <a:rPr lang="en-US" dirty="0" smtClean="0"/>
              <a:t>This</a:t>
            </a:r>
            <a:r>
              <a:rPr lang="en-US" baseline="0" dirty="0" smtClean="0"/>
              <a:t> plan </a:t>
            </a:r>
            <a:r>
              <a:rPr lang="en-US" dirty="0" smtClean="0"/>
              <a:t>recognizes three main areas that are essential to implementing this Strategic Plan to attain the Measures of Achievement,</a:t>
            </a:r>
            <a:r>
              <a:rPr lang="en-US" baseline="0" dirty="0" smtClean="0"/>
              <a:t> commonly know</a:t>
            </a:r>
            <a:r>
              <a:rPr lang="en-US" dirty="0" smtClean="0"/>
              <a:t> as</a:t>
            </a:r>
            <a:r>
              <a:rPr lang="en-US" baseline="0" dirty="0" smtClean="0"/>
              <a:t> “Metrics”</a:t>
            </a:r>
            <a:r>
              <a:rPr lang="en-US" dirty="0" smtClean="0"/>
              <a:t> and VCCCD's goals. These overarching areas are vital to implementing and creating transparency for continuous improvement and supporting proactive program innovation districtwide.</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3799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Go through the wheel</a:t>
            </a:r>
          </a:p>
          <a:p>
            <a:pPr marL="171450" indent="-171450">
              <a:buFont typeface="Arial" panose="020B0604020202020204" pitchFamily="34" charset="0"/>
              <a:buChar char="•"/>
            </a:pPr>
            <a:r>
              <a:rPr lang="en-US" i="0" dirty="0" smtClean="0"/>
              <a:t>Although the District’s Strategic Plan defines measures that will be used for the District as a whole, in order to create a uniform methodology the plan only includes districtwide targets, with the understanding that each college establishes metrics that maximize its growth in alignment with these targets. This Strategic Plan serves as a planning framework for the colleges, allowing them the autonomy and responsibility for implementing the goals and measures of achievement of the District plan through their college-based strategic or educational master plans. </a:t>
            </a:r>
          </a:p>
          <a:p>
            <a:pPr marL="171450" indent="-171450">
              <a:buFont typeface="Arial" panose="020B0604020202020204" pitchFamily="34" charset="0"/>
              <a:buChar char="•"/>
            </a:pPr>
            <a:r>
              <a:rPr lang="en-US" i="0" dirty="0" smtClean="0"/>
              <a:t>The intention</a:t>
            </a:r>
            <a:r>
              <a:rPr lang="en-US" i="0" baseline="0" dirty="0" smtClean="0"/>
              <a:t> is to regularly review the progress made on each strategic measure of achievement, provide an update of accomplishments and recommend areas of improvement to prioritize, providing CQI input to the Board of Trustees at their annual and or semi-annual strategic planning session relative to student success factors influencing access to entry, through progress and completion.</a:t>
            </a:r>
            <a:endParaRPr lang="en-US" i="0" dirty="0" smtClean="0"/>
          </a:p>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418329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Participatory governance seeks to deepen districtwide participation in the development and implementation of</a:t>
            </a:r>
            <a:r>
              <a:rPr lang="en-US" baseline="0" dirty="0" smtClean="0"/>
              <a:t> decision making </a:t>
            </a:r>
            <a:r>
              <a:rPr lang="en-US" dirty="0" smtClean="0"/>
              <a:t>processes</a:t>
            </a:r>
            <a:r>
              <a:rPr lang="en-US" baseline="0" dirty="0" smtClean="0"/>
              <a:t> and practices. It is widely understood that broad participation in decision-making increases the level of investment in the success of our students and, in turn, </a:t>
            </a:r>
            <a:r>
              <a:rPr lang="en-US" baseline="0" smtClean="0"/>
              <a:t>the District.</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17974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Strategic Plan is intended to identify and align priorities and establish a roadmap to achieve the four VCCCD strategic goals that align with the California Community College Chancellor's Office Vision for Success Goals through participatory</a:t>
            </a:r>
            <a:r>
              <a:rPr lang="en-US" baseline="0" dirty="0" smtClean="0"/>
              <a:t> governance  and communication.</a:t>
            </a:r>
          </a:p>
          <a:p>
            <a:endParaRPr lang="en-US" baseline="0" dirty="0" smtClean="0"/>
          </a:p>
          <a:p>
            <a:r>
              <a:rPr lang="en-US" dirty="0" smtClean="0"/>
              <a:t>These processes, along with multiple other districtwide participatory governance committee discussions, will provide valuable insight and feedback for making improvements to move the District forward.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422013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minute I</a:t>
            </a:r>
            <a:r>
              <a:rPr lang="en-US" baseline="0" dirty="0" smtClean="0"/>
              <a:t> will be walking you through our Tableau Dashboard which will be ever-evolving.  We are using Tableau as a tool for transparency, enhance and expand date-based decision making and promote continuous quality improvement.  It will allow for easy access to progress made toward our Measures of Achievement and assist in offering one perspective as to the responsiveness of promoting student success.  </a:t>
            </a:r>
          </a:p>
          <a:p>
            <a:endParaRPr lang="en-US" baseline="0" dirty="0" smtClean="0"/>
          </a:p>
          <a:p>
            <a:r>
              <a:rPr lang="en-US" baseline="0" dirty="0" smtClean="0"/>
              <a:t>We also have ongoing surveys throughout the District and a “Survey Calendar” is maintained by the IEAC participatory governance committee.  These surveys also provide insight as to what is working and offers feedback as to the areas that may need improvement.</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55049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utilizing data throughout the strategic plan cycle to refine and improve the support of all groups involved, it supports the continuous improvement of the District, and in turn, supports the success of all students at each of the colleges and within our community.</a:t>
            </a:r>
          </a:p>
          <a:p>
            <a:endParaRPr lang="en-US" dirty="0" smtClean="0"/>
          </a:p>
          <a:p>
            <a:r>
              <a:rPr lang="en-US" dirty="0" smtClean="0"/>
              <a:t>Now let</a:t>
            </a:r>
            <a:r>
              <a:rPr lang="en-US" baseline="0" dirty="0" smtClean="0"/>
              <a:t>’s do a quick review of the Tableau Dashboards ….</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303194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59840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smtClean="0"/>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smtClean="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smtClean="0"/>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smtClean="0"/>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smtClean="0"/>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smtClean="0"/>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smtClean="0"/>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smtClean="0"/>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smtClean="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smtClean="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smtClean="0"/>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smtClean="0"/>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smtClean="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smtClean="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smtClean="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smtClean="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smtClean="0"/>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smtClean="0"/>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smtClean="0"/>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hyperlink" Target="https://tableau.vcccd.edu/views/VCCCDEnrollmentManagement/AnnualandTermData?%3AshowAppBanner=false&amp;%3Adisplay_count=n&amp;%3AshowVizHome=n&amp;%3Aorigin=viz_share_link&amp;%3AisGuestRedirectFromVizportal=y&amp;%3Aembed=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47.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6.tmp"/><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9.tmp"/><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587062" y="3107447"/>
            <a:ext cx="8881241" cy="891250"/>
          </a:xfrm>
        </p:spPr>
        <p:txBody>
          <a:bodyPr/>
          <a:lstStyle/>
          <a:p>
            <a:r>
              <a:rPr lang="en-US" dirty="0" smtClean="0"/>
              <a:t>Re-Imagine Possible</a:t>
            </a:r>
            <a:endParaRPr lang="en-US"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2565400" y="4720066"/>
            <a:ext cx="7252504" cy="1049192"/>
          </a:xfrm>
        </p:spPr>
        <p:txBody>
          <a:bodyPr>
            <a:normAutofit fontScale="92500" lnSpcReduction="20000"/>
          </a:bodyPr>
          <a:lstStyle/>
          <a:p>
            <a:r>
              <a:rPr lang="en-US" sz="1400" b="1" dirty="0" smtClean="0"/>
              <a:t>Ventura County Community College District</a:t>
            </a:r>
          </a:p>
          <a:p>
            <a:r>
              <a:rPr lang="en-US" sz="1400" b="1" dirty="0" smtClean="0"/>
              <a:t>Strategic Plan 2021-2027</a:t>
            </a:r>
          </a:p>
          <a:p>
            <a:endParaRPr lang="en-US" sz="1400" b="1" dirty="0" smtClean="0"/>
          </a:p>
          <a:p>
            <a:r>
              <a:rPr lang="en-US" sz="1400" dirty="0" smtClean="0"/>
              <a:t>Dr. Cynthia Herrera, Vice Chancellor</a:t>
            </a:r>
            <a:endParaRPr lang="en-US" sz="1400" dirty="0"/>
          </a:p>
        </p:txBody>
      </p:sp>
    </p:spTree>
    <p:extLst>
      <p:ext uri="{BB962C8B-B14F-4D97-AF65-F5344CB8AC3E}">
        <p14:creationId xmlns:p14="http://schemas.microsoft.com/office/powerpoint/2010/main" val="7959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p:txBody>
          <a:bodyPr>
            <a:normAutofit/>
          </a:bodyPr>
          <a:lstStyle/>
          <a:p>
            <a:r>
              <a:rPr lang="en-US" dirty="0" smtClean="0"/>
              <a:t>Tableau Dashboards</a:t>
            </a:r>
            <a:endParaRPr lang="en-US" dirty="0"/>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a:xfrm>
            <a:off x="9253375" y="3352968"/>
            <a:ext cx="2489200" cy="3124198"/>
          </a:xfrm>
        </p:spPr>
        <p:txBody>
          <a:bodyPr/>
          <a:lstStyle/>
          <a:p>
            <a:r>
              <a:rPr lang="en-US" dirty="0"/>
              <a:t>1</a:t>
            </a:r>
          </a:p>
        </p:txBody>
      </p:sp>
      <p:pic>
        <p:nvPicPr>
          <p:cNvPr id="2" name="Picture 1"/>
          <p:cNvPicPr>
            <a:picLocks noChangeAspect="1"/>
          </p:cNvPicPr>
          <p:nvPr/>
        </p:nvPicPr>
        <p:blipFill>
          <a:blip r:embed="rId3"/>
          <a:stretch>
            <a:fillRect/>
          </a:stretch>
        </p:blipFill>
        <p:spPr>
          <a:xfrm>
            <a:off x="8302772" y="3600239"/>
            <a:ext cx="2816596" cy="3170195"/>
          </a:xfrm>
          <a:prstGeom prst="rect">
            <a:avLst/>
          </a:prstGeom>
        </p:spPr>
      </p:pic>
      <p:sp>
        <p:nvSpPr>
          <p:cNvPr id="3" name="Rectangle 2"/>
          <p:cNvSpPr/>
          <p:nvPr/>
        </p:nvSpPr>
        <p:spPr>
          <a:xfrm>
            <a:off x="2029265" y="3245738"/>
            <a:ext cx="4263218" cy="369332"/>
          </a:xfrm>
          <a:prstGeom prst="rect">
            <a:avLst/>
          </a:prstGeom>
        </p:spPr>
        <p:txBody>
          <a:bodyPr wrap="none">
            <a:spAutoFit/>
          </a:bodyPr>
          <a:lstStyle/>
          <a:p>
            <a:r>
              <a:rPr lang="en-US" dirty="0">
                <a:solidFill>
                  <a:schemeClr val="bg1"/>
                </a:solidFill>
                <a:hlinkClick r:id="rId4"/>
              </a:rPr>
              <a:t>Workbook: VCCCD Enrollment Management</a:t>
            </a:r>
            <a:endParaRPr lang="en-US" dirty="0">
              <a:solidFill>
                <a:schemeClr val="bg1"/>
              </a:solidFill>
            </a:endParaRPr>
          </a:p>
        </p:txBody>
      </p:sp>
    </p:spTree>
    <p:extLst>
      <p:ext uri="{BB962C8B-B14F-4D97-AF65-F5344CB8AC3E}">
        <p14:creationId xmlns:p14="http://schemas.microsoft.com/office/powerpoint/2010/main" val="66019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3011280" y="3221948"/>
            <a:ext cx="2425570" cy="9747"/>
          </a:xfrm>
          <a:prstGeom prst="line">
            <a:avLst/>
          </a:prstGeom>
          <a:ln w="762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1074809"/>
            <a:ext cx="4338998" cy="731694"/>
          </a:xfrm>
        </p:spPr>
        <p:txBody>
          <a:bodyPr>
            <a:normAutofit/>
          </a:bodyPr>
          <a:lstStyle/>
          <a:p>
            <a:r>
              <a:rPr lang="en-US" dirty="0" smtClean="0"/>
              <a:t>Utilize Participatory Governance Committees &amp; Processes</a:t>
            </a:r>
          </a:p>
          <a:p>
            <a:r>
              <a:rPr lang="en-US" dirty="0" smtClean="0"/>
              <a:t>District and College-Specific</a:t>
            </a:r>
            <a:endParaRPr lang="en-US" dirty="0"/>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smtClean="0"/>
              <a:t>Integrated Program Review &amp; Centralized Support</a:t>
            </a:r>
          </a:p>
          <a:p>
            <a:r>
              <a:rPr lang="en-US" dirty="0" smtClean="0"/>
              <a:t>District and College-Specific</a:t>
            </a:r>
            <a:endParaRPr lang="en-US" dirty="0"/>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smtClean="0"/>
              <a:t>Tableau Dashboards</a:t>
            </a:r>
          </a:p>
          <a:p>
            <a:r>
              <a:rPr lang="en-US" dirty="0" smtClean="0"/>
              <a:t>Districtwide and College-Specific</a:t>
            </a:r>
            <a:endParaRPr lang="en-US" dirty="0"/>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smtClean="0"/>
              <a:t>Board of Trustees </a:t>
            </a:r>
          </a:p>
          <a:p>
            <a:r>
              <a:rPr lang="en-US" dirty="0" smtClean="0"/>
              <a:t>Regularly scheduled presentations </a:t>
            </a:r>
            <a:endParaRPr lang="en-US" dirty="0"/>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330695" y="443757"/>
            <a:ext cx="4008437" cy="558389"/>
          </a:xfrm>
        </p:spPr>
        <p:txBody>
          <a:bodyPr>
            <a:normAutofit fontScale="90000"/>
          </a:bodyPr>
          <a:lstStyle/>
          <a:p>
            <a:r>
              <a:rPr lang="en-US" dirty="0" smtClean="0"/>
              <a:t>Summary</a:t>
            </a:r>
            <a:endParaRPr lang="en-US" dirty="0"/>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a:xfrm>
            <a:off x="211239" y="1115165"/>
            <a:ext cx="5772394" cy="353526"/>
          </a:xfrm>
        </p:spPr>
        <p:txBody>
          <a:bodyPr>
            <a:normAutofit fontScale="92500"/>
          </a:bodyPr>
          <a:lstStyle/>
          <a:p>
            <a:pPr algn="ctr"/>
            <a:r>
              <a:rPr lang="en-US" sz="1600" b="1" dirty="0" smtClean="0"/>
              <a:t>Board of Trustees Strategic Planning Session(s)</a:t>
            </a:r>
          </a:p>
          <a:p>
            <a:pPr algn="ctr"/>
            <a:endParaRPr lang="en-US" dirty="0"/>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sp>
        <p:nvSpPr>
          <p:cNvPr id="4" name="TextBox 3"/>
          <p:cNvSpPr txBox="1"/>
          <p:nvPr/>
        </p:nvSpPr>
        <p:spPr>
          <a:xfrm>
            <a:off x="1453610" y="1803511"/>
            <a:ext cx="3115339" cy="369332"/>
          </a:xfrm>
          <a:prstGeom prst="rect">
            <a:avLst/>
          </a:prstGeom>
          <a:noFill/>
        </p:spPr>
        <p:txBody>
          <a:bodyPr wrap="square" rtlCol="0">
            <a:spAutoFit/>
          </a:bodyPr>
          <a:lstStyle/>
          <a:p>
            <a:pPr algn="ctr"/>
            <a:r>
              <a:rPr lang="en-US" dirty="0" smtClean="0">
                <a:solidFill>
                  <a:schemeClr val="bg1"/>
                </a:solidFill>
              </a:rPr>
              <a:t>VCCCD Strategic Goals</a:t>
            </a:r>
            <a:endParaRPr lang="en-US" dirty="0">
              <a:solidFill>
                <a:schemeClr val="bg1"/>
              </a:solidFill>
            </a:endParaRPr>
          </a:p>
        </p:txBody>
      </p:sp>
      <p:sp>
        <p:nvSpPr>
          <p:cNvPr id="6" name="Down Arrow 5"/>
          <p:cNvSpPr/>
          <p:nvPr/>
        </p:nvSpPr>
        <p:spPr>
          <a:xfrm>
            <a:off x="2769378" y="1469905"/>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4848" y="2482450"/>
            <a:ext cx="6108897" cy="369332"/>
          </a:xfrm>
          <a:prstGeom prst="rect">
            <a:avLst/>
          </a:prstGeom>
          <a:noFill/>
        </p:spPr>
        <p:txBody>
          <a:bodyPr wrap="square" rtlCol="0">
            <a:spAutoFit/>
          </a:bodyPr>
          <a:lstStyle/>
          <a:p>
            <a:r>
              <a:rPr lang="en-US" dirty="0" smtClean="0">
                <a:solidFill>
                  <a:schemeClr val="bg1"/>
                </a:solidFill>
              </a:rPr>
              <a:t>               VCCCD Measures of Achievement &amp; Major Strategies</a:t>
            </a:r>
            <a:endParaRPr lang="en-US" dirty="0">
              <a:solidFill>
                <a:schemeClr val="bg1"/>
              </a:solidFill>
            </a:endParaRPr>
          </a:p>
        </p:txBody>
      </p:sp>
      <p:sp>
        <p:nvSpPr>
          <p:cNvPr id="18" name="Down Arrow 17"/>
          <p:cNvSpPr/>
          <p:nvPr/>
        </p:nvSpPr>
        <p:spPr>
          <a:xfrm>
            <a:off x="2750139" y="2144958"/>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6626" y="3510097"/>
            <a:ext cx="4710224" cy="923330"/>
          </a:xfrm>
          <a:prstGeom prst="rect">
            <a:avLst/>
          </a:prstGeom>
          <a:noFill/>
        </p:spPr>
        <p:txBody>
          <a:bodyPr wrap="square" rtlCol="0">
            <a:spAutoFit/>
          </a:bodyPr>
          <a:lstStyle/>
          <a:p>
            <a:pPr algn="ctr"/>
            <a:r>
              <a:rPr lang="en-US" dirty="0" smtClean="0">
                <a:solidFill>
                  <a:schemeClr val="bg1"/>
                </a:solidFill>
              </a:rPr>
              <a:t>College-specific &amp; DAC Divisions </a:t>
            </a:r>
          </a:p>
          <a:p>
            <a:pPr algn="ctr"/>
            <a:r>
              <a:rPr lang="en-US" dirty="0" smtClean="0">
                <a:solidFill>
                  <a:schemeClr val="bg1"/>
                </a:solidFill>
              </a:rPr>
              <a:t> Metrics &amp; Strategies aligned with VCCCD Strategic Goals</a:t>
            </a:r>
            <a:endParaRPr lang="en-US" dirty="0">
              <a:solidFill>
                <a:schemeClr val="bg1"/>
              </a:solidFill>
            </a:endParaRPr>
          </a:p>
        </p:txBody>
      </p:sp>
      <p:sp>
        <p:nvSpPr>
          <p:cNvPr id="23" name="Down Arrow 22"/>
          <p:cNvSpPr/>
          <p:nvPr/>
        </p:nvSpPr>
        <p:spPr>
          <a:xfrm>
            <a:off x="2747250" y="4488020"/>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21288" y="4801398"/>
            <a:ext cx="3668233" cy="369332"/>
          </a:xfrm>
          <a:prstGeom prst="rect">
            <a:avLst/>
          </a:prstGeom>
          <a:noFill/>
        </p:spPr>
        <p:txBody>
          <a:bodyPr wrap="square" rtlCol="0">
            <a:spAutoFit/>
          </a:bodyPr>
          <a:lstStyle/>
          <a:p>
            <a:r>
              <a:rPr lang="en-US" dirty="0" smtClean="0">
                <a:solidFill>
                  <a:schemeClr val="bg1"/>
                </a:solidFill>
              </a:rPr>
              <a:t>Integrated Program Review Process</a:t>
            </a:r>
            <a:endParaRPr lang="en-US" dirty="0">
              <a:solidFill>
                <a:schemeClr val="bg1"/>
              </a:solidFill>
            </a:endParaRPr>
          </a:p>
        </p:txBody>
      </p:sp>
      <p:sp>
        <p:nvSpPr>
          <p:cNvPr id="13" name="TextBox 12"/>
          <p:cNvSpPr txBox="1"/>
          <p:nvPr/>
        </p:nvSpPr>
        <p:spPr>
          <a:xfrm>
            <a:off x="1211825" y="5483446"/>
            <a:ext cx="3710693" cy="646331"/>
          </a:xfrm>
          <a:prstGeom prst="rect">
            <a:avLst/>
          </a:prstGeom>
          <a:noFill/>
        </p:spPr>
        <p:txBody>
          <a:bodyPr wrap="square" rtlCol="0">
            <a:spAutoFit/>
          </a:bodyPr>
          <a:lstStyle/>
          <a:p>
            <a:r>
              <a:rPr lang="en-US" dirty="0" smtClean="0">
                <a:solidFill>
                  <a:schemeClr val="bg1"/>
                </a:solidFill>
              </a:rPr>
              <a:t>Institutional Effectiveness Outcomes</a:t>
            </a:r>
          </a:p>
          <a:p>
            <a:pPr algn="ctr"/>
            <a:r>
              <a:rPr lang="en-US" dirty="0" smtClean="0">
                <a:solidFill>
                  <a:schemeClr val="bg1"/>
                </a:solidFill>
              </a:rPr>
              <a:t>District and College-Specific</a:t>
            </a:r>
            <a:endParaRPr lang="en-US" dirty="0">
              <a:solidFill>
                <a:schemeClr val="bg1"/>
              </a:solidFill>
            </a:endParaRPr>
          </a:p>
        </p:txBody>
      </p:sp>
      <p:sp>
        <p:nvSpPr>
          <p:cNvPr id="24" name="Down Arrow 23"/>
          <p:cNvSpPr/>
          <p:nvPr/>
        </p:nvSpPr>
        <p:spPr>
          <a:xfrm>
            <a:off x="2775198" y="5237257"/>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Up Arrow 13"/>
          <p:cNvSpPr/>
          <p:nvPr/>
        </p:nvSpPr>
        <p:spPr>
          <a:xfrm rot="16558906">
            <a:off x="3097117" y="3078836"/>
            <a:ext cx="4605947" cy="9993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wn Arrow 25"/>
          <p:cNvSpPr/>
          <p:nvPr/>
        </p:nvSpPr>
        <p:spPr>
          <a:xfrm>
            <a:off x="2777515" y="3178425"/>
            <a:ext cx="319921" cy="33167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32998" y="2745585"/>
            <a:ext cx="2546957" cy="369332"/>
          </a:xfrm>
          <a:prstGeom prst="rect">
            <a:avLst/>
          </a:prstGeom>
          <a:noFill/>
        </p:spPr>
        <p:txBody>
          <a:bodyPr wrap="square" rtlCol="0">
            <a:spAutoFit/>
          </a:bodyPr>
          <a:lstStyle/>
          <a:p>
            <a:r>
              <a:rPr lang="en-US" dirty="0" smtClean="0">
                <a:solidFill>
                  <a:schemeClr val="bg1"/>
                </a:solidFill>
              </a:rPr>
              <a:t>Districtwide Targets</a:t>
            </a:r>
            <a:endParaRPr lang="en-US" dirty="0">
              <a:solidFill>
                <a:schemeClr val="bg1"/>
              </a:solidFill>
            </a:endParaRPr>
          </a:p>
        </p:txBody>
      </p:sp>
    </p:spTree>
    <p:extLst>
      <p:ext uri="{BB962C8B-B14F-4D97-AF65-F5344CB8AC3E}">
        <p14:creationId xmlns:p14="http://schemas.microsoft.com/office/powerpoint/2010/main" val="203260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A. Larsen, Award-winning author of middle grade &amp; young adult fiction: IWSG~Prepping For The ..."/>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663" r="20663"/>
          <a:stretch>
            <a:fillRect/>
          </a:stretch>
        </p:blipFill>
        <p:spPr>
          <a:xfrm>
            <a:off x="1" y="191387"/>
            <a:ext cx="4912242" cy="6666614"/>
          </a:xfrm>
        </p:spPr>
      </p:pic>
      <p:sp>
        <p:nvSpPr>
          <p:cNvPr id="3" name="Text Placeholder 2"/>
          <p:cNvSpPr>
            <a:spLocks noGrp="1"/>
          </p:cNvSpPr>
          <p:nvPr>
            <p:ph type="body" sz="quarter" idx="11"/>
          </p:nvPr>
        </p:nvSpPr>
        <p:spPr>
          <a:xfrm>
            <a:off x="6295130" y="676637"/>
            <a:ext cx="4801847" cy="755650"/>
          </a:xfrm>
        </p:spPr>
        <p:txBody>
          <a:bodyPr/>
          <a:lstStyle/>
          <a:p>
            <a:r>
              <a:rPr lang="en-US" dirty="0" smtClean="0"/>
              <a:t>Continue to enhance and expand the use of the Tableau Dashboard Visualizations</a:t>
            </a:r>
            <a:endParaRPr lang="en-US" dirty="0"/>
          </a:p>
        </p:txBody>
      </p:sp>
      <p:sp>
        <p:nvSpPr>
          <p:cNvPr id="4" name="Text Placeholder 3"/>
          <p:cNvSpPr>
            <a:spLocks noGrp="1"/>
          </p:cNvSpPr>
          <p:nvPr>
            <p:ph type="body" sz="quarter" idx="13"/>
          </p:nvPr>
        </p:nvSpPr>
        <p:spPr>
          <a:xfrm>
            <a:off x="6295129" y="1589717"/>
            <a:ext cx="5092339" cy="2977117"/>
          </a:xfrm>
        </p:spPr>
        <p:txBody>
          <a:bodyPr>
            <a:normAutofit lnSpcReduction="10000"/>
          </a:bodyPr>
          <a:lstStyle/>
          <a:p>
            <a:r>
              <a:rPr lang="en-US" dirty="0" smtClean="0"/>
              <a:t>Develop a data-informed districtwide strategic enrollment management plan through the District Council on Enrollment Management </a:t>
            </a:r>
          </a:p>
          <a:p>
            <a:pPr marL="1143000" lvl="1" indent="-342900">
              <a:buClr>
                <a:schemeClr val="accent2">
                  <a:lumMod val="50000"/>
                </a:schemeClr>
              </a:buClr>
            </a:pPr>
            <a:r>
              <a:rPr lang="en-US" sz="1200" dirty="0"/>
              <a:t>Marketing and Communication</a:t>
            </a:r>
          </a:p>
          <a:p>
            <a:pPr marL="1143000" lvl="1" indent="-342900">
              <a:buClr>
                <a:schemeClr val="accent2">
                  <a:lumMod val="50000"/>
                </a:schemeClr>
              </a:buClr>
            </a:pPr>
            <a:r>
              <a:rPr lang="en-US" sz="1200" dirty="0"/>
              <a:t>Access and Equity </a:t>
            </a:r>
          </a:p>
          <a:p>
            <a:pPr marL="1143000" lvl="1" indent="-342900">
              <a:buClr>
                <a:schemeClr val="accent2">
                  <a:lumMod val="50000"/>
                </a:schemeClr>
              </a:buClr>
            </a:pPr>
            <a:r>
              <a:rPr lang="en-US" sz="1200" dirty="0"/>
              <a:t>Recruitment and Outreach</a:t>
            </a:r>
          </a:p>
          <a:p>
            <a:pPr marL="1143000" lvl="1" indent="-342900">
              <a:buClr>
                <a:schemeClr val="accent2">
                  <a:lumMod val="50000"/>
                </a:schemeClr>
              </a:buClr>
            </a:pPr>
            <a:r>
              <a:rPr lang="en-US" sz="1200" dirty="0"/>
              <a:t>Admissions and Onboarding</a:t>
            </a:r>
          </a:p>
          <a:p>
            <a:pPr marL="1143000" lvl="1" indent="-342900">
              <a:buClr>
                <a:schemeClr val="accent2">
                  <a:lumMod val="50000"/>
                </a:schemeClr>
              </a:buClr>
            </a:pPr>
            <a:r>
              <a:rPr lang="en-US" sz="1200" dirty="0"/>
              <a:t>Retention and Persistence</a:t>
            </a:r>
          </a:p>
          <a:p>
            <a:pPr marL="1143000" lvl="1" indent="-342900">
              <a:buClr>
                <a:schemeClr val="accent2">
                  <a:lumMod val="50000"/>
                </a:schemeClr>
              </a:buClr>
            </a:pPr>
            <a:r>
              <a:rPr lang="en-US" sz="1200" dirty="0"/>
              <a:t>Success and Completion</a:t>
            </a:r>
          </a:p>
          <a:p>
            <a:pPr marL="1143000" lvl="1" indent="-342900">
              <a:buClr>
                <a:schemeClr val="accent2">
                  <a:lumMod val="50000"/>
                </a:schemeClr>
              </a:buClr>
            </a:pPr>
            <a:r>
              <a:rPr lang="en-US" sz="1200" dirty="0"/>
              <a:t>Affordability and Financial Support</a:t>
            </a:r>
          </a:p>
          <a:p>
            <a:pPr marL="1143000" lvl="1" indent="-342900">
              <a:buClr>
                <a:schemeClr val="accent2">
                  <a:lumMod val="50000"/>
                </a:schemeClr>
              </a:buClr>
            </a:pPr>
            <a:r>
              <a:rPr lang="en-US" sz="1200" dirty="0"/>
              <a:t>Course and Program Pathways</a:t>
            </a:r>
          </a:p>
          <a:p>
            <a:pPr marL="1143000" lvl="1" indent="-342900">
              <a:buClr>
                <a:schemeClr val="accent2">
                  <a:lumMod val="50000"/>
                </a:schemeClr>
              </a:buClr>
            </a:pPr>
            <a:r>
              <a:rPr lang="en-US" sz="1200" dirty="0"/>
              <a:t>Policy, Technology and Facilities Infrastructure</a:t>
            </a:r>
          </a:p>
          <a:p>
            <a:pPr marL="1143000" lvl="1" indent="-342900">
              <a:buClr>
                <a:schemeClr val="accent2">
                  <a:lumMod val="50000"/>
                </a:schemeClr>
              </a:buClr>
            </a:pPr>
            <a:r>
              <a:rPr lang="en-US" sz="1200" dirty="0"/>
              <a:t>Community, Business and Educational Partnerships</a:t>
            </a:r>
            <a:endParaRPr lang="en-US" dirty="0"/>
          </a:p>
        </p:txBody>
      </p:sp>
      <p:sp>
        <p:nvSpPr>
          <p:cNvPr id="5" name="Text Placeholder 4"/>
          <p:cNvSpPr>
            <a:spLocks noGrp="1"/>
          </p:cNvSpPr>
          <p:nvPr>
            <p:ph type="body" sz="quarter" idx="14"/>
          </p:nvPr>
        </p:nvSpPr>
        <p:spPr>
          <a:xfrm>
            <a:off x="6295129" y="4755862"/>
            <a:ext cx="4801847" cy="755650"/>
          </a:xfrm>
        </p:spPr>
        <p:txBody>
          <a:bodyPr>
            <a:normAutofit fontScale="92500" lnSpcReduction="20000"/>
          </a:bodyPr>
          <a:lstStyle/>
          <a:p>
            <a:r>
              <a:rPr lang="en-US" dirty="0" smtClean="0"/>
              <a:t>Continue to monitor progress of the Strategic Measures of Achievement and other metrics via the participatory governance councils and committees for continuous quality improvement (CQI) at monthly meetings</a:t>
            </a:r>
            <a:endParaRPr lang="en-US" dirty="0"/>
          </a:p>
        </p:txBody>
      </p:sp>
      <p:sp>
        <p:nvSpPr>
          <p:cNvPr id="6" name="Text Placeholder 5"/>
          <p:cNvSpPr>
            <a:spLocks noGrp="1"/>
          </p:cNvSpPr>
          <p:nvPr>
            <p:ph type="body" sz="quarter" idx="15"/>
          </p:nvPr>
        </p:nvSpPr>
        <p:spPr>
          <a:xfrm>
            <a:off x="6295130" y="5700540"/>
            <a:ext cx="4801847" cy="755650"/>
          </a:xfrm>
        </p:spPr>
        <p:txBody>
          <a:bodyPr/>
          <a:lstStyle/>
          <a:p>
            <a:r>
              <a:rPr lang="en-US" dirty="0" smtClean="0"/>
              <a:t>Develop the </a:t>
            </a:r>
            <a:r>
              <a:rPr lang="en-US" smtClean="0"/>
              <a:t>reporting format/structure and </a:t>
            </a:r>
            <a:r>
              <a:rPr lang="en-US" dirty="0" smtClean="0"/>
              <a:t>provide regularly scheduled reports to the Board of Trustees – recommend every 6 months</a:t>
            </a:r>
            <a:endParaRPr lang="en-US" dirty="0"/>
          </a:p>
        </p:txBody>
      </p:sp>
      <p:sp>
        <p:nvSpPr>
          <p:cNvPr id="8" name="Text Placeholder 7"/>
          <p:cNvSpPr>
            <a:spLocks noGrp="1"/>
          </p:cNvSpPr>
          <p:nvPr>
            <p:ph type="body" sz="quarter" idx="17"/>
          </p:nvPr>
        </p:nvSpPr>
        <p:spPr>
          <a:xfrm>
            <a:off x="5140131" y="588242"/>
            <a:ext cx="741082" cy="755650"/>
          </a:xfrm>
        </p:spPr>
        <p:txBody>
          <a:bodyPr/>
          <a:lstStyle/>
          <a:p>
            <a:pPr algn="ctr"/>
            <a:endParaRPr lang="en-US" dirty="0"/>
          </a:p>
        </p:txBody>
      </p:sp>
      <p:sp>
        <p:nvSpPr>
          <p:cNvPr id="9" name="Text Placeholder 8"/>
          <p:cNvSpPr>
            <a:spLocks noGrp="1"/>
          </p:cNvSpPr>
          <p:nvPr>
            <p:ph type="body" sz="quarter" idx="18"/>
          </p:nvPr>
        </p:nvSpPr>
        <p:spPr>
          <a:xfrm>
            <a:off x="5172557" y="1750039"/>
            <a:ext cx="741082" cy="755650"/>
          </a:xfrm>
        </p:spPr>
        <p:txBody>
          <a:bodyPr/>
          <a:lstStyle/>
          <a:p>
            <a:pPr algn="ctr"/>
            <a:endParaRPr lang="en-US" dirty="0"/>
          </a:p>
        </p:txBody>
      </p:sp>
      <p:sp>
        <p:nvSpPr>
          <p:cNvPr id="10" name="Text Placeholder 9"/>
          <p:cNvSpPr>
            <a:spLocks noGrp="1"/>
          </p:cNvSpPr>
          <p:nvPr>
            <p:ph type="body" sz="quarter" idx="19"/>
          </p:nvPr>
        </p:nvSpPr>
        <p:spPr>
          <a:xfrm>
            <a:off x="5084074" y="4690987"/>
            <a:ext cx="741082" cy="755650"/>
          </a:xfrm>
        </p:spPr>
        <p:txBody>
          <a:bodyPr/>
          <a:lstStyle/>
          <a:p>
            <a:pPr algn="ctr"/>
            <a:endParaRPr lang="en-US" dirty="0"/>
          </a:p>
        </p:txBody>
      </p:sp>
      <p:sp>
        <p:nvSpPr>
          <p:cNvPr id="11" name="Text Placeholder 10"/>
          <p:cNvSpPr>
            <a:spLocks noGrp="1"/>
          </p:cNvSpPr>
          <p:nvPr>
            <p:ph type="body" sz="quarter" idx="20"/>
          </p:nvPr>
        </p:nvSpPr>
        <p:spPr>
          <a:xfrm>
            <a:off x="5140131" y="5725483"/>
            <a:ext cx="741082" cy="755650"/>
          </a:xfrm>
        </p:spPr>
        <p:txBody>
          <a:bodyPr/>
          <a:lstStyle/>
          <a:p>
            <a:pPr algn="ctr"/>
            <a:endParaRPr lang="en-US" dirty="0"/>
          </a:p>
        </p:txBody>
      </p:sp>
      <p:sp>
        <p:nvSpPr>
          <p:cNvPr id="13" name="Title 12"/>
          <p:cNvSpPr>
            <a:spLocks noGrp="1"/>
          </p:cNvSpPr>
          <p:nvPr>
            <p:ph type="title"/>
          </p:nvPr>
        </p:nvSpPr>
        <p:spPr>
          <a:xfrm>
            <a:off x="436151" y="419509"/>
            <a:ext cx="4039941" cy="1025525"/>
          </a:xfrm>
        </p:spPr>
        <p:txBody>
          <a:bodyPr/>
          <a:lstStyle/>
          <a:p>
            <a:pPr algn="ctr"/>
            <a:r>
              <a:rPr lang="en-US" dirty="0" smtClean="0"/>
              <a:t>Recommended Next Steps</a:t>
            </a:r>
            <a:endParaRPr lang="en-US" dirty="0"/>
          </a:p>
        </p:txBody>
      </p:sp>
    </p:spTree>
    <p:extLst>
      <p:ext uri="{BB962C8B-B14F-4D97-AF65-F5344CB8AC3E}">
        <p14:creationId xmlns:p14="http://schemas.microsoft.com/office/powerpoint/2010/main" val="330093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 xmlns:adec="http://schemas.microsoft.com/office/drawing/2017/decorative"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 xmlns:adec="http://schemas.microsoft.com/office/drawing/2017/decorative"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 xmlns:adec="http://schemas.microsoft.com/office/drawing/2017/decorative"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520995" y="191386"/>
            <a:ext cx="2508082" cy="646331"/>
          </a:xfrm>
          <a:prstGeom prst="rect">
            <a:avLst/>
          </a:prstGeom>
          <a:noFill/>
        </p:spPr>
        <p:txBody>
          <a:bodyPr wrap="square" rtlCol="0">
            <a:spAutoFit/>
          </a:bodyPr>
          <a:lstStyle/>
          <a:p>
            <a:r>
              <a:rPr lang="en-US" sz="3600" dirty="0" smtClean="0">
                <a:solidFill>
                  <a:schemeClr val="bg1"/>
                </a:solidFill>
              </a:rPr>
              <a:t>Questions?</a:t>
            </a:r>
            <a:endParaRPr lang="en-US" sz="3600" dirty="0">
              <a:solidFill>
                <a:schemeClr val="bg1"/>
              </a:solidFill>
            </a:endParaRPr>
          </a:p>
        </p:txBody>
      </p:sp>
    </p:spTree>
    <p:extLst>
      <p:ext uri="{BB962C8B-B14F-4D97-AF65-F5344CB8AC3E}">
        <p14:creationId xmlns:p14="http://schemas.microsoft.com/office/powerpoint/2010/main" val="125000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132944" y="5443115"/>
            <a:ext cx="5752850" cy="1025525"/>
          </a:xfrm>
        </p:spPr>
        <p:txBody>
          <a:bodyPr/>
          <a:lstStyle/>
          <a:p>
            <a:pPr algn="ctr"/>
            <a:r>
              <a:rPr lang="en-US" sz="4800" dirty="0" smtClean="0"/>
              <a:t>Roadmap to Achieve VCCCD Strategic Goals</a:t>
            </a:r>
            <a:endParaRPr lang="en-US" sz="4800" dirty="0"/>
          </a:p>
        </p:txBody>
      </p:sp>
      <p:pic>
        <p:nvPicPr>
          <p:cNvPr id="2" name="Picture 1"/>
          <p:cNvPicPr>
            <a:picLocks noChangeAspect="1"/>
          </p:cNvPicPr>
          <p:nvPr/>
        </p:nvPicPr>
        <p:blipFill>
          <a:blip r:embed="rId3"/>
          <a:stretch>
            <a:fillRect/>
          </a:stretch>
        </p:blipFill>
        <p:spPr>
          <a:xfrm>
            <a:off x="315310" y="2225702"/>
            <a:ext cx="5234152" cy="2665497"/>
          </a:xfrm>
          <a:prstGeom prst="rect">
            <a:avLst/>
          </a:prstGeom>
        </p:spPr>
      </p:pic>
      <p:sp>
        <p:nvSpPr>
          <p:cNvPr id="8" name="Rectangle 7"/>
          <p:cNvSpPr/>
          <p:nvPr/>
        </p:nvSpPr>
        <p:spPr>
          <a:xfrm>
            <a:off x="5791200" y="933700"/>
            <a:ext cx="5328745" cy="4815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graphicFrame>
        <p:nvGraphicFramePr>
          <p:cNvPr id="9" name="Diagram 8"/>
          <p:cNvGraphicFramePr/>
          <p:nvPr>
            <p:extLst>
              <p:ext uri="{D42A27DB-BD31-4B8C-83A1-F6EECF244321}">
                <p14:modId xmlns:p14="http://schemas.microsoft.com/office/powerpoint/2010/main" val="3452522251"/>
              </p:ext>
            </p:extLst>
          </p:nvPr>
        </p:nvGraphicFramePr>
        <p:xfrm>
          <a:off x="4386316" y="998483"/>
          <a:ext cx="7395780" cy="4686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862843" y="982246"/>
            <a:ext cx="3860987" cy="830997"/>
          </a:xfrm>
          <a:prstGeom prst="rect">
            <a:avLst/>
          </a:prstGeom>
          <a:noFill/>
        </p:spPr>
        <p:txBody>
          <a:bodyPr wrap="square" rtlCol="0">
            <a:spAutoFit/>
          </a:bodyPr>
          <a:lstStyle/>
          <a:p>
            <a:pPr algn="ctr"/>
            <a:r>
              <a:rPr lang="en-US" sz="2400" dirty="0" smtClean="0"/>
              <a:t>VCCCD Strategic Plan</a:t>
            </a:r>
          </a:p>
          <a:p>
            <a:pPr algn="ctr"/>
            <a:r>
              <a:rPr lang="en-US" sz="2400" dirty="0" smtClean="0"/>
              <a:t>2021 - 2027</a:t>
            </a:r>
            <a:endParaRPr lang="en-US" sz="2400" dirty="0"/>
          </a:p>
        </p:txBody>
      </p:sp>
    </p:spTree>
    <p:extLst>
      <p:ext uri="{BB962C8B-B14F-4D97-AF65-F5344CB8AC3E}">
        <p14:creationId xmlns:p14="http://schemas.microsoft.com/office/powerpoint/2010/main" val="2130115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Practical Advice on SaaS Marketing: Another task for 2014 planning: review your messages"/>
          <p:cNvPicPr>
            <a:picLocks noGrp="1" noChangeAspect="1"/>
          </p:cNvPicPr>
          <p:nvPr>
            <p:ph type="pic" sz="quarter" idx="12"/>
          </p:nvPr>
        </p:nvPicPr>
        <p:blipFill>
          <a:blip r:embed="rId3">
            <a:lum bright="70000" contrast="-70000"/>
            <a:extLst>
              <a:ext uri="{28A0092B-C50C-407E-A947-70E740481C1C}">
                <a14:useLocalDpi xmlns:a14="http://schemas.microsoft.com/office/drawing/2010/main" val="0"/>
              </a:ext>
            </a:extLst>
          </a:blip>
          <a:srcRect l="31206" r="31206"/>
          <a:stretch>
            <a:fillRect/>
          </a:stretch>
        </p:blipFill>
        <p:spPr/>
      </p:pic>
      <p:sp>
        <p:nvSpPr>
          <p:cNvPr id="3" name="Text Placeholder 2"/>
          <p:cNvSpPr>
            <a:spLocks noGrp="1"/>
          </p:cNvSpPr>
          <p:nvPr>
            <p:ph type="body" sz="quarter" idx="11"/>
          </p:nvPr>
        </p:nvSpPr>
        <p:spPr>
          <a:xfrm>
            <a:off x="6295131" y="531862"/>
            <a:ext cx="5071074" cy="551749"/>
          </a:xfrm>
        </p:spPr>
        <p:txBody>
          <a:bodyPr>
            <a:noAutofit/>
          </a:bodyPr>
          <a:lstStyle/>
          <a:p>
            <a:pPr marL="169863" indent="-169863">
              <a:lnSpc>
                <a:spcPct val="100000"/>
              </a:lnSpc>
              <a:buFont typeface="Arial" panose="020B0604020202020204" pitchFamily="34" charset="0"/>
              <a:buChar char="•"/>
            </a:pPr>
            <a:r>
              <a:rPr lang="en-US" sz="1400" dirty="0"/>
              <a:t>Board of Trustee’s Strategic Planning Session   June </a:t>
            </a:r>
            <a:r>
              <a:rPr lang="en-US" sz="1400" dirty="0" smtClean="0"/>
              <a:t>21</a:t>
            </a:r>
          </a:p>
          <a:p>
            <a:pPr marL="169863" indent="-169863">
              <a:lnSpc>
                <a:spcPct val="100000"/>
              </a:lnSpc>
              <a:buFont typeface="Arial" panose="020B0604020202020204" pitchFamily="34" charset="0"/>
              <a:buChar char="•"/>
            </a:pPr>
            <a:r>
              <a:rPr lang="en-US" sz="1400" dirty="0"/>
              <a:t>Chancellor’s Cabinet Retreat with College Leadership June </a:t>
            </a:r>
            <a:r>
              <a:rPr lang="en-US" sz="1400" dirty="0" smtClean="0"/>
              <a:t>28</a:t>
            </a:r>
          </a:p>
          <a:p>
            <a:pPr marL="169863" indent="-169863">
              <a:lnSpc>
                <a:spcPct val="100000"/>
              </a:lnSpc>
              <a:buFont typeface="Arial" panose="020B0604020202020204" pitchFamily="34" charset="0"/>
              <a:buChar char="•"/>
            </a:pPr>
            <a:r>
              <a:rPr lang="en-US" sz="1400" dirty="0"/>
              <a:t>Consultation Council June 30</a:t>
            </a:r>
          </a:p>
        </p:txBody>
      </p:sp>
      <p:sp>
        <p:nvSpPr>
          <p:cNvPr id="4" name="Text Placeholder 3"/>
          <p:cNvSpPr>
            <a:spLocks noGrp="1"/>
          </p:cNvSpPr>
          <p:nvPr>
            <p:ph type="body" sz="quarter" idx="13"/>
          </p:nvPr>
        </p:nvSpPr>
        <p:spPr>
          <a:xfrm>
            <a:off x="6295131" y="1578094"/>
            <a:ext cx="4801847" cy="755650"/>
          </a:xfrm>
        </p:spPr>
        <p:txBody>
          <a:bodyPr>
            <a:normAutofit/>
          </a:bodyPr>
          <a:lstStyle/>
          <a:p>
            <a:pPr marL="285750" indent="-285750">
              <a:buFont typeface="Arial" panose="020B0604020202020204" pitchFamily="34" charset="0"/>
              <a:buChar char="•"/>
            </a:pPr>
            <a:r>
              <a:rPr lang="en-US" sz="1400" dirty="0"/>
              <a:t>Chancellors Cabinet July 29</a:t>
            </a:r>
          </a:p>
        </p:txBody>
      </p:sp>
      <p:sp>
        <p:nvSpPr>
          <p:cNvPr id="5" name="Text Placeholder 4"/>
          <p:cNvSpPr>
            <a:spLocks noGrp="1"/>
          </p:cNvSpPr>
          <p:nvPr>
            <p:ph type="body" sz="quarter" idx="14"/>
          </p:nvPr>
        </p:nvSpPr>
        <p:spPr>
          <a:xfrm>
            <a:off x="6295131" y="2678122"/>
            <a:ext cx="5071074" cy="755650"/>
          </a:xfrm>
        </p:spPr>
        <p:txBody>
          <a:bodyPr>
            <a:normAutofit/>
          </a:bodyPr>
          <a:lstStyle/>
          <a:p>
            <a:pPr marL="285750" indent="-285750">
              <a:buFont typeface="Arial" panose="020B0604020202020204" pitchFamily="34" charset="0"/>
              <a:buChar char="•"/>
            </a:pPr>
            <a:r>
              <a:rPr lang="en-US" sz="1400" dirty="0"/>
              <a:t>Oxnard College Academic Senate </a:t>
            </a:r>
            <a:r>
              <a:rPr lang="en-US" sz="1400" dirty="0" smtClean="0"/>
              <a:t>First Read August 23</a:t>
            </a:r>
          </a:p>
          <a:p>
            <a:endParaRPr lang="en-US" sz="1400" dirty="0" smtClean="0"/>
          </a:p>
          <a:p>
            <a:pPr marL="285750" indent="-285750">
              <a:buFont typeface="Arial" panose="020B0604020202020204" pitchFamily="34" charset="0"/>
              <a:buChar char="•"/>
            </a:pPr>
            <a:r>
              <a:rPr lang="en-US" sz="1400" dirty="0"/>
              <a:t>Oxnard College Classified Senate August </a:t>
            </a:r>
            <a:r>
              <a:rPr lang="en-US" sz="1400" dirty="0" smtClean="0"/>
              <a:t>24</a:t>
            </a:r>
          </a:p>
          <a:p>
            <a:pPr marL="285750" indent="-285750">
              <a:buFont typeface="Arial" panose="020B0604020202020204" pitchFamily="34" charset="0"/>
              <a:buChar char="•"/>
            </a:pPr>
            <a:endParaRPr lang="en-US" sz="1400" dirty="0"/>
          </a:p>
        </p:txBody>
      </p:sp>
      <p:sp>
        <p:nvSpPr>
          <p:cNvPr id="6" name="Text Placeholder 5"/>
          <p:cNvSpPr>
            <a:spLocks noGrp="1"/>
          </p:cNvSpPr>
          <p:nvPr>
            <p:ph type="body" sz="quarter" idx="15"/>
          </p:nvPr>
        </p:nvSpPr>
        <p:spPr>
          <a:xfrm>
            <a:off x="6295131" y="4109045"/>
            <a:ext cx="5304990" cy="1076445"/>
          </a:xfrm>
        </p:spPr>
        <p:txBody>
          <a:bodyPr>
            <a:noAutofit/>
          </a:bodyPr>
          <a:lstStyle/>
          <a:p>
            <a:pPr marL="285750" indent="-285750">
              <a:buFont typeface="Arial" panose="020B0604020202020204" pitchFamily="34" charset="0"/>
              <a:buChar char="•"/>
            </a:pPr>
            <a:r>
              <a:rPr lang="en-US" sz="1400" dirty="0" smtClean="0"/>
              <a:t>Oxnard College Second Read September 13</a:t>
            </a:r>
          </a:p>
          <a:p>
            <a:endParaRPr lang="en-US" sz="1400" dirty="0" smtClean="0"/>
          </a:p>
          <a:p>
            <a:pPr marL="285750" indent="-285750">
              <a:buFont typeface="Arial" panose="020B0604020202020204" pitchFamily="34" charset="0"/>
              <a:buChar char="•"/>
            </a:pPr>
            <a:r>
              <a:rPr lang="en-US" sz="1400" dirty="0"/>
              <a:t>Moorpark and Ventura College Classified Senates September </a:t>
            </a:r>
            <a:r>
              <a:rPr lang="en-US" sz="1400" dirty="0" smtClean="0"/>
              <a:t>2-15</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Institutional Effectiveness Advisory Council September </a:t>
            </a:r>
            <a:r>
              <a:rPr lang="en-US" sz="1400" dirty="0" smtClean="0"/>
              <a:t>9</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Moorpark and Ventura College Academic Senates September </a:t>
            </a:r>
            <a:r>
              <a:rPr lang="en-US" sz="1400" dirty="0" smtClean="0"/>
              <a:t>13-30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District Council Enrollment Management September 10</a:t>
            </a:r>
          </a:p>
          <a:p>
            <a:pPr marL="285750" indent="-285750">
              <a:buFont typeface="Arial" panose="020B0604020202020204" pitchFamily="34" charset="0"/>
              <a:buChar char="•"/>
            </a:pPr>
            <a:endParaRPr lang="en-US" sz="1000" dirty="0"/>
          </a:p>
        </p:txBody>
      </p:sp>
      <p:sp>
        <p:nvSpPr>
          <p:cNvPr id="7" name="Text Placeholder 6"/>
          <p:cNvSpPr>
            <a:spLocks noGrp="1"/>
          </p:cNvSpPr>
          <p:nvPr>
            <p:ph type="body" sz="quarter" idx="16"/>
          </p:nvPr>
        </p:nvSpPr>
        <p:spPr>
          <a:xfrm>
            <a:off x="6295131" y="5864199"/>
            <a:ext cx="5390050" cy="992026"/>
          </a:xfrm>
        </p:spPr>
        <p:txBody>
          <a:bodyPr>
            <a:normAutofit/>
          </a:bodyPr>
          <a:lstStyle/>
          <a:p>
            <a:pPr marL="285750" indent="-285750">
              <a:buFont typeface="Arial" panose="020B0604020202020204" pitchFamily="34" charset="0"/>
              <a:buChar char="•"/>
            </a:pPr>
            <a:r>
              <a:rPr lang="en-US" sz="1400" dirty="0"/>
              <a:t>Newly formed District Administration Center Classified Senate October 21</a:t>
            </a:r>
            <a:endParaRPr lang="en-US" sz="1400" dirty="0" smtClean="0"/>
          </a:p>
          <a:p>
            <a:endParaRPr lang="en-US" dirty="0"/>
          </a:p>
        </p:txBody>
      </p:sp>
      <p:sp>
        <p:nvSpPr>
          <p:cNvPr id="8" name="Text Placeholder 7"/>
          <p:cNvSpPr>
            <a:spLocks noGrp="1"/>
          </p:cNvSpPr>
          <p:nvPr>
            <p:ph type="body" sz="quarter" idx="17"/>
          </p:nvPr>
        </p:nvSpPr>
        <p:spPr>
          <a:xfrm>
            <a:off x="5109755" y="283645"/>
            <a:ext cx="741082" cy="755650"/>
          </a:xfrm>
        </p:spPr>
        <p:txBody>
          <a:bodyPr/>
          <a:lstStyle/>
          <a:p>
            <a:pPr algn="ctr"/>
            <a:r>
              <a:rPr lang="en-US" sz="2400" dirty="0" smtClean="0"/>
              <a:t>June</a:t>
            </a:r>
            <a:r>
              <a:rPr lang="en-US" dirty="0" smtClean="0"/>
              <a:t> </a:t>
            </a:r>
            <a:endParaRPr lang="en-US" dirty="0"/>
          </a:p>
        </p:txBody>
      </p:sp>
      <p:sp>
        <p:nvSpPr>
          <p:cNvPr id="9" name="Text Placeholder 8"/>
          <p:cNvSpPr>
            <a:spLocks noGrp="1"/>
          </p:cNvSpPr>
          <p:nvPr>
            <p:ph type="body" sz="quarter" idx="18"/>
          </p:nvPr>
        </p:nvSpPr>
        <p:spPr>
          <a:xfrm>
            <a:off x="5084074" y="1578094"/>
            <a:ext cx="741082" cy="755650"/>
          </a:xfrm>
        </p:spPr>
        <p:txBody>
          <a:bodyPr/>
          <a:lstStyle/>
          <a:p>
            <a:pPr algn="ctr"/>
            <a:r>
              <a:rPr lang="en-US" sz="2400" dirty="0" smtClean="0"/>
              <a:t>July</a:t>
            </a:r>
            <a:endParaRPr lang="en-US" sz="2400" dirty="0"/>
          </a:p>
        </p:txBody>
      </p:sp>
      <p:sp>
        <p:nvSpPr>
          <p:cNvPr id="10" name="Text Placeholder 9"/>
          <p:cNvSpPr>
            <a:spLocks noGrp="1"/>
          </p:cNvSpPr>
          <p:nvPr>
            <p:ph type="body" sz="quarter" idx="19"/>
          </p:nvPr>
        </p:nvSpPr>
        <p:spPr>
          <a:xfrm>
            <a:off x="4912474" y="2654539"/>
            <a:ext cx="1139259" cy="755650"/>
          </a:xfrm>
        </p:spPr>
        <p:txBody>
          <a:bodyPr/>
          <a:lstStyle/>
          <a:p>
            <a:pPr algn="ctr"/>
            <a:r>
              <a:rPr lang="en-US" sz="2400" dirty="0" smtClean="0"/>
              <a:t>August</a:t>
            </a:r>
            <a:endParaRPr lang="en-US" sz="2400" dirty="0"/>
          </a:p>
        </p:txBody>
      </p:sp>
      <p:sp>
        <p:nvSpPr>
          <p:cNvPr id="11" name="Text Placeholder 10"/>
          <p:cNvSpPr>
            <a:spLocks noGrp="1"/>
          </p:cNvSpPr>
          <p:nvPr>
            <p:ph type="body" sz="quarter" idx="20"/>
          </p:nvPr>
        </p:nvSpPr>
        <p:spPr>
          <a:xfrm>
            <a:off x="4912474" y="4000619"/>
            <a:ext cx="1084282" cy="755650"/>
          </a:xfrm>
        </p:spPr>
        <p:txBody>
          <a:bodyPr/>
          <a:lstStyle/>
          <a:p>
            <a:pPr algn="ctr"/>
            <a:r>
              <a:rPr lang="en-US" sz="2400" dirty="0" smtClean="0"/>
              <a:t>Sept.</a:t>
            </a:r>
            <a:endParaRPr lang="en-US" sz="2400" dirty="0"/>
          </a:p>
        </p:txBody>
      </p:sp>
      <p:sp>
        <p:nvSpPr>
          <p:cNvPr id="12" name="Text Placeholder 11"/>
          <p:cNvSpPr>
            <a:spLocks noGrp="1"/>
          </p:cNvSpPr>
          <p:nvPr>
            <p:ph type="body" sz="quarter" idx="21"/>
          </p:nvPr>
        </p:nvSpPr>
        <p:spPr>
          <a:xfrm>
            <a:off x="5109755" y="5849849"/>
            <a:ext cx="741082" cy="755650"/>
          </a:xfrm>
        </p:spPr>
        <p:txBody>
          <a:bodyPr/>
          <a:lstStyle/>
          <a:p>
            <a:r>
              <a:rPr lang="en-US" sz="2400" dirty="0" smtClean="0"/>
              <a:t>Oct.</a:t>
            </a:r>
            <a:endParaRPr lang="en-US" sz="2400" dirty="0"/>
          </a:p>
        </p:txBody>
      </p:sp>
      <p:sp>
        <p:nvSpPr>
          <p:cNvPr id="13" name="Title 12"/>
          <p:cNvSpPr>
            <a:spLocks noGrp="1"/>
          </p:cNvSpPr>
          <p:nvPr>
            <p:ph type="title"/>
          </p:nvPr>
        </p:nvSpPr>
        <p:spPr>
          <a:xfrm>
            <a:off x="129805" y="1578095"/>
            <a:ext cx="4719281" cy="5297280"/>
          </a:xfrm>
        </p:spPr>
        <p:txBody>
          <a:bodyPr/>
          <a:lstStyle/>
          <a:p>
            <a:pPr algn="ctr"/>
            <a:r>
              <a:rPr lang="en-US" sz="4800" dirty="0" smtClean="0">
                <a:solidFill>
                  <a:schemeClr val="accent1">
                    <a:lumMod val="75000"/>
                  </a:schemeClr>
                </a:solidFill>
              </a:rPr>
              <a:t>VCCCD </a:t>
            </a:r>
            <a:br>
              <a:rPr lang="en-US" sz="4800" dirty="0" smtClean="0">
                <a:solidFill>
                  <a:schemeClr val="accent1">
                    <a:lumMod val="75000"/>
                  </a:schemeClr>
                </a:solidFill>
              </a:rPr>
            </a:br>
            <a:r>
              <a:rPr lang="en-US" sz="4800" dirty="0" smtClean="0">
                <a:solidFill>
                  <a:schemeClr val="accent1">
                    <a:lumMod val="75000"/>
                  </a:schemeClr>
                </a:solidFill>
              </a:rPr>
              <a:t>Strategic Plan’s </a:t>
            </a:r>
            <a:br>
              <a:rPr lang="en-US" sz="4800" dirty="0" smtClean="0">
                <a:solidFill>
                  <a:schemeClr val="accent1">
                    <a:lumMod val="75000"/>
                  </a:schemeClr>
                </a:solidFill>
              </a:rPr>
            </a:br>
            <a:r>
              <a:rPr lang="en-US" sz="4800" dirty="0" smtClean="0">
                <a:solidFill>
                  <a:schemeClr val="accent1">
                    <a:lumMod val="75000"/>
                  </a:schemeClr>
                </a:solidFill>
              </a:rPr>
              <a:t>Measures of Achievement &amp; Strategies…</a:t>
            </a:r>
            <a:br>
              <a:rPr lang="en-US" sz="4800" dirty="0" smtClean="0">
                <a:solidFill>
                  <a:schemeClr val="accent1">
                    <a:lumMod val="75000"/>
                  </a:schemeClr>
                </a:solidFill>
              </a:rPr>
            </a:br>
            <a:r>
              <a:rPr lang="en-US" sz="4800" dirty="0" smtClean="0">
                <a:solidFill>
                  <a:schemeClr val="accent1">
                    <a:lumMod val="75000"/>
                  </a:schemeClr>
                </a:solidFill>
              </a:rPr>
              <a:t>Vetting and </a:t>
            </a:r>
            <a:br>
              <a:rPr lang="en-US" sz="4800" dirty="0" smtClean="0">
                <a:solidFill>
                  <a:schemeClr val="accent1">
                    <a:lumMod val="75000"/>
                  </a:schemeClr>
                </a:solidFill>
              </a:rPr>
            </a:br>
            <a:r>
              <a:rPr lang="en-US" sz="4800" dirty="0" smtClean="0">
                <a:solidFill>
                  <a:schemeClr val="accent1">
                    <a:lumMod val="75000"/>
                  </a:schemeClr>
                </a:solidFill>
              </a:rPr>
              <a:t>Review Process 2021</a:t>
            </a:r>
            <a:endParaRPr lang="en-US" sz="4800" dirty="0">
              <a:solidFill>
                <a:schemeClr val="accent1">
                  <a:lumMod val="75000"/>
                </a:schemeClr>
              </a:solidFill>
            </a:endParaRPr>
          </a:p>
        </p:txBody>
      </p:sp>
    </p:spTree>
    <p:extLst>
      <p:ext uri="{BB962C8B-B14F-4D97-AF65-F5344CB8AC3E}">
        <p14:creationId xmlns:p14="http://schemas.microsoft.com/office/powerpoint/2010/main" val="2532813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95128" y="2243893"/>
            <a:ext cx="4801847" cy="755650"/>
          </a:xfrm>
        </p:spPr>
        <p:txBody>
          <a:bodyPr>
            <a:normAutofit/>
          </a:bodyPr>
          <a:lstStyle/>
          <a:p>
            <a:r>
              <a:rPr lang="en-US" sz="4000" dirty="0" smtClean="0"/>
              <a:t>Integration</a:t>
            </a:r>
            <a:endParaRPr lang="en-US" sz="4000" dirty="0"/>
          </a:p>
        </p:txBody>
      </p:sp>
      <p:sp>
        <p:nvSpPr>
          <p:cNvPr id="4" name="Text Placeholder 3"/>
          <p:cNvSpPr>
            <a:spLocks noGrp="1"/>
          </p:cNvSpPr>
          <p:nvPr>
            <p:ph type="body" sz="quarter" idx="13"/>
          </p:nvPr>
        </p:nvSpPr>
        <p:spPr>
          <a:xfrm>
            <a:off x="6146275" y="3880555"/>
            <a:ext cx="4801847" cy="755650"/>
          </a:xfrm>
        </p:spPr>
        <p:txBody>
          <a:bodyPr/>
          <a:lstStyle/>
          <a:p>
            <a:r>
              <a:rPr lang="en-US" sz="4000" dirty="0"/>
              <a:t>Communication</a:t>
            </a:r>
          </a:p>
          <a:p>
            <a:endParaRPr lang="en-US" dirty="0"/>
          </a:p>
        </p:txBody>
      </p:sp>
      <p:sp>
        <p:nvSpPr>
          <p:cNvPr id="5" name="Text Placeholder 4"/>
          <p:cNvSpPr>
            <a:spLocks noGrp="1"/>
          </p:cNvSpPr>
          <p:nvPr>
            <p:ph type="body" sz="quarter" idx="14"/>
          </p:nvPr>
        </p:nvSpPr>
        <p:spPr>
          <a:xfrm>
            <a:off x="6212405" y="5371762"/>
            <a:ext cx="4801847" cy="755650"/>
          </a:xfrm>
        </p:spPr>
        <p:txBody>
          <a:bodyPr>
            <a:normAutofit/>
          </a:bodyPr>
          <a:lstStyle/>
          <a:p>
            <a:r>
              <a:rPr lang="en-US" sz="4000" dirty="0" smtClean="0"/>
              <a:t>Accountability</a:t>
            </a:r>
            <a:endParaRPr lang="en-US" sz="4000" dirty="0"/>
          </a:p>
        </p:txBody>
      </p:sp>
      <p:sp>
        <p:nvSpPr>
          <p:cNvPr id="8" name="Text Placeholder 7"/>
          <p:cNvSpPr>
            <a:spLocks noGrp="1"/>
          </p:cNvSpPr>
          <p:nvPr>
            <p:ph type="body" sz="quarter" idx="17"/>
          </p:nvPr>
        </p:nvSpPr>
        <p:spPr>
          <a:xfrm>
            <a:off x="5091315" y="2066150"/>
            <a:ext cx="741082" cy="755650"/>
          </a:xfrm>
        </p:spPr>
        <p:txBody>
          <a:bodyPr/>
          <a:lstStyle/>
          <a:p>
            <a:pPr algn="ctr"/>
            <a:endParaRPr lang="en-US" dirty="0"/>
          </a:p>
        </p:txBody>
      </p:sp>
      <p:sp>
        <p:nvSpPr>
          <p:cNvPr id="9" name="Text Placeholder 8"/>
          <p:cNvSpPr>
            <a:spLocks noGrp="1"/>
          </p:cNvSpPr>
          <p:nvPr>
            <p:ph type="body" sz="quarter" idx="18"/>
          </p:nvPr>
        </p:nvSpPr>
        <p:spPr>
          <a:xfrm>
            <a:off x="5084074" y="3614835"/>
            <a:ext cx="741082" cy="755650"/>
          </a:xfrm>
        </p:spPr>
        <p:txBody>
          <a:bodyPr/>
          <a:lstStyle/>
          <a:p>
            <a:pPr algn="ctr"/>
            <a:endParaRPr lang="en-US" dirty="0"/>
          </a:p>
        </p:txBody>
      </p:sp>
      <p:sp>
        <p:nvSpPr>
          <p:cNvPr id="10" name="Text Placeholder 9"/>
          <p:cNvSpPr>
            <a:spLocks noGrp="1"/>
          </p:cNvSpPr>
          <p:nvPr>
            <p:ph type="body" sz="quarter" idx="19"/>
          </p:nvPr>
        </p:nvSpPr>
        <p:spPr>
          <a:xfrm>
            <a:off x="5076095" y="5244171"/>
            <a:ext cx="741082" cy="710062"/>
          </a:xfrm>
        </p:spPr>
        <p:txBody>
          <a:bodyPr/>
          <a:lstStyle/>
          <a:p>
            <a:pPr algn="ctr"/>
            <a:endParaRPr lang="en-US" dirty="0"/>
          </a:p>
        </p:txBody>
      </p:sp>
      <p:sp>
        <p:nvSpPr>
          <p:cNvPr id="13" name="Title 12"/>
          <p:cNvSpPr>
            <a:spLocks noGrp="1"/>
          </p:cNvSpPr>
          <p:nvPr>
            <p:ph type="title"/>
          </p:nvPr>
        </p:nvSpPr>
        <p:spPr>
          <a:xfrm>
            <a:off x="6668949" y="563400"/>
            <a:ext cx="4210061" cy="1025525"/>
          </a:xfrm>
        </p:spPr>
        <p:txBody>
          <a:bodyPr/>
          <a:lstStyle/>
          <a:p>
            <a:pPr algn="ctr"/>
            <a:r>
              <a:rPr lang="en-US" sz="2400" dirty="0" smtClean="0"/>
              <a:t>Essential to Effective  Implementation and Achievement of </a:t>
            </a:r>
            <a:r>
              <a:rPr lang="en-US" sz="2400" dirty="0"/>
              <a:t> </a:t>
            </a:r>
            <a:r>
              <a:rPr lang="en-US" sz="2400" dirty="0" smtClean="0"/>
              <a:t>VCCCD’s Strategic  Goals</a:t>
            </a:r>
            <a:endParaRPr lang="en-US" sz="2400" dirty="0"/>
          </a:p>
        </p:txBody>
      </p:sp>
      <p:pic>
        <p:nvPicPr>
          <p:cNvPr id="21" name="Picture Placeholder 20" descr="How Agile helps non-technical teams get things done | Opensource.com"/>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863" r="29863"/>
          <a:stretch>
            <a:fillRect/>
          </a:stretch>
        </p:blipFill>
        <p:spPr>
          <a:xfrm>
            <a:off x="-1" y="30102"/>
            <a:ext cx="4965406" cy="6827897"/>
          </a:xfrm>
        </p:spPr>
      </p:pic>
    </p:spTree>
    <p:extLst>
      <p:ext uri="{BB962C8B-B14F-4D97-AF65-F5344CB8AC3E}">
        <p14:creationId xmlns:p14="http://schemas.microsoft.com/office/powerpoint/2010/main" val="269002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3615559" y="2596055"/>
            <a:ext cx="4868041" cy="3584028"/>
          </a:xfrm>
        </p:spPr>
        <p:txBody>
          <a:bodyPr/>
          <a:lstStyle/>
          <a:p>
            <a:pPr marL="0" indent="0">
              <a:buNone/>
            </a:pPr>
            <a:endParaRPr lang="en-US" dirty="0"/>
          </a:p>
        </p:txBody>
      </p:sp>
      <p:pic>
        <p:nvPicPr>
          <p:cNvPr id="19" name="Picture Placeholder 18" title="Decorative"/>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2154621" y="2596055"/>
            <a:ext cx="7725103" cy="4267200"/>
          </a:xfrm>
          <a:prstGeom prst="rect">
            <a:avLst/>
          </a:prstGeom>
          <a:ln w="38100">
            <a:solidFill>
              <a:schemeClr val="accent5">
                <a:lumMod val="75000"/>
              </a:schemeClr>
            </a:solidFill>
          </a:ln>
        </p:spPr>
      </p:pic>
      <p:sp>
        <p:nvSpPr>
          <p:cNvPr id="4" name="TextBox 3"/>
          <p:cNvSpPr txBox="1"/>
          <p:nvPr/>
        </p:nvSpPr>
        <p:spPr>
          <a:xfrm>
            <a:off x="3153104" y="363058"/>
            <a:ext cx="5885792" cy="1754326"/>
          </a:xfrm>
          <a:prstGeom prst="rect">
            <a:avLst/>
          </a:prstGeom>
          <a:noFill/>
        </p:spPr>
        <p:txBody>
          <a:bodyPr wrap="square" rtlCol="0">
            <a:spAutoFit/>
          </a:bodyPr>
          <a:lstStyle/>
          <a:p>
            <a:pPr algn="ctr"/>
            <a:r>
              <a:rPr lang="en-US" sz="3600" b="1" u="sng" dirty="0" smtClean="0">
                <a:solidFill>
                  <a:schemeClr val="bg1"/>
                </a:solidFill>
              </a:rPr>
              <a:t>Integration </a:t>
            </a:r>
          </a:p>
          <a:p>
            <a:pPr algn="ctr"/>
            <a:r>
              <a:rPr lang="en-US" sz="3600" dirty="0" smtClean="0">
                <a:solidFill>
                  <a:schemeClr val="bg1"/>
                </a:solidFill>
              </a:rPr>
              <a:t>and </a:t>
            </a:r>
          </a:p>
          <a:p>
            <a:pPr algn="ctr"/>
            <a:r>
              <a:rPr lang="en-US" sz="3600" dirty="0" smtClean="0">
                <a:solidFill>
                  <a:schemeClr val="bg1"/>
                </a:solidFill>
              </a:rPr>
              <a:t>Continuous Improvement</a:t>
            </a:r>
            <a:endParaRPr lang="en-US" sz="3600" dirty="0">
              <a:solidFill>
                <a:schemeClr val="bg1"/>
              </a:solidFill>
            </a:endParaRPr>
          </a:p>
        </p:txBody>
      </p:sp>
    </p:spTree>
    <p:extLst>
      <p:ext uri="{BB962C8B-B14F-4D97-AF65-F5344CB8AC3E}">
        <p14:creationId xmlns:p14="http://schemas.microsoft.com/office/powerpoint/2010/main" val="2885941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5693" y="283517"/>
            <a:ext cx="3085423" cy="63837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5693" y="283517"/>
            <a:ext cx="3189767" cy="6309420"/>
          </a:xfrm>
          <a:prstGeom prst="rect">
            <a:avLst/>
          </a:prstGeom>
          <a:noFill/>
        </p:spPr>
        <p:txBody>
          <a:bodyPr wrap="square" rtlCol="0">
            <a:spAutoFit/>
          </a:bodyPr>
          <a:lstStyle/>
          <a:p>
            <a:r>
              <a:rPr lang="en-US" sz="1000" u="sng" dirty="0" smtClean="0"/>
              <a:t>Academic Senate 10 +1</a:t>
            </a:r>
          </a:p>
          <a:p>
            <a:pPr marL="233363" indent="-233363">
              <a:buFont typeface="+mj-lt"/>
              <a:buAutoNum type="arabicParenR"/>
            </a:pPr>
            <a:r>
              <a:rPr lang="en-US" sz="1000" dirty="0"/>
              <a:t>Curriculum, including establishing prerequisites, and placing courses within disciplines</a:t>
            </a:r>
          </a:p>
          <a:p>
            <a:pPr marL="233363" indent="-233363">
              <a:buFont typeface="+mj-lt"/>
              <a:buAutoNum type="arabicParenR"/>
            </a:pPr>
            <a:r>
              <a:rPr lang="en-US" sz="1000" dirty="0"/>
              <a:t>Degree and certificate requirements</a:t>
            </a:r>
          </a:p>
          <a:p>
            <a:pPr marL="233363" indent="-233363">
              <a:buFont typeface="+mj-lt"/>
              <a:buAutoNum type="arabicParenR"/>
            </a:pPr>
            <a:r>
              <a:rPr lang="en-US" sz="1000" dirty="0"/>
              <a:t>Grading policies</a:t>
            </a:r>
          </a:p>
          <a:p>
            <a:pPr marL="233363" indent="-233363">
              <a:buFont typeface="+mj-lt"/>
              <a:buAutoNum type="arabicParenR"/>
            </a:pPr>
            <a:r>
              <a:rPr lang="en-US" sz="1000" dirty="0"/>
              <a:t>Educational program development</a:t>
            </a:r>
          </a:p>
          <a:p>
            <a:pPr marL="233363" indent="-233363">
              <a:buFont typeface="+mj-lt"/>
              <a:buAutoNum type="arabicParenR"/>
            </a:pPr>
            <a:r>
              <a:rPr lang="en-US" sz="1000" dirty="0"/>
              <a:t>Standards or policies regarding student preparation and success</a:t>
            </a:r>
          </a:p>
          <a:p>
            <a:pPr marL="233363" indent="-233363">
              <a:buFont typeface="+mj-lt"/>
              <a:buAutoNum type="arabicParenR"/>
            </a:pPr>
            <a:r>
              <a:rPr lang="en-US" sz="1000" dirty="0"/>
              <a:t>District and college governance structures, as related to faculty </a:t>
            </a:r>
            <a:r>
              <a:rPr lang="en-US" sz="1000" dirty="0" smtClean="0"/>
              <a:t>roles</a:t>
            </a:r>
          </a:p>
          <a:p>
            <a:pPr marL="233363" indent="-233363">
              <a:buFont typeface="+mj-lt"/>
              <a:buAutoNum type="arabicParenR" startAt="7"/>
            </a:pPr>
            <a:r>
              <a:rPr lang="en-US" sz="1000" dirty="0"/>
              <a:t>Faculty roles and involvement in accreditation processes, including self-study and annual reports</a:t>
            </a:r>
          </a:p>
          <a:p>
            <a:pPr marL="233363" indent="-233363">
              <a:buFont typeface="+mj-lt"/>
              <a:buAutoNum type="arabicParenR" startAt="7"/>
            </a:pPr>
            <a:r>
              <a:rPr lang="en-US" sz="1000" dirty="0"/>
              <a:t>Policies for faculty professional development activities</a:t>
            </a:r>
          </a:p>
          <a:p>
            <a:pPr marL="233363" indent="-233363">
              <a:buFont typeface="+mj-lt"/>
              <a:buAutoNum type="arabicParenR" startAt="7"/>
            </a:pPr>
            <a:r>
              <a:rPr lang="en-US" sz="1000" dirty="0"/>
              <a:t>Processes for program review</a:t>
            </a:r>
          </a:p>
          <a:p>
            <a:pPr marL="233363" indent="-233363">
              <a:buFont typeface="+mj-lt"/>
              <a:buAutoNum type="arabicParenR" startAt="7"/>
            </a:pPr>
            <a:r>
              <a:rPr lang="en-US" sz="1000" dirty="0"/>
              <a:t>Processes for institutional planning and budget development</a:t>
            </a:r>
          </a:p>
          <a:p>
            <a:pPr marL="233363" indent="-233363">
              <a:buFont typeface="+mj-lt"/>
              <a:buAutoNum type="arabicParenR" startAt="7"/>
            </a:pPr>
            <a:r>
              <a:rPr lang="en-US" sz="1000" dirty="0"/>
              <a:t>Other academic and professional matters as mutually agreed </a:t>
            </a:r>
            <a:r>
              <a:rPr lang="en-US" sz="1000" dirty="0" smtClean="0"/>
              <a:t>upon</a:t>
            </a:r>
          </a:p>
          <a:p>
            <a:endParaRPr lang="en-US" sz="1000" u="sng" dirty="0" smtClean="0"/>
          </a:p>
          <a:p>
            <a:r>
              <a:rPr lang="en-US" sz="1000" u="sng" dirty="0" smtClean="0"/>
              <a:t>Classified Senate 9+1</a:t>
            </a:r>
          </a:p>
          <a:p>
            <a:pPr marL="228600" indent="-228600">
              <a:buFont typeface="+mj-lt"/>
              <a:buAutoNum type="arabicParenR"/>
            </a:pPr>
            <a:r>
              <a:rPr lang="en-US" sz="1000" dirty="0"/>
              <a:t>Standards or policies regarding student support and success</a:t>
            </a:r>
          </a:p>
          <a:p>
            <a:pPr marL="228600" indent="-228600">
              <a:buFont typeface="+mj-lt"/>
              <a:buAutoNum type="arabicParenR"/>
            </a:pPr>
            <a:r>
              <a:rPr lang="en-US" sz="1000" dirty="0" smtClean="0"/>
              <a:t>College </a:t>
            </a:r>
            <a:r>
              <a:rPr lang="en-US" sz="1000" dirty="0"/>
              <a:t>governance structures, as related to classified roles</a:t>
            </a:r>
          </a:p>
          <a:p>
            <a:pPr marL="228600" indent="-228600">
              <a:buFont typeface="+mj-lt"/>
              <a:buAutoNum type="arabicParenR"/>
            </a:pPr>
            <a:r>
              <a:rPr lang="en-US" sz="1000" dirty="0" smtClean="0"/>
              <a:t>Classified </a:t>
            </a:r>
            <a:r>
              <a:rPr lang="en-US" sz="1000" dirty="0"/>
              <a:t>roles and involvement in accreditation processes</a:t>
            </a:r>
          </a:p>
          <a:p>
            <a:pPr marL="228600" indent="-228600">
              <a:buFont typeface="+mj-lt"/>
              <a:buAutoNum type="arabicParenR"/>
            </a:pPr>
            <a:r>
              <a:rPr lang="en-US" sz="1000" dirty="0" smtClean="0"/>
              <a:t>Policies </a:t>
            </a:r>
            <a:r>
              <a:rPr lang="en-US" sz="1000" dirty="0"/>
              <a:t>for classified professional development activities</a:t>
            </a:r>
          </a:p>
          <a:p>
            <a:pPr marL="228600" indent="-228600">
              <a:buFont typeface="+mj-lt"/>
              <a:buAutoNum type="arabicParenR"/>
            </a:pPr>
            <a:r>
              <a:rPr lang="en-US" sz="1000" dirty="0" smtClean="0"/>
              <a:t>Processes </a:t>
            </a:r>
            <a:r>
              <a:rPr lang="en-US" sz="1000" dirty="0"/>
              <a:t>for program review</a:t>
            </a:r>
          </a:p>
          <a:p>
            <a:pPr marL="228600" indent="-228600">
              <a:buFont typeface="+mj-lt"/>
              <a:buAutoNum type="arabicParenR"/>
            </a:pPr>
            <a:r>
              <a:rPr lang="en-US" sz="1000" dirty="0" smtClean="0"/>
              <a:t>Processes </a:t>
            </a:r>
            <a:r>
              <a:rPr lang="en-US" sz="1000" dirty="0"/>
              <a:t>for institutional planning and budget development</a:t>
            </a:r>
          </a:p>
          <a:p>
            <a:pPr marL="228600" indent="-228600">
              <a:buFont typeface="+mj-lt"/>
              <a:buAutoNum type="arabicParenR"/>
            </a:pPr>
            <a:r>
              <a:rPr lang="en-US" sz="1000" dirty="0" smtClean="0"/>
              <a:t>Curriculum </a:t>
            </a:r>
            <a:r>
              <a:rPr lang="en-US" sz="1000" dirty="0"/>
              <a:t>systems integrations and implementation</a:t>
            </a:r>
          </a:p>
          <a:p>
            <a:pPr marL="228600" indent="-228600">
              <a:buFont typeface="+mj-lt"/>
              <a:buAutoNum type="arabicParenR"/>
            </a:pPr>
            <a:r>
              <a:rPr lang="en-US" sz="1000" dirty="0" smtClean="0"/>
              <a:t>Degree </a:t>
            </a:r>
            <a:r>
              <a:rPr lang="en-US" sz="1000" dirty="0"/>
              <a:t>and certificate requirements</a:t>
            </a:r>
          </a:p>
          <a:p>
            <a:pPr marL="228600" indent="-228600">
              <a:buFont typeface="+mj-lt"/>
              <a:buAutoNum type="arabicParenR"/>
            </a:pPr>
            <a:r>
              <a:rPr lang="en-US" sz="1000" dirty="0" smtClean="0"/>
              <a:t>Educational </a:t>
            </a:r>
            <a:r>
              <a:rPr lang="en-US" sz="1000" dirty="0"/>
              <a:t>program development</a:t>
            </a:r>
          </a:p>
          <a:p>
            <a:pPr marL="228600" indent="-228600">
              <a:buFont typeface="+mj-lt"/>
              <a:buAutoNum type="arabicParenR"/>
            </a:pPr>
            <a:r>
              <a:rPr lang="en-US" sz="1000" dirty="0" smtClean="0"/>
              <a:t>Any </a:t>
            </a:r>
            <a:r>
              <a:rPr lang="en-US" sz="1000" dirty="0"/>
              <a:t>other district and college policy, procedure, or related </a:t>
            </a:r>
            <a:r>
              <a:rPr lang="en-US" sz="1000" dirty="0" smtClean="0"/>
              <a:t>matters that will </a:t>
            </a:r>
            <a:r>
              <a:rPr lang="en-US" sz="1000" dirty="0"/>
              <a:t>have a significant effect on Classified Professionals.</a:t>
            </a:r>
          </a:p>
          <a:p>
            <a:endParaRPr lang="en-US" sz="1200" dirty="0"/>
          </a:p>
          <a:p>
            <a:endParaRPr lang="en-US" sz="12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43" y="1292993"/>
            <a:ext cx="2881964" cy="112160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490" y="2663941"/>
            <a:ext cx="3558466" cy="1622918"/>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607" y="4452523"/>
            <a:ext cx="3460849" cy="2302249"/>
          </a:xfrm>
          <a:prstGeom prst="rect">
            <a:avLst/>
          </a:prstGeom>
        </p:spPr>
      </p:pic>
      <p:sp>
        <p:nvSpPr>
          <p:cNvPr id="7" name="TextBox 6"/>
          <p:cNvSpPr txBox="1"/>
          <p:nvPr/>
        </p:nvSpPr>
        <p:spPr>
          <a:xfrm>
            <a:off x="3332240" y="143475"/>
            <a:ext cx="3800851" cy="830997"/>
          </a:xfrm>
          <a:prstGeom prst="rect">
            <a:avLst/>
          </a:prstGeom>
          <a:noFill/>
          <a:ln>
            <a:solidFill>
              <a:schemeClr val="accent1"/>
            </a:solidFill>
          </a:ln>
        </p:spPr>
        <p:txBody>
          <a:bodyPr wrap="square" rtlCol="0">
            <a:spAutoFit/>
          </a:bodyPr>
          <a:lstStyle/>
          <a:p>
            <a:r>
              <a:rPr lang="en-US" sz="1600" b="1" u="sng" dirty="0" smtClean="0"/>
              <a:t>College Committee Structures</a:t>
            </a:r>
          </a:p>
          <a:p>
            <a:r>
              <a:rPr lang="en-US" sz="1600" b="1" dirty="0" smtClean="0"/>
              <a:t>Participatory Governance, Operational, Standing, Advisory, Ad Hoc </a:t>
            </a:r>
            <a:endParaRPr lang="en-US" sz="1600" b="1" dirty="0"/>
          </a:p>
        </p:txBody>
      </p:sp>
      <p:sp>
        <p:nvSpPr>
          <p:cNvPr id="9" name="TextBox 8"/>
          <p:cNvSpPr txBox="1"/>
          <p:nvPr/>
        </p:nvSpPr>
        <p:spPr>
          <a:xfrm>
            <a:off x="7738415" y="111301"/>
            <a:ext cx="4370672" cy="830997"/>
          </a:xfrm>
          <a:prstGeom prst="rect">
            <a:avLst/>
          </a:prstGeom>
          <a:noFill/>
          <a:ln>
            <a:solidFill>
              <a:schemeClr val="accent1"/>
            </a:solidFill>
          </a:ln>
        </p:spPr>
        <p:txBody>
          <a:bodyPr wrap="square" rtlCol="0">
            <a:spAutoFit/>
          </a:bodyPr>
          <a:lstStyle/>
          <a:p>
            <a:r>
              <a:rPr lang="en-US" sz="1600" b="1" u="sng" dirty="0" smtClean="0"/>
              <a:t>District Committee Structures</a:t>
            </a:r>
          </a:p>
          <a:p>
            <a:r>
              <a:rPr lang="en-US" sz="1600" b="1" dirty="0" smtClean="0"/>
              <a:t>Participatory Governance, Advisory, Recommending, Standing, Decision Making, Planning, Ad Hoc</a:t>
            </a:r>
            <a:endParaRPr lang="en-US" sz="1600" b="1" dirty="0"/>
          </a:p>
        </p:txBody>
      </p:sp>
      <p:sp>
        <p:nvSpPr>
          <p:cNvPr id="10" name="Right Arrow 9"/>
          <p:cNvSpPr/>
          <p:nvPr/>
        </p:nvSpPr>
        <p:spPr>
          <a:xfrm>
            <a:off x="6686391" y="649347"/>
            <a:ext cx="1112894" cy="233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677094" y="429018"/>
            <a:ext cx="1112894" cy="240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43345" y="901033"/>
            <a:ext cx="4160813" cy="2677656"/>
          </a:xfrm>
          <a:prstGeom prst="rect">
            <a:avLst/>
          </a:prstGeom>
        </p:spPr>
        <p:txBody>
          <a:bodyPr wrap="square">
            <a:spAutoFit/>
          </a:bodyPr>
          <a:lstStyle/>
          <a:p>
            <a:r>
              <a:rPr lang="en-US" sz="1200" u="sng" dirty="0" smtClean="0"/>
              <a:t>District </a:t>
            </a:r>
            <a:r>
              <a:rPr lang="en-US" sz="1200" u="sng" dirty="0"/>
              <a:t>Advisory Bodies </a:t>
            </a:r>
            <a:endParaRPr lang="en-US" sz="1200" u="sng" dirty="0" smtClean="0"/>
          </a:p>
          <a:p>
            <a:r>
              <a:rPr lang="en-US" sz="1200" dirty="0" smtClean="0"/>
              <a:t>Administrative </a:t>
            </a:r>
            <a:r>
              <a:rPr lang="en-US" sz="1200" dirty="0"/>
              <a:t>Technology Advisory Committee (ATAC) </a:t>
            </a:r>
            <a:endParaRPr lang="en-US" sz="1200" dirty="0" smtClean="0"/>
          </a:p>
          <a:p>
            <a:r>
              <a:rPr lang="en-US" sz="1200" dirty="0" smtClean="0"/>
              <a:t>District </a:t>
            </a:r>
            <a:r>
              <a:rPr lang="en-US" sz="1200" dirty="0"/>
              <a:t>Council on Accreditation Planning (DCAP</a:t>
            </a:r>
            <a:r>
              <a:rPr lang="en-US" sz="1200" dirty="0" smtClean="0"/>
              <a:t>)</a:t>
            </a:r>
            <a:endParaRPr lang="en-US" sz="1200" dirty="0"/>
          </a:p>
          <a:p>
            <a:r>
              <a:rPr lang="en-US" sz="1200" dirty="0" smtClean="0"/>
              <a:t>Distance </a:t>
            </a:r>
            <a:r>
              <a:rPr lang="en-US" sz="1200" dirty="0"/>
              <a:t>Education &amp; Education Technology Advisory </a:t>
            </a:r>
            <a:r>
              <a:rPr lang="en-US" sz="1200" dirty="0" smtClean="0"/>
              <a:t>Committee</a:t>
            </a:r>
            <a:endParaRPr lang="en-US" sz="1200" dirty="0"/>
          </a:p>
          <a:p>
            <a:r>
              <a:rPr lang="en-US" sz="1200" dirty="0" smtClean="0"/>
              <a:t>Districtwide </a:t>
            </a:r>
            <a:r>
              <a:rPr lang="en-US" sz="1200" dirty="0"/>
              <a:t>Title IX Advisory Committee (DTIXAC) </a:t>
            </a:r>
            <a:endParaRPr lang="en-US" sz="1200" dirty="0" smtClean="0"/>
          </a:p>
          <a:p>
            <a:r>
              <a:rPr lang="en-US" sz="1200" dirty="0" smtClean="0"/>
              <a:t>District </a:t>
            </a:r>
            <a:r>
              <a:rPr lang="en-US" sz="1200" dirty="0"/>
              <a:t>Council on Human Resources (DCHR) </a:t>
            </a:r>
            <a:endParaRPr lang="en-US" sz="1200" dirty="0" smtClean="0"/>
          </a:p>
          <a:p>
            <a:r>
              <a:rPr lang="en-US" sz="1200" dirty="0" smtClean="0"/>
              <a:t>Equal </a:t>
            </a:r>
            <a:r>
              <a:rPr lang="en-US" sz="1200" dirty="0"/>
              <a:t>Employment Opportunity Advisory Committee (EEOAC</a:t>
            </a:r>
            <a:r>
              <a:rPr lang="en-US" sz="1200" dirty="0" smtClean="0"/>
              <a:t>)</a:t>
            </a:r>
            <a:endParaRPr lang="en-US" sz="1200" dirty="0"/>
          </a:p>
          <a:p>
            <a:r>
              <a:rPr lang="en-US" sz="1200" dirty="0" smtClean="0"/>
              <a:t>Institutional </a:t>
            </a:r>
            <a:r>
              <a:rPr lang="en-US" sz="1200" dirty="0"/>
              <a:t>Effectiveness Advisory Committee (IEAC) </a:t>
            </a:r>
            <a:endParaRPr lang="en-US" sz="1200" dirty="0" smtClean="0"/>
          </a:p>
          <a:p>
            <a:r>
              <a:rPr lang="en-US" sz="1200" u="sng" dirty="0" smtClean="0"/>
              <a:t>Governance </a:t>
            </a:r>
            <a:r>
              <a:rPr lang="en-US" sz="1200" u="sng" dirty="0"/>
              <a:t>Recommending Bodies </a:t>
            </a:r>
            <a:endParaRPr lang="en-US" sz="1200" u="sng" dirty="0" smtClean="0"/>
          </a:p>
          <a:p>
            <a:r>
              <a:rPr lang="en-US" sz="1200" dirty="0" smtClean="0"/>
              <a:t>District </a:t>
            </a:r>
            <a:r>
              <a:rPr lang="en-US" sz="1200" dirty="0"/>
              <a:t>Emergency Preparedness Committee (DEPC</a:t>
            </a:r>
            <a:r>
              <a:rPr lang="en-US" sz="1200" dirty="0" smtClean="0"/>
              <a:t>)</a:t>
            </a:r>
            <a:endParaRPr lang="en-US" sz="1200" dirty="0"/>
          </a:p>
          <a:p>
            <a:r>
              <a:rPr lang="en-US" sz="1200" dirty="0" smtClean="0"/>
              <a:t>District </a:t>
            </a:r>
            <a:r>
              <a:rPr lang="en-US" sz="1200" dirty="0"/>
              <a:t>Council on Enrollment Management (DCEM) </a:t>
            </a:r>
            <a:endParaRPr lang="en-US" sz="1200" dirty="0" smtClean="0"/>
          </a:p>
          <a:p>
            <a:r>
              <a:rPr lang="en-US" sz="1200" dirty="0" smtClean="0"/>
              <a:t>District </a:t>
            </a:r>
            <a:r>
              <a:rPr lang="en-US" sz="1200" dirty="0"/>
              <a:t>Council on Curriculum and Instruction (</a:t>
            </a:r>
            <a:r>
              <a:rPr lang="en-US" sz="1200" dirty="0" smtClean="0"/>
              <a:t>DCCI)</a:t>
            </a:r>
            <a:endParaRPr lang="en-US" sz="1200" dirty="0"/>
          </a:p>
          <a:p>
            <a:r>
              <a:rPr lang="en-US" sz="1200" dirty="0" smtClean="0"/>
              <a:t>District </a:t>
            </a:r>
            <a:r>
              <a:rPr lang="en-US" sz="1200" dirty="0"/>
              <a:t>Council on Student Services (DCSS) </a:t>
            </a:r>
            <a:endParaRPr lang="en-US" sz="1200" dirty="0" smtClean="0"/>
          </a:p>
          <a:p>
            <a:r>
              <a:rPr lang="en-US" sz="1200" dirty="0" smtClean="0"/>
              <a:t>District </a:t>
            </a:r>
            <a:r>
              <a:rPr lang="en-US" sz="1200" dirty="0"/>
              <a:t>Council on Administrative Services (DCAS</a:t>
            </a:r>
            <a:r>
              <a:rPr lang="en-US" sz="1200" dirty="0" smtClean="0"/>
              <a:t>)</a:t>
            </a:r>
            <a:endParaRPr lang="en-US" sz="1200" dirty="0"/>
          </a:p>
        </p:txBody>
      </p:sp>
      <p:sp>
        <p:nvSpPr>
          <p:cNvPr id="13" name="TextBox 12"/>
          <p:cNvSpPr txBox="1"/>
          <p:nvPr/>
        </p:nvSpPr>
        <p:spPr>
          <a:xfrm>
            <a:off x="7828772" y="4646428"/>
            <a:ext cx="3551274" cy="830997"/>
          </a:xfrm>
          <a:prstGeom prst="rect">
            <a:avLst/>
          </a:prstGeom>
          <a:noFill/>
        </p:spPr>
        <p:txBody>
          <a:bodyPr wrap="square" rtlCol="0">
            <a:spAutoFit/>
          </a:bodyPr>
          <a:lstStyle/>
          <a:p>
            <a:pPr lvl="0"/>
            <a:r>
              <a:rPr lang="en-US" sz="1200" u="sng" dirty="0">
                <a:solidFill>
                  <a:srgbClr val="3F3F3F"/>
                </a:solidFill>
              </a:rPr>
              <a:t>Administrative Decision-Making Bodies </a:t>
            </a:r>
          </a:p>
          <a:p>
            <a:pPr lvl="0"/>
            <a:r>
              <a:rPr lang="en-US" sz="1200" dirty="0" smtClean="0">
                <a:solidFill>
                  <a:srgbClr val="3F3F3F"/>
                </a:solidFill>
              </a:rPr>
              <a:t>Chancellor’s </a:t>
            </a:r>
            <a:r>
              <a:rPr lang="en-US" sz="1200" dirty="0">
                <a:solidFill>
                  <a:srgbClr val="3F3F3F"/>
                </a:solidFill>
              </a:rPr>
              <a:t>Cabinet </a:t>
            </a:r>
          </a:p>
          <a:p>
            <a:pPr lvl="0"/>
            <a:r>
              <a:rPr lang="en-US" sz="1200" dirty="0" smtClean="0">
                <a:solidFill>
                  <a:srgbClr val="3F3F3F"/>
                </a:solidFill>
              </a:rPr>
              <a:t>Chancellor’s </a:t>
            </a:r>
            <a:r>
              <a:rPr lang="en-US" sz="1200" dirty="0">
                <a:solidFill>
                  <a:srgbClr val="3F3F3F"/>
                </a:solidFill>
              </a:rPr>
              <a:t>Presidents Council</a:t>
            </a:r>
          </a:p>
          <a:p>
            <a:pPr lvl="0"/>
            <a:r>
              <a:rPr lang="en-US" sz="1200" dirty="0" smtClean="0">
                <a:solidFill>
                  <a:srgbClr val="3F3F3F"/>
                </a:solidFill>
              </a:rPr>
              <a:t>Chancellor’s </a:t>
            </a:r>
            <a:r>
              <a:rPr lang="en-US" sz="1200" dirty="0">
                <a:solidFill>
                  <a:srgbClr val="3F3F3F"/>
                </a:solidFill>
              </a:rPr>
              <a:t>Administrative Council </a:t>
            </a:r>
          </a:p>
        </p:txBody>
      </p:sp>
      <p:sp>
        <p:nvSpPr>
          <p:cNvPr id="14" name="TextBox 13"/>
          <p:cNvSpPr txBox="1"/>
          <p:nvPr/>
        </p:nvSpPr>
        <p:spPr>
          <a:xfrm>
            <a:off x="7833886" y="5652090"/>
            <a:ext cx="3232298" cy="461665"/>
          </a:xfrm>
          <a:prstGeom prst="rect">
            <a:avLst/>
          </a:prstGeom>
          <a:noFill/>
        </p:spPr>
        <p:txBody>
          <a:bodyPr wrap="square" rtlCol="0">
            <a:spAutoFit/>
          </a:bodyPr>
          <a:lstStyle/>
          <a:p>
            <a:pPr lvl="0"/>
            <a:r>
              <a:rPr lang="en-US" sz="1200" u="sng" dirty="0">
                <a:solidFill>
                  <a:srgbClr val="3F3F3F"/>
                </a:solidFill>
              </a:rPr>
              <a:t>District Advisory and Planning Body</a:t>
            </a:r>
          </a:p>
          <a:p>
            <a:pPr lvl="0"/>
            <a:r>
              <a:rPr lang="en-US" sz="1200" dirty="0" smtClean="0">
                <a:solidFill>
                  <a:srgbClr val="3F3F3F"/>
                </a:solidFill>
              </a:rPr>
              <a:t>District </a:t>
            </a:r>
            <a:r>
              <a:rPr lang="en-US" sz="1200" dirty="0">
                <a:solidFill>
                  <a:srgbClr val="3F3F3F"/>
                </a:solidFill>
              </a:rPr>
              <a:t>Chancellor’s Consultation Council (DCCC) </a:t>
            </a:r>
          </a:p>
        </p:txBody>
      </p:sp>
      <p:sp>
        <p:nvSpPr>
          <p:cNvPr id="15" name="Down Arrow 14"/>
          <p:cNvSpPr/>
          <p:nvPr/>
        </p:nvSpPr>
        <p:spPr>
          <a:xfrm>
            <a:off x="8516680" y="3509221"/>
            <a:ext cx="215840" cy="311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8561160" y="5414140"/>
            <a:ext cx="215840" cy="278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28772" y="3779136"/>
            <a:ext cx="3409609" cy="646331"/>
          </a:xfrm>
          <a:prstGeom prst="rect">
            <a:avLst/>
          </a:prstGeom>
          <a:noFill/>
        </p:spPr>
        <p:txBody>
          <a:bodyPr wrap="square" rtlCol="0">
            <a:spAutoFit/>
          </a:bodyPr>
          <a:lstStyle/>
          <a:p>
            <a:r>
              <a:rPr lang="en-US" sz="1200" u="sng" dirty="0" smtClean="0"/>
              <a:t>Board of Trustees Committees</a:t>
            </a:r>
          </a:p>
          <a:p>
            <a:r>
              <a:rPr lang="en-US" sz="1200" dirty="0" smtClean="0"/>
              <a:t>Policy, Planning and Student Success</a:t>
            </a:r>
          </a:p>
          <a:p>
            <a:r>
              <a:rPr lang="en-US" sz="1200" dirty="0" smtClean="0"/>
              <a:t>Administrative Services</a:t>
            </a:r>
            <a:endParaRPr lang="en-US" sz="1200" dirty="0"/>
          </a:p>
        </p:txBody>
      </p:sp>
      <p:sp>
        <p:nvSpPr>
          <p:cNvPr id="18" name="Down Arrow 17"/>
          <p:cNvSpPr/>
          <p:nvPr/>
        </p:nvSpPr>
        <p:spPr>
          <a:xfrm>
            <a:off x="8516680" y="4417435"/>
            <a:ext cx="215840" cy="278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566300" y="6073657"/>
            <a:ext cx="215840" cy="278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821329" y="6288420"/>
            <a:ext cx="3166666" cy="369332"/>
          </a:xfrm>
          <a:prstGeom prst="rect">
            <a:avLst/>
          </a:prstGeom>
          <a:noFill/>
        </p:spPr>
        <p:txBody>
          <a:bodyPr wrap="square" rtlCol="0">
            <a:spAutoFit/>
          </a:bodyPr>
          <a:lstStyle/>
          <a:p>
            <a:r>
              <a:rPr lang="en-US" dirty="0" smtClean="0"/>
              <a:t>Board of Trustees Meeting</a:t>
            </a:r>
            <a:endParaRPr lang="en-US" dirty="0"/>
          </a:p>
        </p:txBody>
      </p:sp>
      <p:sp>
        <p:nvSpPr>
          <p:cNvPr id="21" name="Down Arrow 20"/>
          <p:cNvSpPr/>
          <p:nvPr/>
        </p:nvSpPr>
        <p:spPr>
          <a:xfrm>
            <a:off x="10119599" y="3514870"/>
            <a:ext cx="215840" cy="1137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5460" y="979931"/>
            <a:ext cx="1360968" cy="369332"/>
          </a:xfrm>
          <a:prstGeom prst="rect">
            <a:avLst/>
          </a:prstGeom>
          <a:noFill/>
        </p:spPr>
        <p:txBody>
          <a:bodyPr wrap="square" rtlCol="0">
            <a:spAutoFit/>
          </a:bodyPr>
          <a:lstStyle/>
          <a:p>
            <a:r>
              <a:rPr lang="en-US" dirty="0" smtClean="0">
                <a:solidFill>
                  <a:schemeClr val="accent2">
                    <a:lumMod val="50000"/>
                    <a:lumOff val="50000"/>
                  </a:schemeClr>
                </a:solidFill>
              </a:rPr>
              <a:t>Moorpark</a:t>
            </a:r>
            <a:endParaRPr lang="en-US" dirty="0">
              <a:solidFill>
                <a:schemeClr val="accent2">
                  <a:lumMod val="50000"/>
                  <a:lumOff val="50000"/>
                </a:schemeClr>
              </a:solidFill>
            </a:endParaRPr>
          </a:p>
        </p:txBody>
      </p:sp>
      <p:sp>
        <p:nvSpPr>
          <p:cNvPr id="23" name="TextBox 22"/>
          <p:cNvSpPr txBox="1"/>
          <p:nvPr/>
        </p:nvSpPr>
        <p:spPr>
          <a:xfrm>
            <a:off x="3332240" y="2519866"/>
            <a:ext cx="1626782" cy="369332"/>
          </a:xfrm>
          <a:prstGeom prst="rect">
            <a:avLst/>
          </a:prstGeom>
          <a:noFill/>
        </p:spPr>
        <p:txBody>
          <a:bodyPr wrap="square" rtlCol="0">
            <a:spAutoFit/>
          </a:bodyPr>
          <a:lstStyle/>
          <a:p>
            <a:r>
              <a:rPr lang="en-US" dirty="0" smtClean="0">
                <a:solidFill>
                  <a:srgbClr val="00B050"/>
                </a:solidFill>
              </a:rPr>
              <a:t>Oxnard</a:t>
            </a:r>
            <a:endParaRPr lang="en-US" dirty="0">
              <a:solidFill>
                <a:srgbClr val="00B050"/>
              </a:solidFill>
            </a:endParaRPr>
          </a:p>
        </p:txBody>
      </p:sp>
      <p:sp>
        <p:nvSpPr>
          <p:cNvPr id="24" name="TextBox 23"/>
          <p:cNvSpPr txBox="1"/>
          <p:nvPr/>
        </p:nvSpPr>
        <p:spPr>
          <a:xfrm>
            <a:off x="3332240" y="4314186"/>
            <a:ext cx="1456320" cy="369332"/>
          </a:xfrm>
          <a:prstGeom prst="rect">
            <a:avLst/>
          </a:prstGeom>
          <a:noFill/>
        </p:spPr>
        <p:txBody>
          <a:bodyPr wrap="square" rtlCol="0">
            <a:spAutoFit/>
          </a:bodyPr>
          <a:lstStyle/>
          <a:p>
            <a:r>
              <a:rPr lang="en-US" dirty="0" smtClean="0">
                <a:solidFill>
                  <a:schemeClr val="accent6">
                    <a:lumMod val="75000"/>
                  </a:schemeClr>
                </a:solidFill>
              </a:rPr>
              <a:t>Ventura</a:t>
            </a:r>
            <a:endParaRPr lang="en-US" dirty="0">
              <a:solidFill>
                <a:schemeClr val="accent6">
                  <a:lumMod val="75000"/>
                </a:schemeClr>
              </a:solidFill>
            </a:endParaRPr>
          </a:p>
        </p:txBody>
      </p:sp>
      <p:sp>
        <p:nvSpPr>
          <p:cNvPr id="3" name="TextBox 2"/>
          <p:cNvSpPr txBox="1"/>
          <p:nvPr/>
        </p:nvSpPr>
        <p:spPr>
          <a:xfrm rot="16200000">
            <a:off x="5785962" y="3510631"/>
            <a:ext cx="3337243" cy="369332"/>
          </a:xfrm>
          <a:prstGeom prst="rect">
            <a:avLst/>
          </a:prstGeom>
          <a:noFill/>
        </p:spPr>
        <p:txBody>
          <a:bodyPr wrap="square" rtlCol="0">
            <a:spAutoFit/>
          </a:bodyPr>
          <a:lstStyle/>
          <a:p>
            <a:r>
              <a:rPr lang="en-US" b="1" dirty="0" smtClean="0">
                <a:solidFill>
                  <a:schemeClr val="accent1"/>
                </a:solidFill>
              </a:rPr>
              <a:t>Integrated Communication System</a:t>
            </a:r>
            <a:endParaRPr lang="en-US" b="1" dirty="0">
              <a:solidFill>
                <a:schemeClr val="accent1"/>
              </a:solidFill>
            </a:endParaRPr>
          </a:p>
        </p:txBody>
      </p:sp>
      <p:cxnSp>
        <p:nvCxnSpPr>
          <p:cNvPr id="30" name="Straight Connector 29"/>
          <p:cNvCxnSpPr/>
          <p:nvPr/>
        </p:nvCxnSpPr>
        <p:spPr>
          <a:xfrm flipH="1">
            <a:off x="7488217" y="974472"/>
            <a:ext cx="2" cy="1066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 idx="1"/>
          </p:cNvCxnSpPr>
          <p:nvPr/>
        </p:nvCxnSpPr>
        <p:spPr>
          <a:xfrm flipH="1">
            <a:off x="7454583" y="5363919"/>
            <a:ext cx="1" cy="1303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121523" y="974472"/>
            <a:ext cx="11569" cy="5780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23535" y="958385"/>
            <a:ext cx="18033" cy="579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38415" y="958385"/>
            <a:ext cx="0" cy="579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2098810" y="958385"/>
            <a:ext cx="8510" cy="579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48144" y="6754772"/>
            <a:ext cx="3761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38415" y="6754772"/>
            <a:ext cx="43603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63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618496"/>
            <a:ext cx="12192000" cy="4947173"/>
          </a:xfrm>
        </p:spPr>
        <p:txBody>
          <a:bodyPr/>
          <a:lstStyle/>
          <a:p>
            <a:pPr algn="ctr"/>
            <a:r>
              <a:rPr lang="en-US" sz="2400" b="1" dirty="0" smtClean="0"/>
              <a:t>Implementation</a:t>
            </a:r>
            <a:endParaRPr lang="en-US" dirty="0" smtClean="0"/>
          </a:p>
          <a:p>
            <a:pPr algn="ctr"/>
            <a:r>
              <a:rPr lang="en-US" dirty="0" smtClean="0"/>
              <a:t>Through Participatory Governance (Examples)</a:t>
            </a:r>
          </a:p>
          <a:p>
            <a:pPr marL="285750" indent="-285750">
              <a:buFont typeface="Arial" panose="020B0604020202020204" pitchFamily="34" charset="0"/>
              <a:buChar char="•"/>
            </a:pPr>
            <a:r>
              <a:rPr lang="en-US" dirty="0" smtClean="0"/>
              <a:t>The District Council on Enrollment Management (DCEM) will facilitate the engagement and exchange of data and communicate outcomes on an ongoing basis, among the various disciplines throughout the district.   This discussion relative to the strategic measures of achievement will lend itself to identifying “high impact practices” to support continuous improvement, program innovation and expansion of successful projects, activities, processes and events. </a:t>
            </a:r>
          </a:p>
          <a:p>
            <a:pPr marL="285750" indent="-285750">
              <a:buFont typeface="Arial" panose="020B0604020202020204" pitchFamily="34" charset="0"/>
              <a:buChar char="•"/>
            </a:pPr>
            <a:r>
              <a:rPr lang="en-US" dirty="0" smtClean="0"/>
              <a:t>The Institutional Effectiveness Advisory Council (IEAC), that is also a districtwide participatory governance committee, will facilitate the development of creative tools and surveys as well as evaluate outcomes relative to effectiveness and impact.   Communication between the IEAC and the DCEM is essential to continuous quality improvement and supporting student success in the years to come.  Regularly scheduled updates to the Board of Trustees informs their annual strategic planning sessions when refining and modifying the VCCCD Strategic Goals.</a:t>
            </a:r>
          </a:p>
          <a:p>
            <a:pPr marL="285750" indent="-285750">
              <a:buFont typeface="Arial" panose="020B0604020202020204" pitchFamily="34" charset="0"/>
              <a:buChar char="•"/>
            </a:pPr>
            <a:endParaRPr lang="en-US" dirty="0" smtClean="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4952233" y="297195"/>
            <a:ext cx="6435524" cy="1325563"/>
          </a:xfrm>
        </p:spPr>
        <p:txBody>
          <a:bodyPr/>
          <a:lstStyle/>
          <a:p>
            <a:pPr algn="ctr"/>
            <a:r>
              <a:rPr lang="en-US" u="sng" dirty="0" smtClean="0"/>
              <a:t>Communication</a:t>
            </a:r>
            <a:r>
              <a:rPr lang="en-US" dirty="0" smtClean="0"/>
              <a:t> </a:t>
            </a:r>
            <a:r>
              <a:rPr lang="en-US" b="0" dirty="0" smtClean="0"/>
              <a:t>and Continuous Improvement</a:t>
            </a:r>
            <a:endParaRPr lang="en-US" b="0"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971836" y="715124"/>
            <a:ext cx="3523423" cy="2642567"/>
          </a:xfrm>
        </p:spPr>
      </p:pic>
      <p:pic>
        <p:nvPicPr>
          <p:cNvPr id="9" name="Picture Placeholder 8"/>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971836" y="3640396"/>
            <a:ext cx="3523423" cy="2642568"/>
          </a:xfrm>
        </p:spPr>
      </p:pic>
    </p:spTree>
    <p:extLst>
      <p:ext uri="{BB962C8B-B14F-4D97-AF65-F5344CB8AC3E}">
        <p14:creationId xmlns:p14="http://schemas.microsoft.com/office/powerpoint/2010/main" val="429917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105103" y="486094"/>
            <a:ext cx="4403835" cy="2942896"/>
          </a:xfrm>
        </p:spPr>
        <p:txBody>
          <a:bodyPr>
            <a:normAutofit/>
          </a:bodyPr>
          <a:lstStyle/>
          <a:p>
            <a:pPr algn="ctr"/>
            <a:r>
              <a:rPr lang="en-US" u="sng" dirty="0" smtClean="0"/>
              <a:t>Accountability</a:t>
            </a:r>
            <a:r>
              <a:rPr lang="en-US" dirty="0" smtClean="0"/>
              <a:t> </a:t>
            </a:r>
            <a:br>
              <a:rPr lang="en-US" dirty="0" smtClean="0"/>
            </a:br>
            <a:r>
              <a:rPr lang="en-US" sz="4000" b="0" dirty="0" smtClean="0"/>
              <a:t>and </a:t>
            </a:r>
            <a:r>
              <a:rPr lang="en-US" b="0" dirty="0" smtClean="0"/>
              <a:t/>
            </a:r>
            <a:br>
              <a:rPr lang="en-US" b="0" dirty="0" smtClean="0"/>
            </a:br>
            <a:r>
              <a:rPr lang="en-US" b="0" dirty="0" smtClean="0"/>
              <a:t>Continuous Improvement</a:t>
            </a:r>
            <a:endParaRPr lang="en-US" b="0" dirty="0"/>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223641" y="346840"/>
            <a:ext cx="6800193" cy="2995449"/>
          </a:xfrm>
        </p:spPr>
        <p:txBody>
          <a:bodyPr>
            <a:normAutofit lnSpcReduction="10000"/>
          </a:bodyPr>
          <a:lstStyle/>
          <a:p>
            <a:r>
              <a:rPr lang="en-US" sz="2000" dirty="0"/>
              <a:t>The District Institutional Effectiveness teams’ creation of </a:t>
            </a:r>
            <a:r>
              <a:rPr lang="en-US" sz="2000" b="1" dirty="0"/>
              <a:t>Tableau Dashboard visualizations</a:t>
            </a:r>
            <a:r>
              <a:rPr lang="en-US" sz="2000" dirty="0"/>
              <a:t> allow transparency while providing ongoing progress made toward the VCCCD Strategic Plan’s measures of achievement.  Tableau provides the tool to disaggregate data by ethnicity, gender, age, location and multiple additional filters to identify success, diversity and equity gaps among the various student populations.  This VCCCD Strategic Plan’s measures of achievement will be subject to regular review and revision, while remaining responsive to the needs of the students and the community. </a:t>
            </a:r>
          </a:p>
        </p:txBody>
      </p:sp>
      <p:sp>
        <p:nvSpPr>
          <p:cNvPr id="9" name="Text Placeholder 8"/>
          <p:cNvSpPr>
            <a:spLocks noGrp="1"/>
          </p:cNvSpPr>
          <p:nvPr>
            <p:ph type="body" sz="quarter" idx="16"/>
          </p:nvPr>
        </p:nvSpPr>
        <p:spPr>
          <a:xfrm>
            <a:off x="105103" y="3737092"/>
            <a:ext cx="4540469" cy="2663707"/>
          </a:xfrm>
        </p:spPr>
        <p:txBody>
          <a:bodyPr>
            <a:normAutofit/>
          </a:bodyPr>
          <a:lstStyle/>
          <a:p>
            <a:r>
              <a:rPr lang="en-US" dirty="0"/>
              <a:t>The Institutional Effectiveness Advisory Council (IEAC) maintains a </a:t>
            </a:r>
            <a:r>
              <a:rPr lang="en-US" b="1" dirty="0"/>
              <a:t>“survey calendar” </a:t>
            </a:r>
            <a:r>
              <a:rPr lang="en-US" dirty="0"/>
              <a:t>which identifies the various surveys, participants and timelines that are ongoing throughout the academic year.   These surveys offer insight as to what is working and perhaps what needs to be improved. </a:t>
            </a:r>
          </a:p>
        </p:txBody>
      </p:sp>
    </p:spTree>
    <p:extLst>
      <p:ext uri="{BB962C8B-B14F-4D97-AF65-F5344CB8AC3E}">
        <p14:creationId xmlns:p14="http://schemas.microsoft.com/office/powerpoint/2010/main" val="268795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3944679" y="3732028"/>
            <a:ext cx="8247321" cy="3125971"/>
          </a:xfrm>
        </p:spPr>
        <p:txBody>
          <a:bodyPr>
            <a:normAutofit fontScale="92500" lnSpcReduction="20000"/>
          </a:bodyPr>
          <a:lstStyle/>
          <a:p>
            <a:r>
              <a:rPr lang="en-US" dirty="0" smtClean="0"/>
              <a:t>Districtwide Continuous Improvement</a:t>
            </a:r>
          </a:p>
          <a:p>
            <a:endParaRPr lang="en-US" sz="2600" dirty="0" smtClean="0"/>
          </a:p>
          <a:p>
            <a:r>
              <a:rPr lang="en-US" sz="2600" b="0" dirty="0"/>
              <a:t>By creating district-wide measures, </a:t>
            </a:r>
            <a:r>
              <a:rPr lang="en-US" sz="2600" b="0" dirty="0" smtClean="0"/>
              <a:t>the Colleges and DAC will </a:t>
            </a:r>
            <a:r>
              <a:rPr lang="en-US" sz="2600" b="0" dirty="0"/>
              <a:t>be able to compare their progress with the District as a whole. </a:t>
            </a:r>
            <a:endParaRPr lang="en-US" sz="2600" b="0" dirty="0" smtClean="0"/>
          </a:p>
          <a:p>
            <a:endParaRPr lang="en-US" sz="2600" b="0" dirty="0"/>
          </a:p>
          <a:p>
            <a:r>
              <a:rPr lang="en-US" sz="2600" b="0" dirty="0" smtClean="0"/>
              <a:t>By </a:t>
            </a:r>
            <a:r>
              <a:rPr lang="en-US" sz="2600" b="0" dirty="0"/>
              <a:t>utilizing data throughout the strategic plan cycle to refine and improve the support of all groups involved, it supports the continuous improvement of the District, and in turn, supports the success of all students at each of the colleges and within our community.</a:t>
            </a:r>
            <a:endParaRPr lang="en-US" sz="2600" b="0" dirty="0" smtClean="0"/>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141592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366ec1dc-63b3-4a12-9f49-b7192a453626" xsi:nil="true"/>
    <TaxCatchAll xmlns="a899cab9-a34a-40dc-adf4-fda2687ccfda" xsi:nil="true"/>
    <lcf76f155ced4ddcb4097134ff3c332f xmlns="366ec1dc-63b3-4a12-9f49-b7192a453626">
      <Terms xmlns="http://schemas.microsoft.com/office/infopath/2007/PartnerControls"/>
    </lcf76f155ced4ddcb4097134ff3c332f>
    <SharedWithUsers xmlns="a899cab9-a34a-40dc-adf4-fda2687ccfda">
      <UserInfo>
        <DisplayName/>
        <AccountId xsi:nil="true"/>
        <AccountType/>
      </UserInfo>
    </SharedWithUsers>
  </documentManagement>
</p:properties>
</file>

<file path=customXml/itemProps1.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2.xml><?xml version="1.0" encoding="utf-8"?>
<ds:datastoreItem xmlns:ds="http://schemas.openxmlformats.org/officeDocument/2006/customXml" ds:itemID="{2F0D52BE-BA55-4F14-BFF6-A37AE7078879}"/>
</file>

<file path=customXml/itemProps3.xml><?xml version="1.0" encoding="utf-8"?>
<ds:datastoreItem xmlns:ds="http://schemas.openxmlformats.org/officeDocument/2006/customXml" ds:itemID="{D0FE9C68-0C22-4EEC-B457-063807029368}">
  <ds:schemaRefs>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71af3243-3dd4-4a8d-8c0d-dd76da1f02a5"/>
    <ds:schemaRef ds:uri="http://schemas.microsoft.com/office/infopath/2007/PartnerControls"/>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1855</Words>
  <Application>Microsoft Office PowerPoint</Application>
  <PresentationFormat>Widescreen</PresentationFormat>
  <Paragraphs>178</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Constantia</vt:lpstr>
      <vt:lpstr>Corbel</vt:lpstr>
      <vt:lpstr>Gill Sans</vt:lpstr>
      <vt:lpstr>Helvetica Light</vt:lpstr>
      <vt:lpstr>Helvetica Neue Medium</vt:lpstr>
      <vt:lpstr>Raleway</vt:lpstr>
      <vt:lpstr>Office Theme</vt:lpstr>
      <vt:lpstr>Re-Imagine Possible</vt:lpstr>
      <vt:lpstr>Roadmap to Achieve VCCCD Strategic Goals</vt:lpstr>
      <vt:lpstr>VCCCD  Strategic Plan’s  Measures of Achievement &amp; Strategies… Vetting and  Review Process 2021</vt:lpstr>
      <vt:lpstr>Essential to Effective  Implementation and Achievement of  VCCCD’s Strategic  Goals</vt:lpstr>
      <vt:lpstr>PowerPoint Presentation</vt:lpstr>
      <vt:lpstr>PowerPoint Presentation</vt:lpstr>
      <vt:lpstr>Communication and Continuous Improvement</vt:lpstr>
      <vt:lpstr>Accountability  and  Continuous Improvement</vt:lpstr>
      <vt:lpstr>28</vt:lpstr>
      <vt:lpstr>Tableau Dashboards</vt:lpstr>
      <vt:lpstr>Summary</vt:lpstr>
      <vt:lpstr>Recommended Next Steps</vt:lpstr>
      <vt:lpstr>Photo Collage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2021-12-15T20:56:48Z</dcterms:created>
  <dcterms:modified xsi:type="dcterms:W3CDTF">2022-01-21T01:15:12Z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y fmtid="{D5CDD505-2E9C-101B-9397-08002B2CF9AE}" pid="3" name="Order">
    <vt:r8>71800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