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6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style6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80" r:id="rId4"/>
    <p:sldId id="263" r:id="rId5"/>
    <p:sldId id="272" r:id="rId6"/>
    <p:sldId id="281" r:id="rId7"/>
    <p:sldId id="282" r:id="rId8"/>
    <p:sldId id="261" r:id="rId9"/>
    <p:sldId id="258" r:id="rId10"/>
    <p:sldId id="260" r:id="rId11"/>
    <p:sldId id="259" r:id="rId12"/>
    <p:sldId id="283" r:id="rId13"/>
    <p:sldId id="262" r:id="rId14"/>
    <p:sldId id="269" r:id="rId15"/>
    <p:sldId id="265" r:id="rId16"/>
    <p:sldId id="266" r:id="rId17"/>
    <p:sldId id="267" r:id="rId18"/>
    <p:sldId id="264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6499628698337629E-2"/>
          <c:w val="0.97342995169082125"/>
          <c:h val="0.743475225321498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Budgeted 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EA8-48AE-A387-9C40AA03E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65A-41FA-B5CC-5493FCF9FB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65A-41FA-B5CC-5493FCF9FB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65A-41FA-B5CC-5493FCF9FB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65A-41FA-B5CC-5493FCF9FB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65A-41FA-B5CC-5493FCF9FB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65A-41FA-B5CC-5493FCF9FB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65A-41FA-B5CC-5493FCF9FB42}"/>
              </c:ext>
            </c:extLst>
          </c:dPt>
          <c:dLbls>
            <c:dLbl>
              <c:idx val="0"/>
              <c:layout>
                <c:manualLayout>
                  <c:x val="-1.2681159420289856E-2"/>
                  <c:y val="4.0453618720653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10386473429951"/>
                      <c:h val="0.13944336391448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A8-48AE-A387-9C40AA03E2A7}"/>
                </c:ext>
              </c:extLst>
            </c:dLbl>
            <c:dLbl>
              <c:idx val="1"/>
              <c:layout>
                <c:manualLayout>
                  <c:x val="-4.8309178743962235E-3"/>
                  <c:y val="-5.3938016724607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5A-41FA-B5CC-5493FCF9FB42}"/>
                </c:ext>
              </c:extLst>
            </c:dLbl>
            <c:dLbl>
              <c:idx val="2"/>
              <c:layout>
                <c:manualLayout>
                  <c:x val="2.2946859903381644E-2"/>
                  <c:y val="7.0119421741989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5A-41FA-B5CC-5493FCF9FB42}"/>
                </c:ext>
              </c:extLst>
            </c:dLbl>
            <c:dLbl>
              <c:idx val="3"/>
              <c:layout>
                <c:manualLayout>
                  <c:x val="1.2077342234394526E-2"/>
                  <c:y val="-2.6969114539502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91671421507093"/>
                      <c:h val="0.17117229607554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5A-41FA-B5CC-5493FCF9FB42}"/>
                </c:ext>
              </c:extLst>
            </c:dLbl>
            <c:dLbl>
              <c:idx val="4"/>
              <c:layout>
                <c:manualLayout>
                  <c:x val="5.434782608695661E-2"/>
                  <c:y val="-7.0119315564791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25004754840427"/>
                      <c:h val="9.56590726610914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65A-41FA-B5CC-5493FCF9FB42}"/>
                </c:ext>
              </c:extLst>
            </c:dLbl>
            <c:dLbl>
              <c:idx val="5"/>
              <c:layout>
                <c:manualLayout>
                  <c:x val="2.2946859903381554E-2"/>
                  <c:y val="5.6634917560837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5A-41FA-B5CC-5493FCF9FB42}"/>
                </c:ext>
              </c:extLst>
            </c:dLbl>
            <c:dLbl>
              <c:idx val="6"/>
              <c:layout>
                <c:manualLayout>
                  <c:x val="2.1739130434782521E-2"/>
                  <c:y val="0.16181405017382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5A-41FA-B5CC-5493FCF9FB42}"/>
                </c:ext>
              </c:extLst>
            </c:dLbl>
            <c:dLbl>
              <c:idx val="7"/>
              <c:layout>
                <c:manualLayout>
                  <c:x val="-0.17995169082125603"/>
                  <c:y val="7.5513223414450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5A-41FA-B5CC-5493FCF9FB4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51083613</c:v>
                </c:pt>
                <c:pt idx="1">
                  <c:v>0</c:v>
                </c:pt>
                <c:pt idx="2">
                  <c:v>871370.32000000007</c:v>
                </c:pt>
                <c:pt idx="3">
                  <c:v>12731582.689999999</c:v>
                </c:pt>
                <c:pt idx="4">
                  <c:v>866000</c:v>
                </c:pt>
                <c:pt idx="5">
                  <c:v>371103</c:v>
                </c:pt>
                <c:pt idx="6">
                  <c:v>287256</c:v>
                </c:pt>
                <c:pt idx="7">
                  <c:v>46667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A-41FA-B5CC-5493FCF9F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EA8-48AE-A387-9C40AA03E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EA8-48AE-A387-9C40AA03E2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EA8-48AE-A387-9C40AA03E2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EA8-48AE-A387-9C40AA03E2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2EA8-48AE-A387-9C40AA03E2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2EA8-48AE-A387-9C40AA03E2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2EA8-48AE-A387-9C40AA03E2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2EA8-48AE-A387-9C40AA03E2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2EA8-48AE-A387-9C40AA03E2A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2EA8-48AE-A387-9C40AA03E2A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2EA8-48AE-A387-9C40AA03E2A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2EA8-48AE-A387-9C40AA03E2A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2EA8-48AE-A387-9C40AA03E2A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2EA8-48AE-A387-9C40AA03E2A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2EA8-48AE-A387-9C40AA03E2A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2EA8-48AE-A387-9C40AA03E2A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0.77098505167966491</c:v>
                </c:pt>
                <c:pt idx="1">
                  <c:v>0</c:v>
                </c:pt>
                <c:pt idx="2">
                  <c:v>1.3151252461280023E-2</c:v>
                </c:pt>
                <c:pt idx="3">
                  <c:v>0.19215281304033011</c:v>
                </c:pt>
                <c:pt idx="4">
                  <c:v>1.3070200315600029E-2</c:v>
                </c:pt>
                <c:pt idx="5">
                  <c:v>5.6009128726560251E-3</c:v>
                </c:pt>
                <c:pt idx="6">
                  <c:v>4.3354427966027743E-3</c:v>
                </c:pt>
                <c:pt idx="7">
                  <c:v>7.0432683386617394E-4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A-41FA-B5CC-5493FCF9FB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reserves!$B$1</c:f>
              <c:strCache>
                <c:ptCount val="1"/>
                <c:pt idx="0">
                  <c:v>Reserves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178-472A-9503-A8FAF3DC8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178-472A-9503-A8FAF3DC8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178-472A-9503-A8FAF3DC8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178-472A-9503-A8FAF3DC8C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178-472A-9503-A8FAF3DC8C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178-472A-9503-A8FAF3DC8C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178-472A-9503-A8FAF3DC8C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178-472A-9503-A8FAF3DC8C3E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8-472A-9503-A8FAF3DC8C3E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8-472A-9503-A8FAF3DC8C3E}"/>
                </c:ext>
              </c:extLst>
            </c:dLbl>
            <c:dLbl>
              <c:idx val="2"/>
              <c:layout>
                <c:manualLayout>
                  <c:x val="-2.1135265700483092E-2"/>
                  <c:y val="-4.184330177696751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72347750009511"/>
                      <c:h val="0.16159883146264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78-472A-9503-A8FAF3DC8C3E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78-472A-9503-A8FAF3DC8C3E}"/>
                </c:ext>
              </c:extLst>
            </c:dLbl>
            <c:dLbl>
              <c:idx val="4"/>
              <c:layout>
                <c:manualLayout>
                  <c:x val="6.038647342995169E-3"/>
                  <c:y val="9.20552639093285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78-472A-9503-A8FAF3DC8C3E}"/>
                </c:ext>
              </c:extLst>
            </c:dLbl>
            <c:dLbl>
              <c:idx val="5"/>
              <c:layout>
                <c:manualLayout>
                  <c:x val="2.2343042717486401E-2"/>
                  <c:y val="6.13701759395523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9294762067782"/>
                      <c:h val="0.16159883146264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178-472A-9503-A8FAF3DC8C3E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78-472A-9503-A8FAF3DC8C3E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2415458937197"/>
                      <c:h val="0.177471390603378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178-472A-9503-A8FAF3DC8C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reserves!$A$2:$A$9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reserves!$B$2:$B$9</c:f>
              <c:numCache>
                <c:formatCode>_(* #,##0_);_(* \(#,##0\);_(* "-"??_);_(@_)</c:formatCode>
                <c:ptCount val="8"/>
                <c:pt idx="0">
                  <c:v>1041486</c:v>
                </c:pt>
                <c:pt idx="1">
                  <c:v>4201529</c:v>
                </c:pt>
                <c:pt idx="2">
                  <c:v>2042579</c:v>
                </c:pt>
                <c:pt idx="3">
                  <c:v>535</c:v>
                </c:pt>
                <c:pt idx="4">
                  <c:v>763722</c:v>
                </c:pt>
                <c:pt idx="5">
                  <c:v>43923</c:v>
                </c:pt>
                <c:pt idx="6">
                  <c:v>6886497</c:v>
                </c:pt>
                <c:pt idx="7">
                  <c:v>181087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78-472A-9503-A8FAF3DC8C3E}"/>
            </c:ext>
          </c:extLst>
        </c:ser>
        <c:ser>
          <c:idx val="1"/>
          <c:order val="1"/>
          <c:tx>
            <c:strRef>
              <c:f>reserves!$C$1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6178-472A-9503-A8FAF3DC8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6178-472A-9503-A8FAF3DC8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6178-472A-9503-A8FAF3DC8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6178-472A-9503-A8FAF3DC8C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6178-472A-9503-A8FAF3DC8C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6178-472A-9503-A8FAF3DC8C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6178-472A-9503-A8FAF3DC8C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6178-472A-9503-A8FAF3DC8C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178-472A-9503-A8FAF3DC8C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178-472A-9503-A8FAF3DC8C3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178-472A-9503-A8FAF3DC8C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178-472A-9503-A8FAF3DC8C3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178-472A-9503-A8FAF3DC8C3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178-472A-9503-A8FAF3DC8C3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6178-472A-9503-A8FAF3DC8C3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6178-472A-9503-A8FAF3DC8C3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reserves!$A$2:$A$9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reserves!$C$2:$C$9</c:f>
              <c:numCache>
                <c:formatCode>0.0%</c:formatCode>
                <c:ptCount val="8"/>
                <c:pt idx="0">
                  <c:v>6.8693450810936599E-2</c:v>
                </c:pt>
                <c:pt idx="1">
                  <c:v>0.27712088851143807</c:v>
                </c:pt>
                <c:pt idx="2">
                  <c:v>0.13472269436550471</c:v>
                </c:pt>
                <c:pt idx="3">
                  <c:v>3.5287076527049884E-5</c:v>
                </c:pt>
                <c:pt idx="4">
                  <c:v>5.0372928335311387E-2</c:v>
                </c:pt>
                <c:pt idx="5">
                  <c:v>2.897036004294602E-3</c:v>
                </c:pt>
                <c:pt idx="6">
                  <c:v>0.45421373204168125</c:v>
                </c:pt>
                <c:pt idx="7">
                  <c:v>1.1943982854306322E-2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178-472A-9503-A8FAF3DC8C3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83574879227052E-2"/>
          <c:y val="8.0011711340281996E-2"/>
          <c:w val="0.84842995169082125"/>
          <c:h val="0.81079015236233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Budgeted 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18-45B1-AE2B-3BE2F32F5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518-45B1-AE2B-3BE2F32F5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18-45B1-AE2B-3BE2F32F5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518-45B1-AE2B-3BE2F32F5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18-45B1-AE2B-3BE2F32F5A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518-45B1-AE2B-3BE2F32F5A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18-45B1-AE2B-3BE2F32F5A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518-45B1-AE2B-3BE2F32F5AC5}"/>
              </c:ext>
            </c:extLst>
          </c:dPt>
          <c:dLbls>
            <c:dLbl>
              <c:idx val="0"/>
              <c:layout>
                <c:manualLayout>
                  <c:x val="5.6763285024154592E-2"/>
                  <c:y val="-0.1079897723412890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55797101449275"/>
                      <c:h val="0.20275809417700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518-45B1-AE2B-3BE2F32F5AC5}"/>
                </c:ext>
              </c:extLst>
            </c:dLbl>
            <c:dLbl>
              <c:idx val="1"/>
              <c:layout>
                <c:manualLayout>
                  <c:x val="-6.4009661835748799E-2"/>
                  <c:y val="-1.28574245438989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18-45B1-AE2B-3BE2F32F5AC5}"/>
                </c:ext>
              </c:extLst>
            </c:dLbl>
            <c:dLbl>
              <c:idx val="2"/>
              <c:layout>
                <c:manualLayout>
                  <c:x val="2.6570048309178654E-2"/>
                  <c:y val="4.377963743565772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18-45B1-AE2B-3BE2F32F5AC5}"/>
                </c:ext>
              </c:extLst>
            </c:dLbl>
            <c:dLbl>
              <c:idx val="3"/>
              <c:layout>
                <c:manualLayout>
                  <c:x val="1.0869565217391216E-2"/>
                  <c:y val="-3.356450360785578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0946783825934"/>
                      <c:h val="0.16481574173277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18-45B1-AE2B-3BE2F32F5AC5}"/>
                </c:ext>
              </c:extLst>
            </c:dLbl>
            <c:dLbl>
              <c:idx val="4"/>
              <c:layout>
                <c:manualLayout>
                  <c:x val="4.0996519456806942E-2"/>
                  <c:y val="-0.1079895425269194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1280383430332"/>
                      <c:h val="0.13854795927137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518-45B1-AE2B-3BE2F32F5AC5}"/>
                </c:ext>
              </c:extLst>
            </c:dLbl>
            <c:dLbl>
              <c:idx val="5"/>
              <c:layout>
                <c:manualLayout>
                  <c:x val="1.932367149758463E-2"/>
                  <c:y val="2.918642495710514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18-45B1-AE2B-3BE2F32F5AC5}"/>
                </c:ext>
              </c:extLst>
            </c:dLbl>
            <c:dLbl>
              <c:idx val="6"/>
              <c:layout>
                <c:manualLayout>
                  <c:x val="-3.864734299516908E-2"/>
                  <c:y val="3.210506745281555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18-45B1-AE2B-3BE2F32F5AC5}"/>
                </c:ext>
              </c:extLst>
            </c:dLbl>
            <c:dLbl>
              <c:idx val="7"/>
              <c:layout>
                <c:manualLayout>
                  <c:x val="-0.13043478260869565"/>
                  <c:y val="1.16745699828420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18-45B1-AE2B-3BE2F32F5A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0.62213389575483369</c:v>
                </c:pt>
                <c:pt idx="1">
                  <c:v>4.1339056850863386E-2</c:v>
                </c:pt>
                <c:pt idx="2">
                  <c:v>2.5937628894858126E-2</c:v>
                </c:pt>
                <c:pt idx="3">
                  <c:v>0.20998543236713804</c:v>
                </c:pt>
                <c:pt idx="4">
                  <c:v>1.3327413534175239E-2</c:v>
                </c:pt>
                <c:pt idx="5">
                  <c:v>4.3404155529048888E-3</c:v>
                </c:pt>
                <c:pt idx="6">
                  <c:v>8.2379167743140261E-2</c:v>
                </c:pt>
                <c:pt idx="7">
                  <c:v>5.569893020863294E-4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8-45B1-AE2B-3BE2F32F5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18-45B1-AE2B-3BE2F32F5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518-45B1-AE2B-3BE2F32F5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18-45B1-AE2B-3BE2F32F5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518-45B1-AE2B-3BE2F32F5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18-45B1-AE2B-3BE2F32F5A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518-45B1-AE2B-3BE2F32F5A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18-45B1-AE2B-3BE2F32F5A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518-45B1-AE2B-3BE2F32F5A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518-45B1-AE2B-3BE2F32F5AC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518-45B1-AE2B-3BE2F32F5AC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518-45B1-AE2B-3BE2F32F5AC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518-45B1-AE2B-3BE2F32F5AC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518-45B1-AE2B-3BE2F32F5AC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518-45B1-AE2B-3BE2F32F5AC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18-45B1-AE2B-3BE2F32F5AC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518-45B1-AE2B-3BE2F32F5AC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0.62213389575483369</c:v>
                </c:pt>
                <c:pt idx="1">
                  <c:v>4.1339056850863386E-2</c:v>
                </c:pt>
                <c:pt idx="2">
                  <c:v>2.5937628894858126E-2</c:v>
                </c:pt>
                <c:pt idx="3">
                  <c:v>0.20998543236713804</c:v>
                </c:pt>
                <c:pt idx="4">
                  <c:v>1.3327413534175239E-2</c:v>
                </c:pt>
                <c:pt idx="5">
                  <c:v>4.3404155529048888E-3</c:v>
                </c:pt>
                <c:pt idx="6">
                  <c:v>8.2379167743140261E-2</c:v>
                </c:pt>
                <c:pt idx="7">
                  <c:v>5.569893020863294E-4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8-45B1-AE2B-3BE2F32F5AC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83574879227052E-2"/>
          <c:y val="8.0011711340281996E-2"/>
          <c:w val="0.84842995169082125"/>
          <c:h val="0.81079015236233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Budgeted 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18-45B1-AE2B-3BE2F32F5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518-45B1-AE2B-3BE2F32F5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18-45B1-AE2B-3BE2F32F5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518-45B1-AE2B-3BE2F32F5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18-45B1-AE2B-3BE2F32F5A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518-45B1-AE2B-3BE2F32F5A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18-45B1-AE2B-3BE2F32F5A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518-45B1-AE2B-3BE2F32F5AC5}"/>
              </c:ext>
            </c:extLst>
          </c:dPt>
          <c:dLbls>
            <c:dLbl>
              <c:idx val="0"/>
              <c:layout>
                <c:manualLayout>
                  <c:x val="5.6763285024154592E-2"/>
                  <c:y val="-0.1079897723412890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55797101449275"/>
                      <c:h val="0.20275809417700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518-45B1-AE2B-3BE2F32F5AC5}"/>
                </c:ext>
              </c:extLst>
            </c:dLbl>
            <c:dLbl>
              <c:idx val="1"/>
              <c:layout>
                <c:manualLayout>
                  <c:x val="-6.4009661835748799E-2"/>
                  <c:y val="-1.28574245438989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18-45B1-AE2B-3BE2F32F5AC5}"/>
                </c:ext>
              </c:extLst>
            </c:dLbl>
            <c:dLbl>
              <c:idx val="2"/>
              <c:layout>
                <c:manualLayout>
                  <c:x val="2.6570048309178654E-2"/>
                  <c:y val="4.377963743565772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18-45B1-AE2B-3BE2F32F5AC5}"/>
                </c:ext>
              </c:extLst>
            </c:dLbl>
            <c:dLbl>
              <c:idx val="3"/>
              <c:layout>
                <c:manualLayout>
                  <c:x val="1.0869565217391216E-2"/>
                  <c:y val="-3.356450360785578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0946783825934"/>
                      <c:h val="0.16481574173277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18-45B1-AE2B-3BE2F32F5AC5}"/>
                </c:ext>
              </c:extLst>
            </c:dLbl>
            <c:dLbl>
              <c:idx val="4"/>
              <c:layout>
                <c:manualLayout>
                  <c:x val="4.0996519456806942E-2"/>
                  <c:y val="-0.1079895425269194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1280383430332"/>
                      <c:h val="0.13854795927137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518-45B1-AE2B-3BE2F32F5AC5}"/>
                </c:ext>
              </c:extLst>
            </c:dLbl>
            <c:dLbl>
              <c:idx val="5"/>
              <c:layout>
                <c:manualLayout>
                  <c:x val="1.932367149758463E-2"/>
                  <c:y val="2.918642495710514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18-45B1-AE2B-3BE2F32F5AC5}"/>
                </c:ext>
              </c:extLst>
            </c:dLbl>
            <c:dLbl>
              <c:idx val="6"/>
              <c:layout>
                <c:manualLayout>
                  <c:x val="-3.864734299516908E-2"/>
                  <c:y val="3.210506745281555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18-45B1-AE2B-3BE2F32F5AC5}"/>
                </c:ext>
              </c:extLst>
            </c:dLbl>
            <c:dLbl>
              <c:idx val="7"/>
              <c:layout>
                <c:manualLayout>
                  <c:x val="-0.13043478260869565"/>
                  <c:y val="1.16745699828420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18-45B1-AE2B-3BE2F32F5A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0.62213389575483369</c:v>
                </c:pt>
                <c:pt idx="1">
                  <c:v>4.1339056850863386E-2</c:v>
                </c:pt>
                <c:pt idx="2">
                  <c:v>2.5937628894858126E-2</c:v>
                </c:pt>
                <c:pt idx="3">
                  <c:v>0.20998543236713804</c:v>
                </c:pt>
                <c:pt idx="4">
                  <c:v>1.3327413534175239E-2</c:v>
                </c:pt>
                <c:pt idx="5">
                  <c:v>4.3404155529048888E-3</c:v>
                </c:pt>
                <c:pt idx="6">
                  <c:v>8.2379167743140261E-2</c:v>
                </c:pt>
                <c:pt idx="7">
                  <c:v>5.569893020863294E-4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8-45B1-AE2B-3BE2F32F5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18-45B1-AE2B-3BE2F32F5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518-45B1-AE2B-3BE2F32F5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18-45B1-AE2B-3BE2F32F5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518-45B1-AE2B-3BE2F32F5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18-45B1-AE2B-3BE2F32F5A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518-45B1-AE2B-3BE2F32F5A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18-45B1-AE2B-3BE2F32F5A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518-45B1-AE2B-3BE2F32F5A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518-45B1-AE2B-3BE2F32F5AC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518-45B1-AE2B-3BE2F32F5AC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518-45B1-AE2B-3BE2F32F5AC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518-45B1-AE2B-3BE2F32F5AC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518-45B1-AE2B-3BE2F32F5AC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518-45B1-AE2B-3BE2F32F5AC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18-45B1-AE2B-3BE2F32F5AC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518-45B1-AE2B-3BE2F32F5AC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Unrestricted General Fund 111</c:v>
                </c:pt>
                <c:pt idx="1">
                  <c:v>Unrestricted Infrastructure Fund 113</c:v>
                </c:pt>
                <c:pt idx="2">
                  <c:v>Unrestricted Designated Fund 114</c:v>
                </c:pt>
                <c:pt idx="3">
                  <c:v>Restricted General Fund 12X</c:v>
                </c:pt>
                <c:pt idx="4">
                  <c:v>Health Services Fund 133</c:v>
                </c:pt>
                <c:pt idx="5">
                  <c:v>Child Care Center Fund 333</c:v>
                </c:pt>
                <c:pt idx="6">
                  <c:v>Capital Projects Fund 4XX</c:v>
                </c:pt>
                <c:pt idx="7">
                  <c:v>Food Services Fund 523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0.62213389575483369</c:v>
                </c:pt>
                <c:pt idx="1">
                  <c:v>4.1339056850863386E-2</c:v>
                </c:pt>
                <c:pt idx="2">
                  <c:v>2.5937628894858126E-2</c:v>
                </c:pt>
                <c:pt idx="3">
                  <c:v>0.20998543236713804</c:v>
                </c:pt>
                <c:pt idx="4">
                  <c:v>1.3327413534175239E-2</c:v>
                </c:pt>
                <c:pt idx="5">
                  <c:v>4.3404155529048888E-3</c:v>
                </c:pt>
                <c:pt idx="6">
                  <c:v>8.2379167743140261E-2</c:v>
                </c:pt>
                <c:pt idx="7">
                  <c:v>5.569893020863294E-4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8-45B1-AE2B-3BE2F32F5AC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AA9-43E2-B63E-D6A8BAD610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AA9-43E2-B63E-D6A8BAD610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AA9-43E2-B63E-D6A8BAD610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AA9-43E2-B63E-D6A8BAD610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AA9-43E2-B63E-D6A8BAD610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AA9-43E2-B63E-D6A8BAD610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AA9-43E2-B63E-D6A8BAD610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AA9-43E2-B63E-D6A8BAD610D9}"/>
              </c:ext>
            </c:extLst>
          </c:dPt>
          <c:dLbls>
            <c:dLbl>
              <c:idx val="0"/>
              <c:layout>
                <c:manualLayout>
                  <c:x val="1.16045660952225E-2"/>
                  <c:y val="7.8803347384183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9-43E2-B63E-D6A8BAD610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9-43E2-B63E-D6A8BAD610D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A9-43E2-B63E-D6A8BAD610D9}"/>
                </c:ext>
              </c:extLst>
            </c:dLbl>
            <c:dLbl>
              <c:idx val="3"/>
              <c:layout>
                <c:manualLayout>
                  <c:x val="-4.8739177599934673E-2"/>
                  <c:y val="-0.134257554802683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A9-43E2-B63E-D6A8BAD610D9}"/>
                </c:ext>
              </c:extLst>
            </c:dLbl>
            <c:dLbl>
              <c:idx val="4"/>
              <c:layout>
                <c:manualLayout>
                  <c:x val="6.4985570133246004E-2"/>
                  <c:y val="-6.3607101999430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A9-43E2-B63E-D6A8BAD610D9}"/>
                </c:ext>
              </c:extLst>
            </c:dLbl>
            <c:dLbl>
              <c:idx val="5"/>
              <c:layout>
                <c:manualLayout>
                  <c:x val="-1.3925479314267086E-2"/>
                  <c:y val="-2.91864249571051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A9-43E2-B63E-D6A8BAD610D9}"/>
                </c:ext>
              </c:extLst>
            </c:dLbl>
            <c:dLbl>
              <c:idx val="6"/>
              <c:layout>
                <c:manualLayout>
                  <c:x val="-8.6677702273983262E-2"/>
                  <c:y val="5.2852708753031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A9-43E2-B63E-D6A8BAD610D9}"/>
                </c:ext>
              </c:extLst>
            </c:dLbl>
            <c:dLbl>
              <c:idx val="7"/>
              <c:layout>
                <c:manualLayout>
                  <c:x val="-6.9078601107020784E-2"/>
                  <c:y val="0.13365452189648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A9-43E2-B63E-D6A8BAD610D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'FY19 GF by object'!$H$3:$H$10</c:f>
              <c:strCache>
                <c:ptCount val="8"/>
                <c:pt idx="0">
                  <c:v>FACULTY SALARIES</c:v>
                </c:pt>
                <c:pt idx="1">
                  <c:v>MANAGEMENT SALARIES</c:v>
                </c:pt>
                <c:pt idx="2">
                  <c:v>CLASSIFIED  SALARIES </c:v>
                </c:pt>
                <c:pt idx="3">
                  <c:v>EMPLOYEE BENEFITS </c:v>
                </c:pt>
                <c:pt idx="4">
                  <c:v>SUPPLIES &amp; MATERIALS</c:v>
                </c:pt>
                <c:pt idx="5">
                  <c:v>OPERATING EXP</c:v>
                </c:pt>
                <c:pt idx="6">
                  <c:v>CAPITAL OUTLAY</c:v>
                </c:pt>
                <c:pt idx="7">
                  <c:v>TRANSFERS</c:v>
                </c:pt>
              </c:strCache>
            </c:strRef>
          </c:cat>
          <c:val>
            <c:numRef>
              <c:f>'FY19 GF by object'!$I$3:$I$10</c:f>
              <c:numCache>
                <c:formatCode>0.0%</c:formatCode>
                <c:ptCount val="8"/>
                <c:pt idx="0">
                  <c:v>0.42332153652120641</c:v>
                </c:pt>
                <c:pt idx="1">
                  <c:v>4.1717273285178796E-2</c:v>
                </c:pt>
                <c:pt idx="2">
                  <c:v>0.1599880702384853</c:v>
                </c:pt>
                <c:pt idx="3">
                  <c:v>0.3242466935170713</c:v>
                </c:pt>
                <c:pt idx="4">
                  <c:v>1.0873494935712257E-2</c:v>
                </c:pt>
                <c:pt idx="5">
                  <c:v>3.975374703844687E-2</c:v>
                </c:pt>
                <c:pt idx="6">
                  <c:v>4.1515508680376801E-4</c:v>
                </c:pt>
                <c:pt idx="7">
                  <c:v>-3.159706229047162E-4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A9-43E2-B63E-D6A8BAD610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32B-434B-AEFB-D863160615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32B-434B-AEFB-D863160615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32B-434B-AEFB-D863160615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32B-434B-AEFB-D863160615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32B-434B-AEFB-D863160615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32B-434B-AEFB-D863160615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32B-434B-AEFB-D863160615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32B-434B-AEFB-D8631606158F}"/>
              </c:ext>
            </c:extLst>
          </c:dPt>
          <c:dLbls>
            <c:dLbl>
              <c:idx val="0"/>
              <c:layout>
                <c:manualLayout>
                  <c:x val="0"/>
                  <c:y val="8.9285714285714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2B-434B-AEFB-D8631606158F}"/>
                </c:ext>
              </c:extLst>
            </c:dLbl>
            <c:dLbl>
              <c:idx val="1"/>
              <c:layout>
                <c:manualLayout>
                  <c:x val="5.0131233595800528E-3"/>
                  <c:y val="-5.934174729703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2B-434B-AEFB-D8631606158F}"/>
                </c:ext>
              </c:extLst>
            </c:dLbl>
            <c:dLbl>
              <c:idx val="2"/>
              <c:layout>
                <c:manualLayout>
                  <c:x val="2.3059185242121433E-2"/>
                  <c:y val="-5.1020408163265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2B-434B-AEFB-D8631606158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2B-434B-AEFB-D8631606158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2B-434B-AEFB-D8631606158F}"/>
                </c:ext>
              </c:extLst>
            </c:dLbl>
            <c:dLbl>
              <c:idx val="5"/>
              <c:layout>
                <c:manualLayout>
                  <c:x val="-9.3943743518056832E-17"/>
                  <c:y val="4.2517006802721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2B-434B-AEFB-D8631606158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2B-434B-AEFB-D8631606158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2B-434B-AEFB-D863160615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'FY19 Fund 12x by object'!$G$3:$G$10</c:f>
              <c:strCache>
                <c:ptCount val="8"/>
                <c:pt idx="0">
                  <c:v>FACULTY SALARIES</c:v>
                </c:pt>
                <c:pt idx="1">
                  <c:v>MANAGEMENT SALARIES</c:v>
                </c:pt>
                <c:pt idx="2">
                  <c:v>CLASSIFIED  SALARIES </c:v>
                </c:pt>
                <c:pt idx="3">
                  <c:v>EMPLOYEE BENEFITS </c:v>
                </c:pt>
                <c:pt idx="4">
                  <c:v>SUPPLIES &amp; MATERIALS</c:v>
                </c:pt>
                <c:pt idx="5">
                  <c:v>OPERATING EXP</c:v>
                </c:pt>
                <c:pt idx="6">
                  <c:v>CAPITAL OUTLAY</c:v>
                </c:pt>
                <c:pt idx="7">
                  <c:v>TRANSFERS</c:v>
                </c:pt>
              </c:strCache>
            </c:strRef>
          </c:cat>
          <c:val>
            <c:numRef>
              <c:f>'FY19 Fund 12x by object'!$H$3:$H$10</c:f>
              <c:numCache>
                <c:formatCode>0.0%</c:formatCode>
                <c:ptCount val="8"/>
                <c:pt idx="0">
                  <c:v>0.16761749141643123</c:v>
                </c:pt>
                <c:pt idx="1">
                  <c:v>5.7749743683717701E-3</c:v>
                </c:pt>
                <c:pt idx="2">
                  <c:v>0.2371894435091873</c:v>
                </c:pt>
                <c:pt idx="3">
                  <c:v>0.16016900107073648</c:v>
                </c:pt>
                <c:pt idx="4">
                  <c:v>0.11632513329640302</c:v>
                </c:pt>
                <c:pt idx="5">
                  <c:v>0.1394473685676379</c:v>
                </c:pt>
                <c:pt idx="6">
                  <c:v>4.7226196859771717E-2</c:v>
                </c:pt>
                <c:pt idx="7">
                  <c:v>0.12625039091146059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2B-434B-AEFB-D863160615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62-4D9B-9F2E-41F449F8F4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62-4D9B-9F2E-41F449F8F4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62-4D9B-9F2E-41F449F8F4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62-4D9B-9F2E-41F449F8F4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62-4D9B-9F2E-41F449F8F4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662-4D9B-9F2E-41F449F8F4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62-4D9B-9F2E-41F449F8F4AB}"/>
              </c:ext>
            </c:extLst>
          </c:dPt>
          <c:dLbls>
            <c:dLbl>
              <c:idx val="0"/>
              <c:layout>
                <c:manualLayout>
                  <c:x val="6.6666473676084595E-2"/>
                  <c:y val="-4.790595444435712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7509649529104"/>
                      <c:h val="0.1990463622913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662-4D9B-9F2E-41F449F8F4AB}"/>
                </c:ext>
              </c:extLst>
            </c:dLbl>
            <c:dLbl>
              <c:idx val="1"/>
              <c:layout>
                <c:manualLayout>
                  <c:x val="-4.1666666666666755E-2"/>
                  <c:y val="-3.25070127854926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62-4D9B-9F2E-41F449F8F4AB}"/>
                </c:ext>
              </c:extLst>
            </c:dLbl>
            <c:dLbl>
              <c:idx val="2"/>
              <c:layout>
                <c:manualLayout>
                  <c:x val="0"/>
                  <c:y val="-0.2076403190085583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62-4D9B-9F2E-41F449F8F4AB}"/>
                </c:ext>
              </c:extLst>
            </c:dLbl>
            <c:dLbl>
              <c:idx val="3"/>
              <c:layout>
                <c:manualLayout>
                  <c:x val="-4.8659432449566446E-3"/>
                  <c:y val="-6.37342694405633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883916918371"/>
                      <c:h val="0.2081846254878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62-4D9B-9F2E-41F449F8F4AB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662-4D9B-9F2E-41F449F8F4AB}"/>
                </c:ext>
              </c:extLst>
            </c:dLbl>
            <c:dLbl>
              <c:idx val="5"/>
              <c:layout>
                <c:manualLayout>
                  <c:x val="2.367900958347317E-2"/>
                  <c:y val="3.460671983475972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62-4D9B-9F2E-41F449F8F4AB}"/>
                </c:ext>
              </c:extLst>
            </c:dLbl>
            <c:dLbl>
              <c:idx val="6"/>
              <c:layout>
                <c:manualLayout>
                  <c:x val="-4.7358019166946338E-3"/>
                  <c:y val="1.73033599173798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62-4D9B-9F2E-41F449F8F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'FY19 Fund 12x by org'!$A$3:$A$9</c:f>
              <c:strCache>
                <c:ptCount val="7"/>
                <c:pt idx="0">
                  <c:v>SEA, 3SP, EQUITY, BASIC SKILLS </c:v>
                </c:pt>
                <c:pt idx="1">
                  <c:v>WORKFORCE DEVELOPMENT</c:v>
                </c:pt>
                <c:pt idx="2">
                  <c:v>FINANCIAL AID</c:v>
                </c:pt>
                <c:pt idx="3">
                  <c:v>MISC CATEGORICALS/GRANTS/CONTRACTS</c:v>
                </c:pt>
                <c:pt idx="4">
                  <c:v>RESTRICTED LOTTERY</c:v>
                </c:pt>
                <c:pt idx="5">
                  <c:v>EAC (DSPS)</c:v>
                </c:pt>
                <c:pt idx="6">
                  <c:v>EOPS</c:v>
                </c:pt>
              </c:strCache>
            </c:strRef>
          </c:cat>
          <c:val>
            <c:numRef>
              <c:f>'FY19 Fund 12x by org'!$B$3:$B$9</c:f>
              <c:numCache>
                <c:formatCode>_(* #,##0_);_(* \(#,##0\);_(* "-"_);_(@_)</c:formatCode>
                <c:ptCount val="7"/>
                <c:pt idx="0" formatCode="_(&quot;$&quot;* #,##0_);_(&quot;$&quot;* \(#,##0\);_(&quot;$&quot;* &quot;-&quot;_);_(@_)">
                  <c:v>5508842.8100000005</c:v>
                </c:pt>
                <c:pt idx="1">
                  <c:v>3215077.0800000005</c:v>
                </c:pt>
                <c:pt idx="2">
                  <c:v>3005465.2</c:v>
                </c:pt>
                <c:pt idx="3">
                  <c:v>1824473.5599999998</c:v>
                </c:pt>
                <c:pt idx="4">
                  <c:v>1652108.77</c:v>
                </c:pt>
                <c:pt idx="5">
                  <c:v>1403029.54</c:v>
                </c:pt>
                <c:pt idx="6">
                  <c:v>984501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62-4D9B-9F2E-41F449F8F4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DDFC3-335A-4739-AD3F-784A0582106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C785A-39BF-4D71-A798-AB9F2D6E869D}">
      <dgm:prSet phldrT="[Text]"/>
      <dgm:spPr/>
      <dgm:t>
        <a:bodyPr/>
        <a:lstStyle/>
        <a:p>
          <a:r>
            <a:rPr lang="en-US" dirty="0" smtClean="0"/>
            <a:t>Campus wide Allocations</a:t>
          </a:r>
          <a:endParaRPr lang="en-US" dirty="0"/>
        </a:p>
      </dgm:t>
    </dgm:pt>
    <dgm:pt modelId="{0FCD4E40-5396-49C2-8F1B-C0E38992B1ED}" type="parTrans" cxnId="{4E6591B1-E912-4434-A4C5-80463FE162BF}">
      <dgm:prSet/>
      <dgm:spPr/>
      <dgm:t>
        <a:bodyPr/>
        <a:lstStyle/>
        <a:p>
          <a:endParaRPr lang="en-US"/>
        </a:p>
      </dgm:t>
    </dgm:pt>
    <dgm:pt modelId="{8C4D030B-4092-497A-9725-B033C1A13D20}" type="sibTrans" cxnId="{4E6591B1-E912-4434-A4C5-80463FE162BF}">
      <dgm:prSet/>
      <dgm:spPr/>
      <dgm:t>
        <a:bodyPr/>
        <a:lstStyle/>
        <a:p>
          <a:endParaRPr lang="en-US"/>
        </a:p>
      </dgm:t>
    </dgm:pt>
    <dgm:pt modelId="{055EDE33-943A-4C14-A2ED-C8E923464910}">
      <dgm:prSet phldrT="[Text]"/>
      <dgm:spPr/>
      <dgm:t>
        <a:bodyPr/>
        <a:lstStyle/>
        <a:p>
          <a:r>
            <a:rPr lang="en-US" dirty="0" smtClean="0"/>
            <a:t>Program Review Priorities</a:t>
          </a:r>
          <a:endParaRPr lang="en-US" dirty="0"/>
        </a:p>
      </dgm:t>
    </dgm:pt>
    <dgm:pt modelId="{1D6A90F8-1D3B-4E6B-BEDC-DD1D495A3E2D}" type="parTrans" cxnId="{07569FF3-C275-47C8-A370-28B9CAAE163A}">
      <dgm:prSet/>
      <dgm:spPr/>
      <dgm:t>
        <a:bodyPr/>
        <a:lstStyle/>
        <a:p>
          <a:endParaRPr lang="en-US"/>
        </a:p>
      </dgm:t>
    </dgm:pt>
    <dgm:pt modelId="{14278734-7D67-47F2-9284-AEF731469D7C}" type="sibTrans" cxnId="{07569FF3-C275-47C8-A370-28B9CAAE163A}">
      <dgm:prSet/>
      <dgm:spPr/>
      <dgm:t>
        <a:bodyPr/>
        <a:lstStyle/>
        <a:p>
          <a:endParaRPr lang="en-US"/>
        </a:p>
      </dgm:t>
    </dgm:pt>
    <dgm:pt modelId="{3DC0D394-421B-46E4-B8E3-4C2B73595A23}">
      <dgm:prSet phldrT="[Text]"/>
      <dgm:spPr/>
      <dgm:t>
        <a:bodyPr/>
        <a:lstStyle/>
        <a:p>
          <a:r>
            <a:rPr lang="en-US" dirty="0" smtClean="0"/>
            <a:t>Questions and Answers</a:t>
          </a:r>
          <a:endParaRPr lang="en-US" dirty="0"/>
        </a:p>
      </dgm:t>
    </dgm:pt>
    <dgm:pt modelId="{6EC27B51-766D-47FF-B545-24D45F649941}" type="parTrans" cxnId="{1CE1FF0C-BE18-4B71-B8E4-D8AEAC6D551E}">
      <dgm:prSet/>
      <dgm:spPr/>
      <dgm:t>
        <a:bodyPr/>
        <a:lstStyle/>
        <a:p>
          <a:endParaRPr lang="en-US"/>
        </a:p>
      </dgm:t>
    </dgm:pt>
    <dgm:pt modelId="{CA3F3BC1-FD7B-4904-BB22-05C90B346BEC}" type="sibTrans" cxnId="{1CE1FF0C-BE18-4B71-B8E4-D8AEAC6D551E}">
      <dgm:prSet/>
      <dgm:spPr/>
      <dgm:t>
        <a:bodyPr/>
        <a:lstStyle/>
        <a:p>
          <a:endParaRPr lang="en-US"/>
        </a:p>
      </dgm:t>
    </dgm:pt>
    <dgm:pt modelId="{2AF82C9E-6CA3-4822-80F7-14A2BC3298B0}" type="pres">
      <dgm:prSet presAssocID="{7CADDFC3-335A-4739-AD3F-784A058210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3449260-7923-4107-A412-B96E7C20810C}" type="pres">
      <dgm:prSet presAssocID="{7CADDFC3-335A-4739-AD3F-784A05821066}" presName="Name1" presStyleCnt="0"/>
      <dgm:spPr/>
    </dgm:pt>
    <dgm:pt modelId="{5FA65A83-82CD-46E2-843A-DE7337D7B720}" type="pres">
      <dgm:prSet presAssocID="{7CADDFC3-335A-4739-AD3F-784A05821066}" presName="cycle" presStyleCnt="0"/>
      <dgm:spPr/>
    </dgm:pt>
    <dgm:pt modelId="{C662BF83-074D-4DDB-B21F-485CFFE32DE4}" type="pres">
      <dgm:prSet presAssocID="{7CADDFC3-335A-4739-AD3F-784A05821066}" presName="srcNode" presStyleLbl="node1" presStyleIdx="0" presStyleCnt="3"/>
      <dgm:spPr/>
    </dgm:pt>
    <dgm:pt modelId="{AD937924-DE94-4709-BA3F-E2639B4921AC}" type="pres">
      <dgm:prSet presAssocID="{7CADDFC3-335A-4739-AD3F-784A05821066}" presName="conn" presStyleLbl="parChTrans1D2" presStyleIdx="0" presStyleCnt="1"/>
      <dgm:spPr/>
      <dgm:t>
        <a:bodyPr/>
        <a:lstStyle/>
        <a:p>
          <a:endParaRPr lang="en-US"/>
        </a:p>
      </dgm:t>
    </dgm:pt>
    <dgm:pt modelId="{B8FAB956-83BA-4448-8DBE-1F98DEBFD6FF}" type="pres">
      <dgm:prSet presAssocID="{7CADDFC3-335A-4739-AD3F-784A05821066}" presName="extraNode" presStyleLbl="node1" presStyleIdx="0" presStyleCnt="3"/>
      <dgm:spPr/>
    </dgm:pt>
    <dgm:pt modelId="{4CA62E9A-9CA9-48A1-B1B7-BFE497E158D0}" type="pres">
      <dgm:prSet presAssocID="{7CADDFC3-335A-4739-AD3F-784A05821066}" presName="dstNode" presStyleLbl="node1" presStyleIdx="0" presStyleCnt="3"/>
      <dgm:spPr/>
    </dgm:pt>
    <dgm:pt modelId="{2488FEEC-B389-4D37-9A2F-F6BCCC611BA6}" type="pres">
      <dgm:prSet presAssocID="{8B5C785A-39BF-4D71-A798-AB9F2D6E869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4D84-D6C0-44EF-953E-9E2FFCEF8E0D}" type="pres">
      <dgm:prSet presAssocID="{8B5C785A-39BF-4D71-A798-AB9F2D6E869D}" presName="accent_1" presStyleCnt="0"/>
      <dgm:spPr/>
    </dgm:pt>
    <dgm:pt modelId="{1BA26005-339D-4990-9834-A7FABF5AA998}" type="pres">
      <dgm:prSet presAssocID="{8B5C785A-39BF-4D71-A798-AB9F2D6E869D}" presName="accentRepeatNode" presStyleLbl="solidFgAcc1" presStyleIdx="0" presStyleCnt="3"/>
      <dgm:spPr/>
    </dgm:pt>
    <dgm:pt modelId="{66B5BAF8-57D2-4913-8335-9A389FB1AF2D}" type="pres">
      <dgm:prSet presAssocID="{055EDE33-943A-4C14-A2ED-C8E92346491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9B9BD-4E71-4233-9908-6C83FE955056}" type="pres">
      <dgm:prSet presAssocID="{055EDE33-943A-4C14-A2ED-C8E923464910}" presName="accent_2" presStyleCnt="0"/>
      <dgm:spPr/>
    </dgm:pt>
    <dgm:pt modelId="{84339A8E-C1E4-4B07-AB40-12E2AA82C6B1}" type="pres">
      <dgm:prSet presAssocID="{055EDE33-943A-4C14-A2ED-C8E923464910}" presName="accentRepeatNode" presStyleLbl="solidFgAcc1" presStyleIdx="1" presStyleCnt="3" custLinFactY="-21510" custLinFactNeighborX="-30724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873B8C-B7D8-4737-BE5F-BE4F36DDF00C}" type="pres">
      <dgm:prSet presAssocID="{3DC0D394-421B-46E4-B8E3-4C2B73595A23}" presName="text_3" presStyleLbl="node1" presStyleIdx="2" presStyleCnt="3" custLinFactNeighborX="1573" custLinFactNeighborY="5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27D0A-7106-44C4-AFFC-59FAC2BF827B}" type="pres">
      <dgm:prSet presAssocID="{3DC0D394-421B-46E4-B8E3-4C2B73595A23}" presName="accent_3" presStyleCnt="0"/>
      <dgm:spPr/>
    </dgm:pt>
    <dgm:pt modelId="{03C68548-3FE5-43FF-9888-0FA4797AA428}" type="pres">
      <dgm:prSet presAssocID="{3DC0D394-421B-46E4-B8E3-4C2B73595A23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CE1FF0C-BE18-4B71-B8E4-D8AEAC6D551E}" srcId="{7CADDFC3-335A-4739-AD3F-784A05821066}" destId="{3DC0D394-421B-46E4-B8E3-4C2B73595A23}" srcOrd="2" destOrd="0" parTransId="{6EC27B51-766D-47FF-B545-24D45F649941}" sibTransId="{CA3F3BC1-FD7B-4904-BB22-05C90B346BEC}"/>
    <dgm:cxn modelId="{4E6591B1-E912-4434-A4C5-80463FE162BF}" srcId="{7CADDFC3-335A-4739-AD3F-784A05821066}" destId="{8B5C785A-39BF-4D71-A798-AB9F2D6E869D}" srcOrd="0" destOrd="0" parTransId="{0FCD4E40-5396-49C2-8F1B-C0E38992B1ED}" sibTransId="{8C4D030B-4092-497A-9725-B033C1A13D20}"/>
    <dgm:cxn modelId="{B1A62B53-3AC5-435E-B0D1-0AA60C6309B8}" type="presOf" srcId="{3DC0D394-421B-46E4-B8E3-4C2B73595A23}" destId="{5E873B8C-B7D8-4737-BE5F-BE4F36DDF00C}" srcOrd="0" destOrd="0" presId="urn:microsoft.com/office/officeart/2008/layout/VerticalCurvedList"/>
    <dgm:cxn modelId="{FC832C8B-E9EE-4BF1-8878-2E9172A534CB}" type="presOf" srcId="{8B5C785A-39BF-4D71-A798-AB9F2D6E869D}" destId="{2488FEEC-B389-4D37-9A2F-F6BCCC611BA6}" srcOrd="0" destOrd="0" presId="urn:microsoft.com/office/officeart/2008/layout/VerticalCurvedList"/>
    <dgm:cxn modelId="{A6BC3193-6B1E-4BB9-A398-AE5BE54B234B}" type="presOf" srcId="{055EDE33-943A-4C14-A2ED-C8E923464910}" destId="{66B5BAF8-57D2-4913-8335-9A389FB1AF2D}" srcOrd="0" destOrd="0" presId="urn:microsoft.com/office/officeart/2008/layout/VerticalCurvedList"/>
    <dgm:cxn modelId="{CF1E79DC-134C-49EC-80B3-8292D8C1C21E}" type="presOf" srcId="{8C4D030B-4092-497A-9725-B033C1A13D20}" destId="{AD937924-DE94-4709-BA3F-E2639B4921AC}" srcOrd="0" destOrd="0" presId="urn:microsoft.com/office/officeart/2008/layout/VerticalCurvedList"/>
    <dgm:cxn modelId="{241D9C03-AC7B-4B03-AFA2-B1B2F6434A32}" type="presOf" srcId="{7CADDFC3-335A-4739-AD3F-784A05821066}" destId="{2AF82C9E-6CA3-4822-80F7-14A2BC3298B0}" srcOrd="0" destOrd="0" presId="urn:microsoft.com/office/officeart/2008/layout/VerticalCurvedList"/>
    <dgm:cxn modelId="{07569FF3-C275-47C8-A370-28B9CAAE163A}" srcId="{7CADDFC3-335A-4739-AD3F-784A05821066}" destId="{055EDE33-943A-4C14-A2ED-C8E923464910}" srcOrd="1" destOrd="0" parTransId="{1D6A90F8-1D3B-4E6B-BEDC-DD1D495A3E2D}" sibTransId="{14278734-7D67-47F2-9284-AEF731469D7C}"/>
    <dgm:cxn modelId="{97125876-EEF5-4DC2-B1A5-D78087DA5CA9}" type="presParOf" srcId="{2AF82C9E-6CA3-4822-80F7-14A2BC3298B0}" destId="{53449260-7923-4107-A412-B96E7C20810C}" srcOrd="0" destOrd="0" presId="urn:microsoft.com/office/officeart/2008/layout/VerticalCurvedList"/>
    <dgm:cxn modelId="{391CBD4F-9D96-4C00-BD68-8B3B270A2335}" type="presParOf" srcId="{53449260-7923-4107-A412-B96E7C20810C}" destId="{5FA65A83-82CD-46E2-843A-DE7337D7B720}" srcOrd="0" destOrd="0" presId="urn:microsoft.com/office/officeart/2008/layout/VerticalCurvedList"/>
    <dgm:cxn modelId="{E800B736-41C8-4FAA-85D2-7341DFFB411F}" type="presParOf" srcId="{5FA65A83-82CD-46E2-843A-DE7337D7B720}" destId="{C662BF83-074D-4DDB-B21F-485CFFE32DE4}" srcOrd="0" destOrd="0" presId="urn:microsoft.com/office/officeart/2008/layout/VerticalCurvedList"/>
    <dgm:cxn modelId="{C225A91D-693A-45C2-B6AC-8FA8A32B8385}" type="presParOf" srcId="{5FA65A83-82CD-46E2-843A-DE7337D7B720}" destId="{AD937924-DE94-4709-BA3F-E2639B4921AC}" srcOrd="1" destOrd="0" presId="urn:microsoft.com/office/officeart/2008/layout/VerticalCurvedList"/>
    <dgm:cxn modelId="{3746D09E-B267-4191-ADE9-B5AAA4ADEC9B}" type="presParOf" srcId="{5FA65A83-82CD-46E2-843A-DE7337D7B720}" destId="{B8FAB956-83BA-4448-8DBE-1F98DEBFD6FF}" srcOrd="2" destOrd="0" presId="urn:microsoft.com/office/officeart/2008/layout/VerticalCurvedList"/>
    <dgm:cxn modelId="{6A57ED20-EF0B-4574-84B1-7471CC77B01B}" type="presParOf" srcId="{5FA65A83-82CD-46E2-843A-DE7337D7B720}" destId="{4CA62E9A-9CA9-48A1-B1B7-BFE497E158D0}" srcOrd="3" destOrd="0" presId="urn:microsoft.com/office/officeart/2008/layout/VerticalCurvedList"/>
    <dgm:cxn modelId="{E44FF566-C51D-4F38-B75A-C18FED88E2AB}" type="presParOf" srcId="{53449260-7923-4107-A412-B96E7C20810C}" destId="{2488FEEC-B389-4D37-9A2F-F6BCCC611BA6}" srcOrd="1" destOrd="0" presId="urn:microsoft.com/office/officeart/2008/layout/VerticalCurvedList"/>
    <dgm:cxn modelId="{9106D93B-26D2-424B-A055-D3C7ACB4858E}" type="presParOf" srcId="{53449260-7923-4107-A412-B96E7C20810C}" destId="{DF7E4D84-D6C0-44EF-953E-9E2FFCEF8E0D}" srcOrd="2" destOrd="0" presId="urn:microsoft.com/office/officeart/2008/layout/VerticalCurvedList"/>
    <dgm:cxn modelId="{27F6D06F-DB78-410B-8D41-A8A297336A84}" type="presParOf" srcId="{DF7E4D84-D6C0-44EF-953E-9E2FFCEF8E0D}" destId="{1BA26005-339D-4990-9834-A7FABF5AA998}" srcOrd="0" destOrd="0" presId="urn:microsoft.com/office/officeart/2008/layout/VerticalCurvedList"/>
    <dgm:cxn modelId="{06F2BD30-1FA1-40D0-AE41-FEA7AA3457A7}" type="presParOf" srcId="{53449260-7923-4107-A412-B96E7C20810C}" destId="{66B5BAF8-57D2-4913-8335-9A389FB1AF2D}" srcOrd="3" destOrd="0" presId="urn:microsoft.com/office/officeart/2008/layout/VerticalCurvedList"/>
    <dgm:cxn modelId="{5BD33063-0D29-436E-938F-05FEE874F670}" type="presParOf" srcId="{53449260-7923-4107-A412-B96E7C20810C}" destId="{6CF9B9BD-4E71-4233-9908-6C83FE955056}" srcOrd="4" destOrd="0" presId="urn:microsoft.com/office/officeart/2008/layout/VerticalCurvedList"/>
    <dgm:cxn modelId="{AD8CAC00-4236-44AC-9E22-54E2C61F4C38}" type="presParOf" srcId="{6CF9B9BD-4E71-4233-9908-6C83FE955056}" destId="{84339A8E-C1E4-4B07-AB40-12E2AA82C6B1}" srcOrd="0" destOrd="0" presId="urn:microsoft.com/office/officeart/2008/layout/VerticalCurvedList"/>
    <dgm:cxn modelId="{E33DEAA2-23D7-4C20-8F9D-5B8572101BC1}" type="presParOf" srcId="{53449260-7923-4107-A412-B96E7C20810C}" destId="{5E873B8C-B7D8-4737-BE5F-BE4F36DDF00C}" srcOrd="5" destOrd="0" presId="urn:microsoft.com/office/officeart/2008/layout/VerticalCurvedList"/>
    <dgm:cxn modelId="{AD81D854-2A39-49E5-9D98-7300CB68E299}" type="presParOf" srcId="{53449260-7923-4107-A412-B96E7C20810C}" destId="{AC827D0A-7106-44C4-AFFC-59FAC2BF827B}" srcOrd="6" destOrd="0" presId="urn:microsoft.com/office/officeart/2008/layout/VerticalCurvedList"/>
    <dgm:cxn modelId="{10BFB880-DDE1-42EF-8D25-3A37DAE95C0E}" type="presParOf" srcId="{AC827D0A-7106-44C4-AFFC-59FAC2BF827B}" destId="{03C68548-3FE5-43FF-9888-0FA4797AA4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37924-DE94-4709-BA3F-E2639B4921AC}">
      <dsp:nvSpPr>
        <dsp:cNvPr id="0" name=""/>
        <dsp:cNvSpPr/>
      </dsp:nvSpPr>
      <dsp:spPr>
        <a:xfrm>
          <a:off x="-4301346" y="-659865"/>
          <a:ext cx="5124765" cy="5124765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8FEEC-B389-4D37-9A2F-F6BCCC611BA6}">
      <dsp:nvSpPr>
        <dsp:cNvPr id="0" name=""/>
        <dsp:cNvSpPr/>
      </dsp:nvSpPr>
      <dsp:spPr>
        <a:xfrm>
          <a:off x="529551" y="380503"/>
          <a:ext cx="3825096" cy="761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Campus wide Allocations</a:t>
          </a:r>
          <a:endParaRPr lang="en-US" sz="2400" kern="1200" dirty="0"/>
        </a:p>
      </dsp:txBody>
      <dsp:txXfrm>
        <a:off x="529551" y="380503"/>
        <a:ext cx="3825096" cy="761006"/>
      </dsp:txXfrm>
    </dsp:sp>
    <dsp:sp modelId="{1BA26005-339D-4990-9834-A7FABF5AA998}">
      <dsp:nvSpPr>
        <dsp:cNvPr id="0" name=""/>
        <dsp:cNvSpPr/>
      </dsp:nvSpPr>
      <dsp:spPr>
        <a:xfrm>
          <a:off x="53922" y="285377"/>
          <a:ext cx="951258" cy="9512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5BAF8-57D2-4913-8335-9A389FB1AF2D}">
      <dsp:nvSpPr>
        <dsp:cNvPr id="0" name=""/>
        <dsp:cNvSpPr/>
      </dsp:nvSpPr>
      <dsp:spPr>
        <a:xfrm>
          <a:off x="806177" y="1522013"/>
          <a:ext cx="3548470" cy="761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 Review Priorities</a:t>
          </a:r>
          <a:endParaRPr lang="en-US" sz="2400" kern="1200" dirty="0"/>
        </a:p>
      </dsp:txBody>
      <dsp:txXfrm>
        <a:off x="806177" y="1522013"/>
        <a:ext cx="3548470" cy="761006"/>
      </dsp:txXfrm>
    </dsp:sp>
    <dsp:sp modelId="{84339A8E-C1E4-4B07-AB40-12E2AA82C6B1}">
      <dsp:nvSpPr>
        <dsp:cNvPr id="0" name=""/>
        <dsp:cNvSpPr/>
      </dsp:nvSpPr>
      <dsp:spPr>
        <a:xfrm>
          <a:off x="38283" y="271013"/>
          <a:ext cx="951258" cy="951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873B8C-B7D8-4737-BE5F-BE4F36DDF00C}">
      <dsp:nvSpPr>
        <dsp:cNvPr id="0" name=""/>
        <dsp:cNvSpPr/>
      </dsp:nvSpPr>
      <dsp:spPr>
        <a:xfrm>
          <a:off x="580648" y="2706056"/>
          <a:ext cx="3825096" cy="761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Questions and Answers</a:t>
          </a:r>
          <a:endParaRPr lang="en-US" sz="2400" kern="1200" dirty="0"/>
        </a:p>
      </dsp:txBody>
      <dsp:txXfrm>
        <a:off x="580648" y="2706056"/>
        <a:ext cx="3825096" cy="761006"/>
      </dsp:txXfrm>
    </dsp:sp>
    <dsp:sp modelId="{03C68548-3FE5-43FF-9888-0FA4797AA428}">
      <dsp:nvSpPr>
        <dsp:cNvPr id="0" name=""/>
        <dsp:cNvSpPr/>
      </dsp:nvSpPr>
      <dsp:spPr>
        <a:xfrm>
          <a:off x="53922" y="2568397"/>
          <a:ext cx="951258" cy="951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5FB0-7316-41DA-94DC-D18B2703826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54CC0-786B-4DB1-9B76-16F3D67C1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3B3-D3FB-41A7-820D-F640F5873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1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3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8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4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2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7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4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28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38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3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37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21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1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65BE-1F54-4825-8CE2-4D0A2BC0E5F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2997-F143-42B2-8611-3482070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6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9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uquet of flower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9"/>
            <a:ext cx="12192000" cy="685799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2019 VC Budget Presentation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Thursday, April 4, 2019	</a:t>
            </a:r>
            <a:r>
              <a:rPr lang="en-US" sz="1800" dirty="0" smtClean="0"/>
              <a:t>   1:30 </a:t>
            </a:r>
            <a:r>
              <a:rPr lang="en-US" sz="1800" dirty="0" smtClean="0"/>
              <a:t>pm-2:30 pm</a:t>
            </a:r>
            <a:r>
              <a:rPr lang="en-US" sz="1800" dirty="0"/>
              <a:t>	</a:t>
            </a:r>
            <a:r>
              <a:rPr lang="en-US" sz="1800" dirty="0" smtClean="0"/>
              <a:t>    Guthrie Hall	</a:t>
            </a:r>
            <a:endParaRPr lang="ru-RU" sz="18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908" y="4560215"/>
            <a:ext cx="2906721" cy="112635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-88371" y="38546"/>
          <a:ext cx="4405745" cy="380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779" y="1498178"/>
            <a:ext cx="916709" cy="885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6154" y="457565"/>
            <a:ext cx="59352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Join President Damon Bell, 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And Vice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President Cathy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Bojorquez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 overview of campus wide allocations, program review priorities,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plans moving into next year.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/>
          <a:lstStyle/>
          <a:p>
            <a:r>
              <a:rPr lang="en-US" dirty="0" smtClean="0"/>
              <a:t>FY19 VC Budgeted Revenue - $66.3 million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42176"/>
              </p:ext>
            </p:extLst>
          </p:nvPr>
        </p:nvGraphicFramePr>
        <p:xfrm>
          <a:off x="838200" y="1698254"/>
          <a:ext cx="10213800" cy="470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/>
          <a:lstStyle/>
          <a:p>
            <a:r>
              <a:rPr lang="en-US" dirty="0" smtClean="0"/>
              <a:t>FY19 VC Fund Reserves - $15.2 million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454236"/>
              </p:ext>
            </p:extLst>
          </p:nvPr>
        </p:nvGraphicFramePr>
        <p:xfrm>
          <a:off x="838200" y="1624263"/>
          <a:ext cx="10515600" cy="4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4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FY19 VC Budgeted Expenditures - $83.8 million *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371750"/>
              </p:ext>
            </p:extLst>
          </p:nvPr>
        </p:nvGraphicFramePr>
        <p:xfrm>
          <a:off x="838200" y="18978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160169"/>
            <a:ext cx="23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Includes carryover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53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FY19 VC Budgeted Expenditures - $83.8 million *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31571"/>
              </p:ext>
            </p:extLst>
          </p:nvPr>
        </p:nvGraphicFramePr>
        <p:xfrm>
          <a:off x="838200" y="18978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112865" y="2916292"/>
            <a:ext cx="1981604" cy="2699854"/>
          </a:xfrm>
          <a:prstGeom prst="wedgeRoundRectCallout">
            <a:avLst>
              <a:gd name="adj1" fmla="val 121183"/>
              <a:gd name="adj2" fmla="val -164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Unrestricted General Fund 111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$52,125,099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Revenue mainly from state apportionment. Main operating budget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640000" y="1295054"/>
            <a:ext cx="2713800" cy="2204146"/>
          </a:xfrm>
          <a:prstGeom prst="wedgeRoundRectCallout">
            <a:avLst>
              <a:gd name="adj1" fmla="val -103648"/>
              <a:gd name="adj2" fmla="val 968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26714"/>
                </a:solidFill>
              </a:rPr>
              <a:t>Unrestricted Infrastructure Fund 113</a:t>
            </a:r>
          </a:p>
          <a:p>
            <a:pPr algn="ctr"/>
            <a:r>
              <a:rPr lang="en-US" dirty="0">
                <a:solidFill>
                  <a:srgbClr val="E26714"/>
                </a:solidFill>
              </a:rPr>
              <a:t>$3,463,567</a:t>
            </a:r>
          </a:p>
          <a:p>
            <a:pPr algn="ctr"/>
            <a:r>
              <a:rPr lang="en-US" dirty="0">
                <a:solidFill>
                  <a:srgbClr val="E26714"/>
                </a:solidFill>
              </a:rPr>
              <a:t>Variable revenue  sources. Budgeted year after received. Designed to address total cost of ownership.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842378" y="1897814"/>
            <a:ext cx="2662882" cy="2152064"/>
          </a:xfrm>
          <a:prstGeom prst="wedgeRoundRectCallout">
            <a:avLst>
              <a:gd name="adj1" fmla="val -112671"/>
              <a:gd name="adj2" fmla="val -715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 </a:t>
            </a:r>
            <a:r>
              <a:rPr lang="en-US" kern="0" dirty="0">
                <a:solidFill>
                  <a:prstClr val="white">
                    <a:lumMod val="50000"/>
                  </a:prstClr>
                </a:solidFill>
              </a:rPr>
              <a:t>Unrestricted Designated Fund 114</a:t>
            </a:r>
          </a:p>
          <a:p>
            <a:pPr lvl="0" algn="ctr"/>
            <a:r>
              <a:rPr lang="en-US" kern="0" dirty="0">
                <a:solidFill>
                  <a:prstClr val="white">
                    <a:lumMod val="50000"/>
                  </a:prstClr>
                </a:solidFill>
              </a:rPr>
              <a:t>$2,173,168</a:t>
            </a:r>
          </a:p>
          <a:p>
            <a:pPr lvl="0" algn="ctr"/>
            <a:r>
              <a:rPr lang="en-US" kern="0" dirty="0">
                <a:solidFill>
                  <a:prstClr val="white">
                    <a:lumMod val="50000"/>
                  </a:prstClr>
                </a:solidFill>
              </a:rPr>
              <a:t>Local activities intended to be self-supporting. Mainly Civic Center, leases and contract education.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742404" y="2360788"/>
            <a:ext cx="2835877" cy="2730196"/>
          </a:xfrm>
          <a:prstGeom prst="wedgeRoundRectCallout">
            <a:avLst>
              <a:gd name="adj1" fmla="val -89148"/>
              <a:gd name="adj2" fmla="val -9495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smtClean="0"/>
              <a:t> </a:t>
            </a:r>
            <a:r>
              <a:rPr lang="en-US" kern="0" dirty="0">
                <a:solidFill>
                  <a:schemeClr val="accent4">
                    <a:lumMod val="75000"/>
                  </a:schemeClr>
                </a:solidFill>
              </a:rPr>
              <a:t>Restricted General Fund 12X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4">
                    <a:lumMod val="75000"/>
                  </a:schemeClr>
                </a:solidFill>
              </a:rPr>
              <a:t>$17,593,498</a:t>
            </a:r>
          </a:p>
          <a:p>
            <a:pPr lvl="0" algn="ctr">
              <a:defRPr/>
            </a:pPr>
            <a:r>
              <a:rPr lang="en-US" kern="0" dirty="0" err="1">
                <a:solidFill>
                  <a:schemeClr val="accent4">
                    <a:lumMod val="75000"/>
                  </a:schemeClr>
                </a:solidFill>
              </a:rPr>
              <a:t>Categoricals</a:t>
            </a:r>
            <a:r>
              <a:rPr lang="en-US" kern="0" dirty="0">
                <a:solidFill>
                  <a:schemeClr val="accent4">
                    <a:lumMod val="75000"/>
                  </a:schemeClr>
                </a:solidFill>
              </a:rPr>
              <a:t>, grants, contracts. Often multi-year awards. Usage restricted by law, regulation, contract, or agreement.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957327" y="2639932"/>
            <a:ext cx="2584443" cy="2269214"/>
          </a:xfrm>
          <a:prstGeom prst="wedgeRoundRectCallout">
            <a:avLst>
              <a:gd name="adj1" fmla="val -93228"/>
              <a:gd name="adj2" fmla="val 3320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smtClean="0"/>
              <a:t>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Health Services Fund 133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$1,116,629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Revenue mainly from student health fees. Usage restricted to the operation of the Student Health Center.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05867" y="3276000"/>
            <a:ext cx="2584443" cy="2001600"/>
          </a:xfrm>
          <a:prstGeom prst="wedgeRoundRectCallout">
            <a:avLst>
              <a:gd name="adj1" fmla="val -93228"/>
              <a:gd name="adj2" fmla="val 3320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smtClean="0"/>
              <a:t> </a:t>
            </a:r>
            <a:r>
              <a:rPr lang="en-US" kern="0" dirty="0">
                <a:solidFill>
                  <a:schemeClr val="accent6">
                    <a:lumMod val="75000"/>
                  </a:schemeClr>
                </a:solidFill>
              </a:rPr>
              <a:t>Child Care Center Fund 333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</a:rPr>
              <a:t>$363,659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</a:rPr>
              <a:t>Revenue and expenditures related to the operation of the Child Care Center.</a:t>
            </a:r>
            <a:endParaRPr lang="en-US" sz="32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412560" y="3988718"/>
            <a:ext cx="3168680" cy="2062582"/>
          </a:xfrm>
          <a:prstGeom prst="wedgeRoundRectCallout">
            <a:avLst>
              <a:gd name="adj1" fmla="val -92092"/>
              <a:gd name="adj2" fmla="val 4929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kern="0" dirty="0">
                <a:solidFill>
                  <a:schemeClr val="accent5">
                    <a:lumMod val="50000"/>
                  </a:schemeClr>
                </a:solidFill>
              </a:rPr>
              <a:t>Capital Projects Fund 4XX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5">
                    <a:lumMod val="50000"/>
                  </a:schemeClr>
                </a:solidFill>
              </a:rPr>
              <a:t>$6,902,087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5">
                    <a:lumMod val="50000"/>
                  </a:schemeClr>
                </a:solidFill>
              </a:rPr>
              <a:t>Combination of state and local funds restricted for site improvements, renovations, new construction and scheduled maintenance.</a:t>
            </a:r>
            <a:endParaRPr lang="en-US" sz="32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542560" y="4865121"/>
            <a:ext cx="2940300" cy="1723862"/>
          </a:xfrm>
          <a:prstGeom prst="wedgeRoundRectCallout">
            <a:avLst>
              <a:gd name="adj1" fmla="val -95521"/>
              <a:gd name="adj2" fmla="val -25143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kern="0" dirty="0">
                <a:solidFill>
                  <a:schemeClr val="accent4">
                    <a:lumMod val="50000"/>
                  </a:schemeClr>
                </a:solidFill>
              </a:rPr>
              <a:t>Food Service Fund 523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4">
                    <a:lumMod val="50000"/>
                  </a:schemeClr>
                </a:solidFill>
              </a:rPr>
              <a:t>$46,667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accent4">
                    <a:lumMod val="50000"/>
                  </a:schemeClr>
                </a:solidFill>
              </a:rPr>
              <a:t>Revenue from vending machines. Used for costs related to the vending machines and events.</a:t>
            </a:r>
            <a:endParaRPr lang="en-US" sz="32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160169"/>
            <a:ext cx="23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Includes carryover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5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Unrestricted Fund 111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2506593"/>
              </p:ext>
            </p:extLst>
          </p:nvPr>
        </p:nvGraphicFramePr>
        <p:xfrm>
          <a:off x="945291" y="1825621"/>
          <a:ext cx="4693509" cy="3718723"/>
        </p:xfrm>
        <a:graphic>
          <a:graphicData uri="http://schemas.openxmlformats.org/drawingml/2006/table">
            <a:tbl>
              <a:tblPr/>
              <a:tblGrid>
                <a:gridCol w="391126">
                  <a:extLst>
                    <a:ext uri="{9D8B030D-6E8A-4147-A177-3AD203B41FA5}">
                      <a16:colId xmlns:a16="http://schemas.microsoft.com/office/drawing/2014/main" val="10908323"/>
                    </a:ext>
                  </a:extLst>
                </a:gridCol>
                <a:gridCol w="2481625">
                  <a:extLst>
                    <a:ext uri="{9D8B030D-6E8A-4147-A177-3AD203B41FA5}">
                      <a16:colId xmlns:a16="http://schemas.microsoft.com/office/drawing/2014/main" val="3691166035"/>
                    </a:ext>
                  </a:extLst>
                </a:gridCol>
                <a:gridCol w="876661">
                  <a:extLst>
                    <a:ext uri="{9D8B030D-6E8A-4147-A177-3AD203B41FA5}">
                      <a16:colId xmlns:a16="http://schemas.microsoft.com/office/drawing/2014/main" val="2256332734"/>
                    </a:ext>
                  </a:extLst>
                </a:gridCol>
                <a:gridCol w="107897">
                  <a:extLst>
                    <a:ext uri="{9D8B030D-6E8A-4147-A177-3AD203B41FA5}">
                      <a16:colId xmlns:a16="http://schemas.microsoft.com/office/drawing/2014/main" val="952123882"/>
                    </a:ext>
                  </a:extLst>
                </a:gridCol>
                <a:gridCol w="836200">
                  <a:extLst>
                    <a:ext uri="{9D8B030D-6E8A-4147-A177-3AD203B41FA5}">
                      <a16:colId xmlns:a16="http://schemas.microsoft.com/office/drawing/2014/main" val="2785260102"/>
                    </a:ext>
                  </a:extLst>
                </a:gridCol>
              </a:tblGrid>
              <a:tr h="6886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2018-19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BUDGET*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PERCENT OF TOTAL BUDGET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991884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FACULTY SALARIES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$  22,065,677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42.3%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621278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MANAGEMENT SALARIES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2,174,517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87955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CLASSIFIED  SALARIES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8,339,394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16.0%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043947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3000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EMPLOYEE BENEFITS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16,901,391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32.4%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63694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   SALARY &amp; BENEFIT SUBTOTAL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$  49,480,979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94.9%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19717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SUPPLIES &amp; MATERIALS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566,782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693233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5000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OPERATING EXP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2,072,168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16225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6000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CAPITAL OUTLAY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21,640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503065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7000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TRANSFERS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(16,470)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56925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  DIRECT EXPENDITURE SUBTOTAL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$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2,644,120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5.1%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5967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TOTAL BUDGETED EXPENDITURES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$  52,125,099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100.0%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80079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314067"/>
              </p:ext>
            </p:extLst>
          </p:nvPr>
        </p:nvGraphicFramePr>
        <p:xfrm>
          <a:off x="5881816" y="1825625"/>
          <a:ext cx="54719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5062476" y="3585411"/>
            <a:ext cx="697832" cy="41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6160169"/>
            <a:ext cx="23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Includes carryover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68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FY19 Restricted Fund 12X Budget by Object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9607918"/>
              </p:ext>
            </p:extLst>
          </p:nvPr>
        </p:nvGraphicFramePr>
        <p:xfrm>
          <a:off x="943950" y="1825625"/>
          <a:ext cx="4610100" cy="3718723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43505992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0481200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14726067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69939923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98597010"/>
                    </a:ext>
                  </a:extLst>
                </a:gridCol>
              </a:tblGrid>
              <a:tr h="6886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2018-19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BUDGET*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PERCENT OF TOTAL BUDGET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443261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FACULTY SALARIES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$      2,948,978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16.8%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8036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MANAGEMENT SALARIES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101,602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0.6%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342698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CLASSIFIED  SALARIES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4,172,992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939355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3000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EMPLOYEE BENEFITS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2,817,933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16.0%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656495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   SALARY &amp; BENEFIT SUBTOTAL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$   10,041,505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57.1%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319493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SUPPLIES &amp; MATERIALS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2,046,566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11.6%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78016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5000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OPERATING EXP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2,453,367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13.9%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925839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6000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CAPITAL OUTLAY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830,874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18312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7000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TRANSFERS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2,221,186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278030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  DIRECT EXPENDITURE SUBTOTAL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$     7,551,993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42.9%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72202"/>
                  </a:ext>
                </a:extLst>
              </a:tr>
              <a:tr h="2754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TOTAL BUDGETED EXPENDITURES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 $   17,593,498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100.0%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34208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302756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160169"/>
            <a:ext cx="23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Includes carryover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3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FY19 Restricted Fund 12X Budget by Funding</a:t>
            </a:r>
            <a:endParaRPr lang="en-US" sz="3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0818108"/>
              </p:ext>
            </p:extLst>
          </p:nvPr>
        </p:nvGraphicFramePr>
        <p:xfrm>
          <a:off x="932935" y="1773194"/>
          <a:ext cx="4602892" cy="3200400"/>
        </p:xfrm>
        <a:graphic>
          <a:graphicData uri="http://schemas.openxmlformats.org/drawingml/2006/table">
            <a:tbl>
              <a:tblPr/>
              <a:tblGrid>
                <a:gridCol w="2681698">
                  <a:extLst>
                    <a:ext uri="{9D8B030D-6E8A-4147-A177-3AD203B41FA5}">
                      <a16:colId xmlns:a16="http://schemas.microsoft.com/office/drawing/2014/main" val="2617444860"/>
                    </a:ext>
                  </a:extLst>
                </a:gridCol>
                <a:gridCol w="1067342">
                  <a:extLst>
                    <a:ext uri="{9D8B030D-6E8A-4147-A177-3AD203B41FA5}">
                      <a16:colId xmlns:a16="http://schemas.microsoft.com/office/drawing/2014/main" val="769263360"/>
                    </a:ext>
                  </a:extLst>
                </a:gridCol>
                <a:gridCol w="63020">
                  <a:extLst>
                    <a:ext uri="{9D8B030D-6E8A-4147-A177-3AD203B41FA5}">
                      <a16:colId xmlns:a16="http://schemas.microsoft.com/office/drawing/2014/main" val="1799504024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45718899"/>
                    </a:ext>
                  </a:extLst>
                </a:gridCol>
              </a:tblGrid>
              <a:tr h="8433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OF TOTAL BUDGET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739061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SEA, 3SP, EQUITY, BASIC SKILLS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5,508,843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616206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WORKFORCE DEVELOPMENT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3,215,077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688436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AID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3,005,465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97676"/>
                  </a:ext>
                </a:extLst>
              </a:tr>
              <a:tr h="38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 CATEGORICALS/GRANTS/CONTRACTS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1,824,474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818644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RESTRICTED LOTTERY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1,652,109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34220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 (DSPS)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1,403,030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23147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EOPS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984,501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14135"/>
                  </a:ext>
                </a:extLst>
              </a:tr>
              <a:tr h="28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TOTAL BUDGETED EXPENDITURES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17,593,498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4386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323800"/>
              </p:ext>
            </p:extLst>
          </p:nvPr>
        </p:nvGraphicFramePr>
        <p:xfrm>
          <a:off x="5990400" y="1690688"/>
          <a:ext cx="5363400" cy="440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160169"/>
            <a:ext cx="23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Includes carryover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F2019-20 Preliminary Unrestricted Revenue and Costs</a:t>
            </a:r>
            <a:endParaRPr lang="en-US" sz="3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35582"/>
              </p:ext>
            </p:extLst>
          </p:nvPr>
        </p:nvGraphicFramePr>
        <p:xfrm>
          <a:off x="1299411" y="1540043"/>
          <a:ext cx="9228221" cy="4647739"/>
        </p:xfrm>
        <a:graphic>
          <a:graphicData uri="http://schemas.openxmlformats.org/drawingml/2006/table">
            <a:tbl>
              <a:tblPr/>
              <a:tblGrid>
                <a:gridCol w="235666">
                  <a:extLst>
                    <a:ext uri="{9D8B030D-6E8A-4147-A177-3AD203B41FA5}">
                      <a16:colId xmlns:a16="http://schemas.microsoft.com/office/drawing/2014/main" val="4045127493"/>
                    </a:ext>
                  </a:extLst>
                </a:gridCol>
                <a:gridCol w="6499446">
                  <a:extLst>
                    <a:ext uri="{9D8B030D-6E8A-4147-A177-3AD203B41FA5}">
                      <a16:colId xmlns:a16="http://schemas.microsoft.com/office/drawing/2014/main" val="473824044"/>
                    </a:ext>
                  </a:extLst>
                </a:gridCol>
                <a:gridCol w="1141125">
                  <a:extLst>
                    <a:ext uri="{9D8B030D-6E8A-4147-A177-3AD203B41FA5}">
                      <a16:colId xmlns:a16="http://schemas.microsoft.com/office/drawing/2014/main" val="2680562084"/>
                    </a:ext>
                  </a:extLst>
                </a:gridCol>
                <a:gridCol w="210859">
                  <a:extLst>
                    <a:ext uri="{9D8B030D-6E8A-4147-A177-3AD203B41FA5}">
                      <a16:colId xmlns:a16="http://schemas.microsoft.com/office/drawing/2014/main" val="2056137248"/>
                    </a:ext>
                  </a:extLst>
                </a:gridCol>
                <a:gridCol w="1141125">
                  <a:extLst>
                    <a:ext uri="{9D8B030D-6E8A-4147-A177-3AD203B41FA5}">
                      <a16:colId xmlns:a16="http://schemas.microsoft.com/office/drawing/2014/main" val="3020354038"/>
                    </a:ext>
                  </a:extLst>
                </a:gridCol>
              </a:tblGrid>
              <a:tr h="5107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VCCCD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Ventura College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9899"/>
                  </a:ext>
                </a:extLst>
              </a:tr>
              <a:tr h="2482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Resources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013317"/>
                  </a:ext>
                </a:extLst>
              </a:tr>
              <a:tr h="2713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Revenue from State Apportionment - Hold Harmless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$ 6,681,183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$ 1,323,728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24812"/>
                  </a:ext>
                </a:extLst>
              </a:tr>
              <a:tr h="342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Costs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61620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Increases (Salary only)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13573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1.7% increase for FT faculty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595,000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218,900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64115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1.9% increase for Classified, Confidential, Supervisors &amp; Management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271,000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81,300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62415"/>
                  </a:ext>
                </a:extLst>
              </a:tr>
              <a:tr h="3422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 Driven Statutory increases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30587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 from 18.062% to 20.7%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730,500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219,400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80638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STRS from 16.28% to 17.1%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456,500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163,700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313384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Statutory benefits on step/longevity increases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433,000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150,100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884036"/>
                  </a:ext>
                </a:extLst>
              </a:tr>
              <a:tr h="3422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Health Insurance Renewal Rate increase (7.5% for faculty)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790,000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226,600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286140"/>
                  </a:ext>
                </a:extLst>
              </a:tr>
              <a:tr h="2713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 decrease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(97,100)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84093"/>
                  </a:ext>
                </a:extLst>
              </a:tr>
              <a:tr h="2713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Districtwide Services increase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252,090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546574"/>
                  </a:ext>
                </a:extLst>
              </a:tr>
              <a:tr h="271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New Costs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$ 3,430,990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$ 1,060,000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11219"/>
                  </a:ext>
                </a:extLst>
              </a:tr>
              <a:tr h="271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New Resources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$ 3,250,193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263,728 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40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Faculty Hire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7854" y="1820487"/>
            <a:ext cx="99087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following positions are identified for hiring: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1. Associate </a:t>
            </a:r>
            <a:r>
              <a:rPr lang="en-US" dirty="0"/>
              <a:t>Librarian </a:t>
            </a:r>
          </a:p>
          <a:p>
            <a:pPr lvl="0"/>
            <a:r>
              <a:rPr lang="en-US" dirty="0" smtClean="0"/>
              <a:t>2. Paramedic/EMT</a:t>
            </a:r>
            <a:endParaRPr lang="en-US" dirty="0"/>
          </a:p>
          <a:p>
            <a:pPr lvl="0"/>
            <a:r>
              <a:rPr lang="en-US" dirty="0" smtClean="0"/>
              <a:t>3. Veterans </a:t>
            </a:r>
            <a:r>
              <a:rPr lang="en-US" dirty="0"/>
              <a:t>Resource Center Counselor (currently recruiting)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r>
              <a:rPr lang="en-US" i="1" dirty="0" smtClean="0"/>
              <a:t>Based </a:t>
            </a:r>
            <a:r>
              <a:rPr lang="en-US" i="1" dirty="0"/>
              <a:t>on recent and future vacancies, the following positions are also identified for hiring:</a:t>
            </a:r>
          </a:p>
          <a:p>
            <a:r>
              <a:rPr lang="en-US" dirty="0"/>
              <a:t> </a:t>
            </a:r>
          </a:p>
          <a:p>
            <a:pPr lvl="0"/>
            <a:r>
              <a:rPr lang="en-US" dirty="0" smtClean="0"/>
              <a:t>1. Nursing </a:t>
            </a:r>
            <a:r>
              <a:rPr lang="en-US" dirty="0"/>
              <a:t>(currently recruiting 4 vacancies)</a:t>
            </a:r>
          </a:p>
          <a:p>
            <a:pPr lvl="0"/>
            <a:r>
              <a:rPr lang="en-US" dirty="0" smtClean="0"/>
              <a:t>2. Athletic </a:t>
            </a:r>
            <a:r>
              <a:rPr lang="en-US" dirty="0"/>
              <a:t>Director (currently recruiting)</a:t>
            </a:r>
          </a:p>
          <a:p>
            <a:pPr lvl="0"/>
            <a:r>
              <a:rPr lang="en-US" dirty="0" smtClean="0"/>
              <a:t>3. EAC </a:t>
            </a:r>
            <a:r>
              <a:rPr lang="en-US" dirty="0"/>
              <a:t>Learning Disabilities Specialist</a:t>
            </a:r>
          </a:p>
          <a:p>
            <a:pPr lvl="0"/>
            <a:r>
              <a:rPr lang="en-US" dirty="0" smtClean="0"/>
              <a:t>4. Sociology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66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Classified Hire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5029" y="1812174"/>
            <a:ext cx="9908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following positions are identified for hiring: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1. Library </a:t>
            </a:r>
            <a:r>
              <a:rPr lang="en-US" dirty="0"/>
              <a:t>Assistant (11 month to 12 month)</a:t>
            </a:r>
          </a:p>
          <a:p>
            <a:pPr lvl="0"/>
            <a:r>
              <a:rPr lang="en-US" dirty="0" smtClean="0"/>
              <a:t>2. Learning </a:t>
            </a:r>
            <a:r>
              <a:rPr lang="en-US" dirty="0"/>
              <a:t>Resources ILT-I (11 month to 12 month)</a:t>
            </a:r>
          </a:p>
          <a:p>
            <a:pPr lvl="0"/>
            <a:r>
              <a:rPr lang="en-US" dirty="0" smtClean="0"/>
              <a:t>3. Testing </a:t>
            </a:r>
            <a:r>
              <a:rPr lang="en-US" dirty="0"/>
              <a:t>Center Proctor (40% FTE)</a:t>
            </a:r>
          </a:p>
          <a:p>
            <a:pPr lvl="0"/>
            <a:r>
              <a:rPr lang="en-US" dirty="0" smtClean="0"/>
              <a:t>4. Assistant </a:t>
            </a:r>
            <a:r>
              <a:rPr lang="en-US" dirty="0"/>
              <a:t>Financial Aid Officer</a:t>
            </a:r>
          </a:p>
          <a:p>
            <a:pPr lvl="0"/>
            <a:r>
              <a:rPr lang="en-US" dirty="0" smtClean="0"/>
              <a:t>5. Clinical </a:t>
            </a:r>
            <a:r>
              <a:rPr lang="en-US" dirty="0"/>
              <a:t>Skills Simulation Specialist (currently recruiting)</a:t>
            </a:r>
          </a:p>
          <a:p>
            <a:pPr lvl="0"/>
            <a:r>
              <a:rPr lang="en-US" dirty="0" smtClean="0"/>
              <a:t>6. Tutoring </a:t>
            </a:r>
            <a:r>
              <a:rPr lang="en-US" dirty="0"/>
              <a:t>Supervisor (currently recruiting)</a:t>
            </a:r>
          </a:p>
          <a:p>
            <a:pPr lvl="0"/>
            <a:r>
              <a:rPr lang="en-US" dirty="0" smtClean="0"/>
              <a:t>7. Costume </a:t>
            </a:r>
            <a:r>
              <a:rPr lang="en-US" dirty="0"/>
              <a:t>Technician (currently recruiting)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Based on future vacancy, the following positions are also identified for hiring: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1. Evening/Weekend </a:t>
            </a:r>
            <a:r>
              <a:rPr lang="en-US" dirty="0"/>
              <a:t>Activities Attendant (60% FTE Main Campus)</a:t>
            </a:r>
          </a:p>
          <a:p>
            <a:pPr lvl="0"/>
            <a:r>
              <a:rPr lang="en-US" dirty="0" smtClean="0"/>
              <a:t>2. Evening/Weekend </a:t>
            </a:r>
            <a:r>
              <a:rPr lang="en-US" dirty="0"/>
              <a:t>Activities Attendant (40% FTE VCEC)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93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381000"/>
            <a:ext cx="7886700" cy="533401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+mn-lt"/>
              </a:rPr>
              <a:t>State Budget Process Timeline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219200"/>
            <a:ext cx="7540632" cy="4787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1981200"/>
            <a:ext cx="2286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79123" y="1981200"/>
            <a:ext cx="2286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88" y="1728301"/>
            <a:ext cx="628650" cy="3290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61388" y="2019022"/>
            <a:ext cx="3048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0038" y="1680468"/>
            <a:ext cx="103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VCCCD Adoption Budget</a:t>
            </a:r>
          </a:p>
        </p:txBody>
      </p:sp>
    </p:spTree>
    <p:extLst>
      <p:ext uri="{BB962C8B-B14F-4D97-AF65-F5344CB8AC3E}">
        <p14:creationId xmlns:p14="http://schemas.microsoft.com/office/powerpoint/2010/main" val="5381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Equipment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843" y="982144"/>
            <a:ext cx="99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Contingent on funding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37947"/>
              </p:ext>
            </p:extLst>
          </p:nvPr>
        </p:nvGraphicFramePr>
        <p:xfrm>
          <a:off x="2261061" y="1351476"/>
          <a:ext cx="7664334" cy="533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89">
                  <a:extLst>
                    <a:ext uri="{9D8B030D-6E8A-4147-A177-3AD203B41FA5}">
                      <a16:colId xmlns:a16="http://schemas.microsoft.com/office/drawing/2014/main" val="3400525000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3541439136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404522646"/>
                    </a:ext>
                  </a:extLst>
                </a:gridCol>
                <a:gridCol w="2675956">
                  <a:extLst>
                    <a:ext uri="{9D8B030D-6E8A-4147-A177-3AD203B41FA5}">
                      <a16:colId xmlns:a16="http://schemas.microsoft.com/office/drawing/2014/main" val="2273267275"/>
                    </a:ext>
                  </a:extLst>
                </a:gridCol>
                <a:gridCol w="1064771">
                  <a:extLst>
                    <a:ext uri="{9D8B030D-6E8A-4147-A177-3AD203B41FA5}">
                      <a16:colId xmlns:a16="http://schemas.microsoft.com/office/drawing/2014/main" val="808915000"/>
                    </a:ext>
                  </a:extLst>
                </a:gridCol>
              </a:tblGrid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Prioritization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Program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Estimated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Cost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170789"/>
                  </a:ext>
                </a:extLst>
              </a:tr>
              <a:tr h="38424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Complete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Life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BIO1803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Biology lab stools (28)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$7,000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574709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Complete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Financial Aid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FA1702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Furniture and computer equipment for Financial Aid Office Computer Lab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$66,000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017436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 Progress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Mathematics and Computer Science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Classroom sets of desks and chairs for SCI-351, SCI-107, and SCI-353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$20,549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(Categorical)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550249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Health, Kinesiology, Athletics, Performing Arts, and Contract Ed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HEA1807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Multi Passenger V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ehicle (1)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$25,000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94938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Facilities, Maintenance, and Operations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FMO1802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Upright Vacuum Cleaner Replacements (14)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$14,000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05961"/>
                  </a:ext>
                </a:extLst>
              </a:tr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Life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BIO1707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</a:rPr>
                        <a:t>Biopac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Airflow transducers (8)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$3,700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30496"/>
                  </a:ext>
                </a:extLst>
              </a:tr>
              <a:tr h="27751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Health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NS1804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</a:rPr>
                        <a:t>SimPad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 Plus System and Software Licenses (3)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$11,427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3064"/>
                  </a:ext>
                </a:extLst>
              </a:tr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New Film Program equipment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$5,000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60511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6.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Facilities, Maintenance, and Operations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FMO1803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Small trailer to transport items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throughout campus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$1,400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312268"/>
                  </a:ext>
                </a:extLst>
              </a:tr>
              <a:tr h="27751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7.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ART1701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Photographic Studio Lighting Equipment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$13,219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48839"/>
                  </a:ext>
                </a:extLst>
              </a:tr>
              <a:tr h="27751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8.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Mathematics and Computer Science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MAT1803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8ft x 4ft whiteboards in all classrooms (35)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$22,750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88920"/>
                  </a:ext>
                </a:extLst>
              </a:tr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9.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Child Development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CD1703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Furniture for adult classroom CDC 38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78888"/>
                  </a:ext>
                </a:extLst>
              </a:tr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10.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ART1703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Ceramics and sculpture equipment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$31,528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12923"/>
                  </a:ext>
                </a:extLst>
              </a:tr>
              <a:tr h="3930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11.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Veterans Resource Center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VRC1803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Remodeling, paint, and furniture for the VRC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$8,000 (Categorical)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08406"/>
                  </a:ext>
                </a:extLst>
              </a:tr>
              <a:tr h="27751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12.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Pirate's Cove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PIR1801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New furniture for the Pirates Cove/FYE Center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06481"/>
                  </a:ext>
                </a:extLst>
              </a:tr>
              <a:tr h="24185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English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ENGL1803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BEACH/Writing Center Redesign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$200,000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098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67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Technology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610" y="1379369"/>
            <a:ext cx="99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Contingent on funding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42920"/>
              </p:ext>
            </p:extLst>
          </p:nvPr>
        </p:nvGraphicFramePr>
        <p:xfrm>
          <a:off x="2263828" y="1838356"/>
          <a:ext cx="7664334" cy="433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195">
                  <a:extLst>
                    <a:ext uri="{9D8B030D-6E8A-4147-A177-3AD203B41FA5}">
                      <a16:colId xmlns:a16="http://schemas.microsoft.com/office/drawing/2014/main" val="2719497662"/>
                    </a:ext>
                  </a:extLst>
                </a:gridCol>
                <a:gridCol w="2152997">
                  <a:extLst>
                    <a:ext uri="{9D8B030D-6E8A-4147-A177-3AD203B41FA5}">
                      <a16:colId xmlns:a16="http://schemas.microsoft.com/office/drawing/2014/main" val="3541439136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val="1404522646"/>
                    </a:ext>
                  </a:extLst>
                </a:gridCol>
                <a:gridCol w="2711975">
                  <a:extLst>
                    <a:ext uri="{9D8B030D-6E8A-4147-A177-3AD203B41FA5}">
                      <a16:colId xmlns:a16="http://schemas.microsoft.com/office/drawing/2014/main" val="2273267275"/>
                    </a:ext>
                  </a:extLst>
                </a:gridCol>
                <a:gridCol w="1064771">
                  <a:extLst>
                    <a:ext uri="{9D8B030D-6E8A-4147-A177-3AD203B41FA5}">
                      <a16:colId xmlns:a16="http://schemas.microsoft.com/office/drawing/2014/main" val="808915000"/>
                    </a:ext>
                  </a:extLst>
                </a:gridCol>
              </a:tblGrid>
              <a:tr h="2422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Prioritization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Program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Estimated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Cost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170789"/>
                  </a:ext>
                </a:extLst>
              </a:tr>
              <a:tr h="54514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Technical Refresh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There are 10 requests that will be completed using annual technical refresh dollars.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46770"/>
                  </a:ext>
                </a:extLst>
              </a:tr>
              <a:tr h="5451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In Progress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East Campus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VCE1802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Computers/monitors for the Medical Assisting classroom (22)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077843"/>
                  </a:ext>
                </a:extLst>
              </a:tr>
              <a:tr h="5451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In Progress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Financial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Aid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FA1701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Financial Aid Document Intake Software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$50,000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68123"/>
                  </a:ext>
                </a:extLst>
              </a:tr>
              <a:tr h="5451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Facilities, Maintenance, and Operations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FMO1804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New computers for Shops and Grounds (5)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$6,200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94938"/>
                  </a:ext>
                </a:extLst>
              </a:tr>
              <a:tr h="3937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Automotive/Diesel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AUD1804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Laptops and a portable security cabinet (25)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$28,000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05961"/>
                  </a:ext>
                </a:extLst>
              </a:tr>
              <a:tr h="2422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Health Science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NS1803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Two cameras installed with cabling mounted on the wall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to film simulation scenarios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$4,500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30496"/>
                  </a:ext>
                </a:extLst>
              </a:tr>
              <a:tr h="3937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Facilities, Maintenance, and Operations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FMO1801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Replace existing three computers with five new computers for implementing new work order system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$6,200</a:t>
                      </a:r>
                    </a:p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3064"/>
                  </a:ext>
                </a:extLst>
              </a:tr>
              <a:tr h="2422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Mathematics and Computer Science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MAT1806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20 iPads and 20 tablets (with accessories)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$25,520 (Categorical)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605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72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Facilities (Minor)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609" y="1023708"/>
            <a:ext cx="99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Contingent on funding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97722"/>
              </p:ext>
            </p:extLst>
          </p:nvPr>
        </p:nvGraphicFramePr>
        <p:xfrm>
          <a:off x="2263827" y="1393040"/>
          <a:ext cx="7664334" cy="541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48">
                  <a:extLst>
                    <a:ext uri="{9D8B030D-6E8A-4147-A177-3AD203B41FA5}">
                      <a16:colId xmlns:a16="http://schemas.microsoft.com/office/drawing/2014/main" val="1522213017"/>
                    </a:ext>
                  </a:extLst>
                </a:gridCol>
                <a:gridCol w="2028306">
                  <a:extLst>
                    <a:ext uri="{9D8B030D-6E8A-4147-A177-3AD203B41FA5}">
                      <a16:colId xmlns:a16="http://schemas.microsoft.com/office/drawing/2014/main" val="3541439136"/>
                    </a:ext>
                  </a:extLst>
                </a:gridCol>
                <a:gridCol w="981731">
                  <a:extLst>
                    <a:ext uri="{9D8B030D-6E8A-4147-A177-3AD203B41FA5}">
                      <a16:colId xmlns:a16="http://schemas.microsoft.com/office/drawing/2014/main" val="1404522646"/>
                    </a:ext>
                  </a:extLst>
                </a:gridCol>
                <a:gridCol w="2603078">
                  <a:extLst>
                    <a:ext uri="{9D8B030D-6E8A-4147-A177-3AD203B41FA5}">
                      <a16:colId xmlns:a16="http://schemas.microsoft.com/office/drawing/2014/main" val="2273267275"/>
                    </a:ext>
                  </a:extLst>
                </a:gridCol>
                <a:gridCol w="1064771">
                  <a:extLst>
                    <a:ext uri="{9D8B030D-6E8A-4147-A177-3AD203B41FA5}">
                      <a16:colId xmlns:a16="http://schemas.microsoft.com/office/drawing/2014/main" val="808915000"/>
                    </a:ext>
                  </a:extLst>
                </a:gridCol>
              </a:tblGrid>
              <a:tr h="24267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Prioritization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Program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Estimated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Cost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170789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College Master Plan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Refresh 3-5 classrooms per year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$150,000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94938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 Progress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Geosciences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GEO1807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New chairs, white boards,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a cabinet, and two new computers for </a:t>
                      </a:r>
                      <a:r>
                        <a:rPr lang="en-US" sz="1000" baseline="0" dirty="0" err="1" smtClean="0">
                          <a:solidFill>
                            <a:sysClr val="windowText" lastClr="000000"/>
                          </a:solidFill>
                        </a:rPr>
                        <a:t>cpu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desks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$6,500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314703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 Progress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Mathematics and Computer Science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MAT1802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Uniform whiteboard space in all classrooms (36)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$28,800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3870"/>
                  </a:ext>
                </a:extLst>
              </a:tr>
              <a:tr h="69768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Chemistry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CHE1805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Paint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walls in four labs and chemistry prep room, sand and paint rusting fume hoods, replace drawer handles, add whiteboards, replace locks on drawers, replace lab stools. 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$15,500</a:t>
                      </a:r>
                    </a:p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05961"/>
                  </a:ext>
                </a:extLst>
              </a:tr>
              <a:tr h="24267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Life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BIO1801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Cadaver Room ADA Compliance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$9,800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30496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Student Activities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STU1801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Install ductwork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to provide 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air conditioning to the Student Activities Office areas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$6,000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3064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Pirate’s Cove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PIR1802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Independent HVAC Unit for Pirates Cove/FYE &amp; </a:t>
                      </a:r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</a:rPr>
                        <a:t>CalWorks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 Offices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60511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First Year Experience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FYE1802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Individual HVAC Unit for FYE/Pirates Cove and </a:t>
                      </a:r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</a:rPr>
                        <a:t>CalWorks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 areas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306887"/>
                  </a:ext>
                </a:extLst>
              </a:tr>
              <a:tr h="24267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Veterans Resource Center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VRC1802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New HVAC and ducting for the VRC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$12,000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379871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Financial Aid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FA1703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Remodel the building for expansion of the computer lab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$15,000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992012"/>
                  </a:ext>
                </a:extLst>
              </a:tr>
              <a:tr h="54601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Off-Campus Programs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OFF1804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Replace existing inadequate classroom light fixtures with brighter LED light fixture at East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Campus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$20,000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45751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6.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Chemistry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CHE1707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Replace flooring in labs and prep area, and repair leaking faucets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$43,000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694554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7.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Physics/Astronomy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PHYS1705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Update aging SCI-114 and SCI-118 labs/classrooms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$17,000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04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6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110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Facilities (Major) Prioritization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608" y="1963046"/>
            <a:ext cx="99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Contingent on funding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677"/>
              </p:ext>
            </p:extLst>
          </p:nvPr>
        </p:nvGraphicFramePr>
        <p:xfrm>
          <a:off x="2263826" y="2473694"/>
          <a:ext cx="7664334" cy="200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84">
                  <a:extLst>
                    <a:ext uri="{9D8B030D-6E8A-4147-A177-3AD203B41FA5}">
                      <a16:colId xmlns:a16="http://schemas.microsoft.com/office/drawing/2014/main" val="1522213017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val="3541439136"/>
                    </a:ext>
                  </a:extLst>
                </a:gridCol>
                <a:gridCol w="864524">
                  <a:extLst>
                    <a:ext uri="{9D8B030D-6E8A-4147-A177-3AD203B41FA5}">
                      <a16:colId xmlns:a16="http://schemas.microsoft.com/office/drawing/2014/main" val="1404522646"/>
                    </a:ext>
                  </a:extLst>
                </a:gridCol>
                <a:gridCol w="3343739">
                  <a:extLst>
                    <a:ext uri="{9D8B030D-6E8A-4147-A177-3AD203B41FA5}">
                      <a16:colId xmlns:a16="http://schemas.microsoft.com/office/drawing/2014/main" val="2273267275"/>
                    </a:ext>
                  </a:extLst>
                </a:gridCol>
                <a:gridCol w="1064771">
                  <a:extLst>
                    <a:ext uri="{9D8B030D-6E8A-4147-A177-3AD203B41FA5}">
                      <a16:colId xmlns:a16="http://schemas.microsoft.com/office/drawing/2014/main" val="808915000"/>
                    </a:ext>
                  </a:extLst>
                </a:gridCol>
              </a:tblGrid>
              <a:tr h="23970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Prioritization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Program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Estimated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Cost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170789"/>
                  </a:ext>
                </a:extLst>
              </a:tr>
              <a:tr h="38952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Counseling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COU1801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Construction of private office space in counseling area of Student Services Center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$120,000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94938"/>
                  </a:ext>
                </a:extLst>
              </a:tr>
              <a:tr h="38952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Life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BIO1705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>
                          <a:solidFill>
                            <a:sysClr val="windowText" lastClr="000000"/>
                          </a:solidFill>
                        </a:rPr>
                        <a:t>New 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building for the Sciences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$34.5 million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314703"/>
                  </a:ext>
                </a:extLst>
              </a:tr>
              <a:tr h="38952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Paramedic/EMT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PAR1706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Design, relocate/build/convert existing space, and furnish a simulated home/office environment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$65,000-$120,000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3870"/>
                  </a:ext>
                </a:extLst>
              </a:tr>
              <a:tr h="58102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4.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Health, Kinesiology, Athletics, Performing Arts, and Contract Ed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HEA1804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Renovation of VC Sportsplex Track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$500,000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0596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92" y="124056"/>
            <a:ext cx="764771" cy="6555641"/>
          </a:xfrm>
          <a:prstGeom prst="rect">
            <a:avLst/>
          </a:prstGeom>
          <a:solidFill>
            <a:srgbClr val="E267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W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544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507"/>
          </a:xfrm>
        </p:spPr>
        <p:txBody>
          <a:bodyPr/>
          <a:lstStyle/>
          <a:p>
            <a:r>
              <a:rPr lang="en-US" dirty="0" smtClean="0"/>
              <a:t>Student Centered Funding Formula (SCFF)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8510"/>
              </p:ext>
            </p:extLst>
          </p:nvPr>
        </p:nvGraphicFramePr>
        <p:xfrm>
          <a:off x="1395665" y="1510215"/>
          <a:ext cx="8653307" cy="4844555"/>
        </p:xfrm>
        <a:graphic>
          <a:graphicData uri="http://schemas.openxmlformats.org/drawingml/2006/table">
            <a:tbl>
              <a:tblPr/>
              <a:tblGrid>
                <a:gridCol w="2190910">
                  <a:extLst>
                    <a:ext uri="{9D8B030D-6E8A-4147-A177-3AD203B41FA5}">
                      <a16:colId xmlns:a16="http://schemas.microsoft.com/office/drawing/2014/main" val="171221593"/>
                    </a:ext>
                  </a:extLst>
                </a:gridCol>
                <a:gridCol w="1434337">
                  <a:extLst>
                    <a:ext uri="{9D8B030D-6E8A-4147-A177-3AD203B41FA5}">
                      <a16:colId xmlns:a16="http://schemas.microsoft.com/office/drawing/2014/main" val="2953902263"/>
                    </a:ext>
                  </a:extLst>
                </a:gridCol>
                <a:gridCol w="1434337">
                  <a:extLst>
                    <a:ext uri="{9D8B030D-6E8A-4147-A177-3AD203B41FA5}">
                      <a16:colId xmlns:a16="http://schemas.microsoft.com/office/drawing/2014/main" val="775976400"/>
                    </a:ext>
                  </a:extLst>
                </a:gridCol>
                <a:gridCol w="1434337">
                  <a:extLst>
                    <a:ext uri="{9D8B030D-6E8A-4147-A177-3AD203B41FA5}">
                      <a16:colId xmlns:a16="http://schemas.microsoft.com/office/drawing/2014/main" val="3326137897"/>
                    </a:ext>
                  </a:extLst>
                </a:gridCol>
                <a:gridCol w="2159386">
                  <a:extLst>
                    <a:ext uri="{9D8B030D-6E8A-4147-A177-3AD203B41FA5}">
                      <a16:colId xmlns:a16="http://schemas.microsoft.com/office/drawing/2014/main" val="477130083"/>
                    </a:ext>
                  </a:extLst>
                </a:gridCol>
              </a:tblGrid>
              <a:tr h="4304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(FTES)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Supplemental (Equity)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Success (Outcomes)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 Harmless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(higher of)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65284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17951"/>
                  </a:ext>
                </a:extLst>
              </a:tr>
              <a:tr h="85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SCFF calculation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by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COLA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700953"/>
                  </a:ext>
                </a:extLst>
              </a:tr>
              <a:tr h="1065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(as legislated in June 2018)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SCFF calculation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 TCR adjusted by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and 2019-20 COLAs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82085"/>
                  </a:ext>
                </a:extLst>
              </a:tr>
              <a:tr h="1065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(Governor's January 2019 Budget Proposal)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SCFF calculation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 TCR adjusted by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and 2019-20 COLAs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86486"/>
                  </a:ext>
                </a:extLst>
              </a:tr>
              <a:tr h="1065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SCFF calculation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 TCR adjusted by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2018-19, 2019-20 and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 COLAs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155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5665" y="6354770"/>
            <a:ext cx="368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TCR is Total Computational Revenue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1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Governor’s January State Budget Proposal for 2019-20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258"/>
            <a:ext cx="10515600" cy="4351338"/>
          </a:xfrm>
        </p:spPr>
        <p:txBody>
          <a:bodyPr/>
          <a:lstStyle/>
          <a:p>
            <a:r>
              <a:rPr lang="en-US" dirty="0" smtClean="0"/>
              <a:t>$3 Billion State’s CalPERS unfunded liability</a:t>
            </a:r>
          </a:p>
          <a:p>
            <a:r>
              <a:rPr lang="en-US" dirty="0" smtClean="0"/>
              <a:t>$3 Billion </a:t>
            </a:r>
            <a:r>
              <a:rPr lang="en-US" dirty="0" err="1" smtClean="0"/>
              <a:t>CalSTRS</a:t>
            </a:r>
            <a:r>
              <a:rPr lang="en-US" dirty="0" smtClean="0"/>
              <a:t> to lower employer contribution rates</a:t>
            </a:r>
          </a:p>
          <a:p>
            <a:r>
              <a:rPr lang="en-US" dirty="0" smtClean="0"/>
              <a:t>3.46% COLA for Student Centered Funding Formula (SCFF)</a:t>
            </a:r>
          </a:p>
          <a:p>
            <a:r>
              <a:rPr lang="en-US" dirty="0" smtClean="0"/>
              <a:t>Continue 2018-19 SCFF component percentages for 2019-20</a:t>
            </a:r>
          </a:p>
          <a:p>
            <a:r>
              <a:rPr lang="en-US" dirty="0" smtClean="0"/>
              <a:t>$40 Million for a 2</a:t>
            </a:r>
            <a:r>
              <a:rPr lang="en-US" baseline="30000" dirty="0" smtClean="0"/>
              <a:t>nd</a:t>
            </a:r>
            <a:r>
              <a:rPr lang="en-US" dirty="0" smtClean="0"/>
              <a:t> year of the California College Promise (AB19)</a:t>
            </a:r>
          </a:p>
          <a:p>
            <a:r>
              <a:rPr lang="en-US" dirty="0" smtClean="0"/>
              <a:t>$358.7 Million bond funding for facilities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a Month Makes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861" y="1339720"/>
            <a:ext cx="9000305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58971" y="2360483"/>
            <a:ext cx="3048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91373" y="1491513"/>
            <a:ext cx="1253765" cy="6204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94697" y="2919594"/>
            <a:ext cx="1253765" cy="6204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570EC-B019-45EC-9FC7-A3454E3CB8C9}"/>
              </a:ext>
            </a:extLst>
          </p:cNvPr>
          <p:cNvSpPr txBox="1"/>
          <p:nvPr/>
        </p:nvSpPr>
        <p:spPr>
          <a:xfrm rot="21126857">
            <a:off x="1178609" y="5479497"/>
            <a:ext cx="394275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</a:rPr>
              <a:t>FY19 FTES (P-1) are &gt;10,000 of advance apportionment </a:t>
            </a:r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</a:rPr>
              <a:t>estimates.  VCCCD = 592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952919" y="1681899"/>
            <a:ext cx="8468938" cy="4343400"/>
          </a:xfrm>
        </p:spPr>
        <p:txBody>
          <a:bodyPr>
            <a:normAutofit/>
          </a:bodyPr>
          <a:lstStyle/>
          <a:p>
            <a:pPr marL="365760"/>
            <a:r>
              <a:rPr lang="en-US" dirty="0"/>
              <a:t>Increase in State Expenditures for SCFF: </a:t>
            </a:r>
          </a:p>
          <a:p>
            <a:pPr marL="365760" lvl="1" indent="365760">
              <a:lnSpc>
                <a:spcPct val="100000"/>
              </a:lnSpc>
              <a:buSzPct val="120000"/>
            </a:pPr>
            <a:r>
              <a:rPr lang="en-US" sz="2200" b="1" dirty="0"/>
              <a:t>$112 million higher </a:t>
            </a:r>
            <a:r>
              <a:rPr lang="en-US" sz="2200" dirty="0"/>
              <a:t>than July Advance Apportionment</a:t>
            </a:r>
          </a:p>
          <a:p>
            <a:pPr marL="365760" lvl="1" indent="36576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65760"/>
            <a:r>
              <a:rPr lang="en-US" dirty="0"/>
              <a:t>Available Revenue to Fund SCFF:</a:t>
            </a:r>
          </a:p>
          <a:p>
            <a:pPr marL="731520" lvl="1" indent="-365760">
              <a:lnSpc>
                <a:spcPct val="100000"/>
              </a:lnSpc>
              <a:buSzPct val="120000"/>
            </a:pPr>
            <a:r>
              <a:rPr lang="en-US" sz="2200" b="1" dirty="0"/>
              <a:t>$323 million lower </a:t>
            </a:r>
            <a:r>
              <a:rPr lang="en-US" sz="2200" dirty="0"/>
              <a:t>than Governor’s January Budget Assumptions.  Core shortfalls:</a:t>
            </a:r>
          </a:p>
          <a:p>
            <a:pPr marL="1097280" lvl="4" indent="-36576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Property taxes: $230 million </a:t>
            </a:r>
            <a:r>
              <a:rPr lang="en-US" sz="2000" u="sng" dirty="0"/>
              <a:t>lower</a:t>
            </a:r>
          </a:p>
          <a:p>
            <a:pPr marL="1097280" lvl="4" indent="-36576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EPA revenues: $26 million </a:t>
            </a:r>
            <a:r>
              <a:rPr lang="en-US" sz="2000" u="sng" dirty="0"/>
              <a:t>lower</a:t>
            </a:r>
          </a:p>
          <a:p>
            <a:pPr marL="1097280" lvl="4" indent="-36576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Student fees: $10 million </a:t>
            </a:r>
            <a:r>
              <a:rPr lang="en-US" sz="2000" u="sng" dirty="0"/>
              <a:t>lower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057401" y="-25366"/>
            <a:ext cx="7827963" cy="1071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>
                <a:latin typeface="+mn-lt"/>
              </a:rPr>
              <a:t>Excerpts from CCCCO Memorandum, Apportionment 18-05 (March 6, 2019)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7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5D5D5FB-606D-473B-B760-0205B11F8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072062"/>
              </p:ext>
            </p:extLst>
          </p:nvPr>
        </p:nvGraphicFramePr>
        <p:xfrm>
          <a:off x="1752600" y="1143001"/>
          <a:ext cx="8686800" cy="5240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139655098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416605272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03922124"/>
                    </a:ext>
                  </a:extLst>
                </a:gridCol>
              </a:tblGrid>
              <a:tr h="3363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 of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98656"/>
                  </a:ext>
                </a:extLst>
              </a:tr>
              <a:tr h="3512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Jul </a:t>
                      </a:r>
                      <a:r>
                        <a:rPr lang="en-US" sz="1600" dirty="0"/>
                        <a:t>27, 2018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 of Advance Apportionment estimate (FY18 P-2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  154,923,663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62994"/>
                  </a:ext>
                </a:extLst>
              </a:tr>
              <a:tr h="5803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 27</a:t>
                      </a:r>
                      <a:r>
                        <a:rPr lang="en-US" sz="1600" dirty="0"/>
                        <a:t>, 2018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FY19 revised TCR (per SCFF using FY18 P-2 FTES and FY17 Supplemental &amp; Student Success data)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162,610,566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22560"/>
                  </a:ext>
                </a:extLst>
              </a:tr>
              <a:tr h="608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Sep 11,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Jan 12, 2019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VCCCD Adoption</a:t>
                      </a:r>
                      <a:r>
                        <a:rPr lang="en-US" sz="1600" baseline="0" dirty="0" smtClean="0"/>
                        <a:t> Budget (with FTES Shift)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VCCCD Board of Trustees Mid-Year Planning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157,962,401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806354"/>
                  </a:ext>
                </a:extLst>
              </a:tr>
              <a:tr h="532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Jan 25, 2019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FCMAT SCFF calculator released – local simulations now possible using FY18 Supplemental &amp; Student Success data released by CCCCO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168,447,833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9130"/>
                  </a:ext>
                </a:extLst>
              </a:tr>
              <a:tr h="386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Feb 26, 2019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Expected release of P-1 Apportionment 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Not released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81314"/>
                  </a:ext>
                </a:extLst>
              </a:tr>
              <a:tr h="386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Feb 28, 2019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Revised release date of P-1 Apportionment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Not released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68136"/>
                  </a:ext>
                </a:extLst>
              </a:tr>
              <a:tr h="2265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“Mar XX, 2019”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Revised release date of P-1 Apportionment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9536"/>
                  </a:ext>
                </a:extLst>
              </a:tr>
              <a:tr h="226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 6, 2019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P-1 Apportionment – Hold Harmless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157,992,512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2784"/>
                  </a:ext>
                </a:extLst>
              </a:tr>
              <a:tr h="773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Mar 6, 2019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Release of P-1 Apportionment – SCFF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 (with 5.06% revenue deficit)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169,385,664</a:t>
                      </a:r>
                    </a:p>
                    <a:p>
                      <a:pPr algn="r"/>
                      <a:r>
                        <a:rPr lang="en-US" sz="1600" u="sng" dirty="0" smtClean="0"/>
                        <a:t>(8,564,240)</a:t>
                      </a:r>
                    </a:p>
                    <a:p>
                      <a:pPr algn="r"/>
                      <a:r>
                        <a:rPr lang="en-US" sz="1600" dirty="0" smtClean="0"/>
                        <a:t>$  160,821,424</a:t>
                      </a:r>
                      <a:endParaRPr lang="en-US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119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57400" y="304800"/>
            <a:ext cx="8229600" cy="762000"/>
          </a:xfrm>
        </p:spPr>
        <p:txBody>
          <a:bodyPr>
            <a:noAutofit/>
          </a:bodyPr>
          <a:lstStyle/>
          <a:p>
            <a:pPr marL="109728" indent="0">
              <a:lnSpc>
                <a:spcPct val="100000"/>
              </a:lnSpc>
              <a:buNone/>
            </a:pPr>
            <a:r>
              <a:rPr lang="en-US" sz="3000" dirty="0"/>
              <a:t>Apportionment Estimates for 2018-19</a:t>
            </a:r>
          </a:p>
        </p:txBody>
      </p:sp>
    </p:spTree>
    <p:extLst>
      <p:ext uri="{BB962C8B-B14F-4D97-AF65-F5344CB8AC3E}">
        <p14:creationId xmlns:p14="http://schemas.microsoft.com/office/powerpoint/2010/main" val="37750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Adoption Budget Allocation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Unrestricted General Fund (Fund 111) revenue is estimated</a:t>
            </a:r>
          </a:p>
          <a:p>
            <a:r>
              <a:rPr lang="en-US" dirty="0" smtClean="0"/>
              <a:t>Allocations for districtwide services, utilities and the District Administration Center (DAC) are subtracted</a:t>
            </a:r>
          </a:p>
          <a:p>
            <a:r>
              <a:rPr lang="en-US" dirty="0" smtClean="0"/>
              <a:t>The remaining revenue available for distribution is divided among the colleges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0357951"/>
              </p:ext>
            </p:extLst>
          </p:nvPr>
        </p:nvGraphicFramePr>
        <p:xfrm>
          <a:off x="6186194" y="1825625"/>
          <a:ext cx="5337112" cy="3685591"/>
        </p:xfrm>
        <a:graphic>
          <a:graphicData uri="http://schemas.openxmlformats.org/drawingml/2006/table">
            <a:tbl>
              <a:tblPr/>
              <a:tblGrid>
                <a:gridCol w="112360">
                  <a:extLst>
                    <a:ext uri="{9D8B030D-6E8A-4147-A177-3AD203B41FA5}">
                      <a16:colId xmlns:a16="http://schemas.microsoft.com/office/drawing/2014/main" val="560711306"/>
                    </a:ext>
                  </a:extLst>
                </a:gridCol>
                <a:gridCol w="258429">
                  <a:extLst>
                    <a:ext uri="{9D8B030D-6E8A-4147-A177-3AD203B41FA5}">
                      <a16:colId xmlns:a16="http://schemas.microsoft.com/office/drawing/2014/main" val="3606349897"/>
                    </a:ext>
                  </a:extLst>
                </a:gridCol>
                <a:gridCol w="3246071">
                  <a:extLst>
                    <a:ext uri="{9D8B030D-6E8A-4147-A177-3AD203B41FA5}">
                      <a16:colId xmlns:a16="http://schemas.microsoft.com/office/drawing/2014/main" val="385774384"/>
                    </a:ext>
                  </a:extLst>
                </a:gridCol>
                <a:gridCol w="1574183">
                  <a:extLst>
                    <a:ext uri="{9D8B030D-6E8A-4147-A177-3AD203B41FA5}">
                      <a16:colId xmlns:a16="http://schemas.microsoft.com/office/drawing/2014/main" val="3627451638"/>
                    </a:ext>
                  </a:extLst>
                </a:gridCol>
                <a:gridCol w="146069">
                  <a:extLst>
                    <a:ext uri="{9D8B030D-6E8A-4147-A177-3AD203B41FA5}">
                      <a16:colId xmlns:a16="http://schemas.microsoft.com/office/drawing/2014/main" val="824109482"/>
                    </a:ext>
                  </a:extLst>
                </a:gridCol>
              </a:tblGrid>
              <a:tr h="2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30818"/>
                  </a:ext>
                </a:extLst>
              </a:tr>
              <a:tr h="4720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FY19 Adoption Revenue 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164,093,164 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59116"/>
                  </a:ext>
                </a:extLst>
              </a:tr>
              <a:tr h="73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District-wide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(7,139,169)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41719"/>
                  </a:ext>
                </a:extLst>
              </a:tr>
              <a:tr h="73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Utilities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(4,559,200)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267225"/>
                  </a:ext>
                </a:extLst>
              </a:tr>
              <a:tr h="73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Less: District Office (6.98%  revenue)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(11,453,703)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236798"/>
                  </a:ext>
                </a:extLst>
              </a:tr>
              <a:tr h="4720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for Distribution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140,941,092 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803"/>
                  </a:ext>
                </a:extLst>
              </a:tr>
              <a:tr h="2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5" marR="6545" marT="65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4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FY19 Adoption Budget Allocation Formula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63265"/>
              </p:ext>
            </p:extLst>
          </p:nvPr>
        </p:nvGraphicFramePr>
        <p:xfrm>
          <a:off x="838200" y="1479098"/>
          <a:ext cx="10515600" cy="4605293"/>
        </p:xfrm>
        <a:graphic>
          <a:graphicData uri="http://schemas.openxmlformats.org/drawingml/2006/table">
            <a:tbl>
              <a:tblPr/>
              <a:tblGrid>
                <a:gridCol w="231675">
                  <a:extLst>
                    <a:ext uri="{9D8B030D-6E8A-4147-A177-3AD203B41FA5}">
                      <a16:colId xmlns:a16="http://schemas.microsoft.com/office/drawing/2014/main" val="1026389573"/>
                    </a:ext>
                  </a:extLst>
                </a:gridCol>
                <a:gridCol w="134128">
                  <a:extLst>
                    <a:ext uri="{9D8B030D-6E8A-4147-A177-3AD203B41FA5}">
                      <a16:colId xmlns:a16="http://schemas.microsoft.com/office/drawing/2014/main" val="1228932058"/>
                    </a:ext>
                  </a:extLst>
                </a:gridCol>
                <a:gridCol w="2889839">
                  <a:extLst>
                    <a:ext uri="{9D8B030D-6E8A-4147-A177-3AD203B41FA5}">
                      <a16:colId xmlns:a16="http://schemas.microsoft.com/office/drawing/2014/main" val="4255118946"/>
                    </a:ext>
                  </a:extLst>
                </a:gridCol>
                <a:gridCol w="719412">
                  <a:extLst>
                    <a:ext uri="{9D8B030D-6E8A-4147-A177-3AD203B41FA5}">
                      <a16:colId xmlns:a16="http://schemas.microsoft.com/office/drawing/2014/main" val="3023537139"/>
                    </a:ext>
                  </a:extLst>
                </a:gridCol>
                <a:gridCol w="438963">
                  <a:extLst>
                    <a:ext uri="{9D8B030D-6E8A-4147-A177-3AD203B41FA5}">
                      <a16:colId xmlns:a16="http://schemas.microsoft.com/office/drawing/2014/main" val="2352597193"/>
                    </a:ext>
                  </a:extLst>
                </a:gridCol>
                <a:gridCol w="1097407">
                  <a:extLst>
                    <a:ext uri="{9D8B030D-6E8A-4147-A177-3AD203B41FA5}">
                      <a16:colId xmlns:a16="http://schemas.microsoft.com/office/drawing/2014/main" val="3686739494"/>
                    </a:ext>
                  </a:extLst>
                </a:gridCol>
                <a:gridCol w="73160">
                  <a:extLst>
                    <a:ext uri="{9D8B030D-6E8A-4147-A177-3AD203B41FA5}">
                      <a16:colId xmlns:a16="http://schemas.microsoft.com/office/drawing/2014/main" val="3378889854"/>
                    </a:ext>
                  </a:extLst>
                </a:gridCol>
                <a:gridCol w="438963">
                  <a:extLst>
                    <a:ext uri="{9D8B030D-6E8A-4147-A177-3AD203B41FA5}">
                      <a16:colId xmlns:a16="http://schemas.microsoft.com/office/drawing/2014/main" val="284656166"/>
                    </a:ext>
                  </a:extLst>
                </a:gridCol>
                <a:gridCol w="1097407">
                  <a:extLst>
                    <a:ext uri="{9D8B030D-6E8A-4147-A177-3AD203B41FA5}">
                      <a16:colId xmlns:a16="http://schemas.microsoft.com/office/drawing/2014/main" val="87333797"/>
                    </a:ext>
                  </a:extLst>
                </a:gridCol>
                <a:gridCol w="73160">
                  <a:extLst>
                    <a:ext uri="{9D8B030D-6E8A-4147-A177-3AD203B41FA5}">
                      <a16:colId xmlns:a16="http://schemas.microsoft.com/office/drawing/2014/main" val="1937392699"/>
                    </a:ext>
                  </a:extLst>
                </a:gridCol>
                <a:gridCol w="438963">
                  <a:extLst>
                    <a:ext uri="{9D8B030D-6E8A-4147-A177-3AD203B41FA5}">
                      <a16:colId xmlns:a16="http://schemas.microsoft.com/office/drawing/2014/main" val="419756328"/>
                    </a:ext>
                  </a:extLst>
                </a:gridCol>
                <a:gridCol w="1087502">
                  <a:extLst>
                    <a:ext uri="{9D8B030D-6E8A-4147-A177-3AD203B41FA5}">
                      <a16:colId xmlns:a16="http://schemas.microsoft.com/office/drawing/2014/main" val="1354762740"/>
                    </a:ext>
                  </a:extLst>
                </a:gridCol>
                <a:gridCol w="83065">
                  <a:extLst>
                    <a:ext uri="{9D8B030D-6E8A-4147-A177-3AD203B41FA5}">
                      <a16:colId xmlns:a16="http://schemas.microsoft.com/office/drawing/2014/main" val="869873824"/>
                    </a:ext>
                  </a:extLst>
                </a:gridCol>
                <a:gridCol w="1133988">
                  <a:extLst>
                    <a:ext uri="{9D8B030D-6E8A-4147-A177-3AD203B41FA5}">
                      <a16:colId xmlns:a16="http://schemas.microsoft.com/office/drawing/2014/main" val="1069471745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2192272290"/>
                    </a:ext>
                  </a:extLst>
                </a:gridCol>
              </a:tblGrid>
              <a:tr h="18361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Moorpark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Oxnard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Ventura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09938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 Schedule Delivery Allocation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24230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Unadjusted FTES (FY18 actual, includes NonResident)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11,512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5,015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9,931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26,458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458146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WSCH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172,678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75,227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148,968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657436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 Factor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525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525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525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156595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510188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329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143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284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569020"/>
                  </a:ext>
                </a:extLst>
              </a:tr>
              <a:tr h="1765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adjustment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285899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less: Full Time positions (FTEF)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(147)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22,744,012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(76)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12,086,352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(128)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19,128,789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53,959,154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460853"/>
                  </a:ext>
                </a:extLst>
              </a:tr>
              <a:tr h="26483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=Hourly FTEF @    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[a]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$ 53,153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192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10,184,692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3,976,300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167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8,874,730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23,035,722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68927"/>
                  </a:ext>
                </a:extLst>
              </a:tr>
              <a:tr h="34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Class Schedule Delivery Allocation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32,928,704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16,062,652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28,003,519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76,994,876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54.6%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142480"/>
                  </a:ext>
                </a:extLst>
              </a:tr>
              <a:tr h="342515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51535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 Allocation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7,047,055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7,047,055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7,047,055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21,141,164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413358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694100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Unadjusted FTES ( FY18 actual)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11,503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5,015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9,892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26,411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377778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43.6%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37.5%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23350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FTES Allocation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18,643,816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8,128,197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16,033,039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42,805,052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68050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41371"/>
                  </a:ext>
                </a:extLst>
              </a:tr>
              <a:tr h="192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Allocation FY19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58,619,575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31,237,904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51,083,613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140,941,092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29975"/>
                  </a:ext>
                </a:extLst>
              </a:tr>
              <a:tr h="190678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18565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FY18 Carryover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1,135,451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620,598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1,041,486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2,797,534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74294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093298"/>
                  </a:ext>
                </a:extLst>
              </a:tr>
              <a:tr h="192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14)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 Tentative Budget Allocation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59,755,026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31,858,502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52,125,099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143,738,626 </a:t>
                      </a: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3" marR="6373" marT="6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278167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8753834" y="974558"/>
            <a:ext cx="305946" cy="5045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4A76E08FDF047893EBF8926E3D34E" ma:contentTypeVersion="16" ma:contentTypeDescription="Create a new document." ma:contentTypeScope="" ma:versionID="a590707f0dc1a577409e9105f0ad7ee8">
  <xsd:schema xmlns:xsd="http://www.w3.org/2001/XMLSchema" xmlns:xs="http://www.w3.org/2001/XMLSchema" xmlns:p="http://schemas.microsoft.com/office/2006/metadata/properties" xmlns:ns1="http://schemas.microsoft.com/sharepoint/v3" xmlns:ns2="366ec1dc-63b3-4a12-9f49-b7192a453626" xmlns:ns3="a899cab9-a34a-40dc-adf4-fda2687ccfda" targetNamespace="http://schemas.microsoft.com/office/2006/metadata/properties" ma:root="true" ma:fieldsID="343fe34b91aa6eee2112293c6503b50d" ns1:_="" ns2:_="" ns3:_="">
    <xsd:import namespace="http://schemas.microsoft.com/sharepoint/v3"/>
    <xsd:import namespace="366ec1dc-63b3-4a12-9f49-b7192a453626"/>
    <xsd:import namespace="a899cab9-a34a-40dc-adf4-fda2687cc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ec1dc-63b3-4a12-9f49-b7192a453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9e9619-1d5e-444a-a5e4-c7ff9d76b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9cab9-a34a-40dc-adf4-fda2687cc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3901c0-6bc5-4bb8-b3d8-f341df00e066}" ma:internalName="TaxCatchAll" ma:showField="CatchAllData" ma:web="a899cab9-a34a-40dc-adf4-fda2687cc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899cab9-a34a-40dc-adf4-fda2687ccfda" xsi:nil="true"/>
    <_ip_UnifiedCompliancePolicyProperties xmlns="http://schemas.microsoft.com/sharepoint/v3" xsi:nil="true"/>
    <lcf76f155ced4ddcb4097134ff3c332f xmlns="366ec1dc-63b3-4a12-9f49-b7192a4536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E063FA-A3CE-49EF-9D72-45B9980CE5B5}"/>
</file>

<file path=customXml/itemProps2.xml><?xml version="1.0" encoding="utf-8"?>
<ds:datastoreItem xmlns:ds="http://schemas.openxmlformats.org/officeDocument/2006/customXml" ds:itemID="{53B3AE44-B344-48FD-9922-49A233F93307}"/>
</file>

<file path=customXml/itemProps3.xml><?xml version="1.0" encoding="utf-8"?>
<ds:datastoreItem xmlns:ds="http://schemas.openxmlformats.org/officeDocument/2006/customXml" ds:itemID="{1B1B5E66-B988-488D-9F98-C330D3884AFB}"/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2259</Words>
  <Application>Microsoft Office PowerPoint</Application>
  <PresentationFormat>Widescreen</PresentationFormat>
  <Paragraphs>767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 </vt:lpstr>
      <vt:lpstr>Arial Black</vt:lpstr>
      <vt:lpstr>Calibri</vt:lpstr>
      <vt:lpstr>Calibri Light</vt:lpstr>
      <vt:lpstr>Century Gothic</vt:lpstr>
      <vt:lpstr>Trebuchet MS</vt:lpstr>
      <vt:lpstr>Wingdings</vt:lpstr>
      <vt:lpstr>Office Theme</vt:lpstr>
      <vt:lpstr>Berlin</vt:lpstr>
      <vt:lpstr>2019 VC Budget Presentation</vt:lpstr>
      <vt:lpstr>State Budget Process Timeline</vt:lpstr>
      <vt:lpstr>Student Centered Funding Formula (SCFF)</vt:lpstr>
      <vt:lpstr>Governor’s January State Budget Proposal for 2019-20</vt:lpstr>
      <vt:lpstr>The Difference a Month Makes</vt:lpstr>
      <vt:lpstr>PowerPoint Presentation</vt:lpstr>
      <vt:lpstr>PowerPoint Presentation</vt:lpstr>
      <vt:lpstr>FY19 Adoption Budget Allocation Formula</vt:lpstr>
      <vt:lpstr>FY19 Adoption Budget Allocation Formula</vt:lpstr>
      <vt:lpstr>FY19 VC Budgeted Revenue - $66.3 million</vt:lpstr>
      <vt:lpstr>FY19 VC Fund Reserves - $15.2 million</vt:lpstr>
      <vt:lpstr>FY19 VC Budgeted Expenditures - $83.8 million *</vt:lpstr>
      <vt:lpstr>FY19 VC Budgeted Expenditures - $83.8 million *</vt:lpstr>
      <vt:lpstr>FY19 Unrestricted Fund 111 Budget</vt:lpstr>
      <vt:lpstr>FY19 Restricted Fund 12X Budget by Object</vt:lpstr>
      <vt:lpstr>FY19 Restricted Fund 12X Budget by Funding</vt:lpstr>
      <vt:lpstr>F2019-20 Preliminary Unrestricted Revenue and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Ventura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Bojorquez</dc:creator>
  <cp:lastModifiedBy>Andrea Rambo</cp:lastModifiedBy>
  <cp:revision>66</cp:revision>
  <cp:lastPrinted>2019-04-04T18:05:19Z</cp:lastPrinted>
  <dcterms:created xsi:type="dcterms:W3CDTF">2019-03-28T21:04:27Z</dcterms:created>
  <dcterms:modified xsi:type="dcterms:W3CDTF">2019-04-04T18:28:37Z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0x010100F634A76E08FDF047893EBF8926E3D34E</vt:lpwstr>
  </property>
</Properties>
</file>