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261" r:id="rId3"/>
    <p:sldId id="282" r:id="rId4"/>
    <p:sldId id="296" r:id="rId5"/>
    <p:sldId id="318" r:id="rId6"/>
    <p:sldId id="320" r:id="rId7"/>
    <p:sldId id="322" r:id="rId8"/>
    <p:sldId id="324" r:id="rId9"/>
    <p:sldId id="325" r:id="rId10"/>
    <p:sldId id="326" r:id="rId11"/>
    <p:sldId id="327" r:id="rId12"/>
    <p:sldId id="328" r:id="rId13"/>
    <p:sldId id="270" r:id="rId14"/>
    <p:sldId id="271" r:id="rId15"/>
    <p:sldId id="329" r:id="rId16"/>
    <p:sldId id="330" r:id="rId17"/>
    <p:sldId id="274" r:id="rId18"/>
    <p:sldId id="259" r:id="rId19"/>
    <p:sldId id="283" r:id="rId20"/>
    <p:sldId id="285" r:id="rId21"/>
    <p:sldId id="286" r:id="rId22"/>
    <p:sldId id="263" r:id="rId23"/>
    <p:sldId id="287" r:id="rId24"/>
    <p:sldId id="288" r:id="rId25"/>
    <p:sldId id="290" r:id="rId26"/>
    <p:sldId id="293" r:id="rId27"/>
    <p:sldId id="331" r:id="rId28"/>
    <p:sldId id="292" r:id="rId29"/>
    <p:sldId id="332" r:id="rId30"/>
    <p:sldId id="27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Ayal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7" autoAdjust="0"/>
    <p:restoredTop sz="86395" autoAdjust="0"/>
  </p:normalViewPr>
  <p:slideViewPr>
    <p:cSldViewPr snapToGrid="0">
      <p:cViewPr varScale="1">
        <p:scale>
          <a:sx n="110" d="100"/>
          <a:sy n="110" d="100"/>
        </p:scale>
        <p:origin x="792" y="168"/>
      </p:cViewPr>
      <p:guideLst/>
    </p:cSldViewPr>
  </p:slideViewPr>
  <p:outlineViewPr>
    <p:cViewPr>
      <p:scale>
        <a:sx n="33" d="100"/>
        <a:sy n="33" d="100"/>
      </p:scale>
      <p:origin x="0" y="-3272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EDC65-4835-4C50-A543-9BB78F4AD6C0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9397-20FC-4461-89FD-8901625C8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51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4CB6-79FB-4A17-BD7C-F6B3D7A2588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6B63-DD4B-4B0D-9D6F-30806327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46B63-DD4B-4B0D-9D6F-308063277F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 motion: Robert’s p. 32; seconding: Robert’s p. 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AF0D-1E57-4E86-9696-EE1F58BED1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Question: Robert’s p. 197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AF0D-1E57-4E86-9696-EE1F58BED1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2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Question: Robert’s p. 197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AF0D-1E57-4E86-9696-EE1F58BED1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5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Majority vote defined: Robert’s p. 400; motions requiring 2/3 vote:</a:t>
            </a:r>
            <a:r>
              <a:rPr lang="en-US" baseline="0" dirty="0"/>
              <a:t> Robert’s p. 401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AF0D-1E57-4E86-9696-EE1F58BED1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4F07234-BBD9-41B1-B400-36983C1E627E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5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BD1E2917-DC3E-4C76-BC21-078949D9011E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6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33B4C37-3AB4-4708-96C7-FAFD40CECFED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56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FAFD4DCD-DD94-4C22-B894-676788DD1B0D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99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2184E49-762C-44C1-BD31-9F37D6BB06C5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9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8FD6513-55F6-485C-88DA-C287AFF66A39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03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45931EA-B071-4AEB-814A-C338AF8D6463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4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8CA45CF-404D-4AD0-8B47-850E556D9259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9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C7B8E820-1D7C-49FF-A5B6-4E4A03E43001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3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5041" y="659567"/>
            <a:ext cx="4132289" cy="547735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13904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12192000" cy="23551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38100" dir="54000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1" y="403412"/>
            <a:ext cx="10058400" cy="1685768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662569"/>
            <a:ext cx="10058400" cy="31203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35C675-F55A-8A44-9B93-9E37ED70F13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329763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6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8518"/>
            <a:ext cx="9905999" cy="147857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l"/>
            <a:fld id="{8319489F-EBC4-41AB-868A-CF08B697E729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41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4049486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734" y="1112108"/>
            <a:ext cx="4049486" cy="4559350"/>
          </a:xfrm>
          <a:prstGeom prst="rect">
            <a:avLst/>
          </a:prstGeom>
          <a:solidFill>
            <a:srgbClr val="3EBF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0759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0207" y="6356350"/>
            <a:ext cx="2743200" cy="365125"/>
          </a:xfrm>
        </p:spPr>
        <p:txBody>
          <a:bodyPr r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11510682" y="-37218"/>
            <a:ext cx="681318" cy="689521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EB78EA-BEEE-F349-88FC-0EA34397467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734" y="1112108"/>
            <a:ext cx="40494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D4A47C-A252-5E44-B313-E53706F59CD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734" y="5671458"/>
            <a:ext cx="40494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225CB-6D53-5B4E-9EFA-34719523B6E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10682" y="-37218"/>
            <a:ext cx="0" cy="68952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648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 userDrawn="1"/>
        </p:nvSpPr>
        <p:spPr>
          <a:xfrm>
            <a:off x="8580493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solidFill>
                  <a:schemeClr val="accent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EB2186-3A18-D445-88A4-34402F9511E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7790" y="-37218"/>
            <a:ext cx="0" cy="68952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692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580493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860091-E249-9C44-9CCA-1956D1962FF4}"/>
              </a:ext>
            </a:extLst>
          </p:cNvPr>
          <p:cNvCxnSpPr>
            <a:cxnSpLocks/>
          </p:cNvCxnSpPr>
          <p:nvPr userDrawn="1"/>
        </p:nvCxnSpPr>
        <p:spPr>
          <a:xfrm flipV="1">
            <a:off x="907790" y="-37218"/>
            <a:ext cx="0" cy="68952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8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860E1F8-5054-4BE9-862D-940B17826175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163B8E3-43EB-42C3-81F3-5FBE5CBB5EB7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1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D524D57-8E8F-47F8-A31F-337934DD709B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0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fld id="{9A13B9BA-189A-4594-BC21-142D859AC624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8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FE6C8709-86FA-4AFD-BD1F-079729215C49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3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FE46EE65-02A8-43B3-8BFC-8F92B0F47CEF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3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A49DE1E-04C5-4BF5-9BAE-BD3631C1C75D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0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18518"/>
            <a:ext cx="9902952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1344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F704669-38AB-476B-89FA-B069EDFB561D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49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7696" y="5883274"/>
            <a:ext cx="76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289626" y="5379429"/>
            <a:ext cx="1913265" cy="14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6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callahan@vcccd.edu" TargetMode="External"/><Relationship Id="rId7" Type="http://schemas.openxmlformats.org/officeDocument/2006/relationships/hyperlink" Target="mailto:psezzi@vcccd.edu" TargetMode="External"/><Relationship Id="rId2" Type="http://schemas.openxmlformats.org/officeDocument/2006/relationships/hyperlink" Target="mailto:sayala@vcccd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wernessrude@vcccd.edu" TargetMode="External"/><Relationship Id="rId5" Type="http://schemas.openxmlformats.org/officeDocument/2006/relationships/hyperlink" Target="mailto:jkgoetz@vcccd.edu" TargetMode="External"/><Relationship Id="rId4" Type="http://schemas.openxmlformats.org/officeDocument/2006/relationships/hyperlink" Target="mailto:kowashi@vcccd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-/media/CCCCO-Website/Reports/CCCCO_Report_Program_Course_Approval-web-102819.pdf?la=en&amp;hash=06918DD585E9F8C0805334FEA3EB1E6872C22F16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Reports/CCCCO_Report_Program_Course_Approval-web-102819.pdf?la=en&amp;hash=06918DD585E9F8C0805334FEA3EB1E6872C22F16" TargetMode="External"/><Relationship Id="rId2" Type="http://schemas.openxmlformats.org/officeDocument/2006/relationships/hyperlink" Target="https://govt.westlaw.com/calregs/Browse/Home/California/CaliforniaCodeofRegulations?guid=IA71B9D70D48411DEBC02831C6D6C108E&amp;originationContext=documenttoc&amp;transitionType=Default&amp;contextData=(sc.Default)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Reports/CCCCO_Report_Program_Course_Approval-web-102819.pdf?la=en&amp;hash=06918DD585E9F8C0805334FEA3EB1E6872C22F16" TargetMode="External"/><Relationship Id="rId2" Type="http://schemas.openxmlformats.org/officeDocument/2006/relationships/hyperlink" Target="https://www.cccco.edu/About-Us/Chancellors-Office/Divisions/Educational-Services-and-Support/What-we-do/Curriculum-and-Instruction-Unit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About-Us/Divisions/Educational-Services-and-Support/Academic-Affairs/What-we-do/Curriculum-and-Instruction-Unit/Files/CommunitySvcsOfferingsFAQs111312pdf.pdf?la=en&amp;hash=94C44FB129C68039291AD0622B6068016C" TargetMode="External"/><Relationship Id="rId7" Type="http://schemas.openxmlformats.org/officeDocument/2006/relationships/hyperlink" Target="https://www.cccco.edu/About-Us/Chancellors-Office/Divisions/Communications-and-Marketing/Novel-Coronavirus/co-communications-to-colleges" TargetMode="External"/><Relationship Id="rId2" Type="http://schemas.openxmlformats.org/officeDocument/2006/relationships/hyperlink" Target="https://www.cccco.edu/-/media/CCCCO-Website/About-Us/Divisions/Educational-Services-and-Support/Academic-Affairs/What-we-do/Curriculum-and-Instruction-Unit/Files/Prerequisites_Guidelines_55003-Final_pdf.pdf?la=en&amp;hash=1C2711D92D6E603417C5FD5B75FB2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cccco.edu/About-Us/Chancellors-Office/Divisions/Educational-Services-and-Support/What-we-do/Curriculum-and-Instruction-Unit" TargetMode="External"/><Relationship Id="rId5" Type="http://schemas.openxmlformats.org/officeDocument/2006/relationships/hyperlink" Target="https://www.cccco.edu/-/media/CCCCO-Website/About-Us/Divisions/Educational-Services-and-Support/Academic-Affairs/What-we-do/Curriculum-and-Instruction-Unit/Files/CreditCourseRepetitionGuidelinesFinal_pdf.pdf?la=en&amp;hash=D8118D0D7D74FAB5A58E6B3D8EAC" TargetMode="External"/><Relationship Id="rId4" Type="http://schemas.openxmlformats.org/officeDocument/2006/relationships/hyperlink" Target="https://www.cccco.edu/-/media/CCCCO-Website/About-Us/Divisions/Educational-Services-and-Support/Academic-Affairs/What-we-do/Curriculum-and-Instruction-Unit/Files/InstructionalMaterialsGuidelines12813pdf.pdf?la=en&amp;hash=2F01870BA853CF4C370DD6BEB99EC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mart.cccco.edu/Default.aspx" TargetMode="External"/><Relationship Id="rId3" Type="http://schemas.openxmlformats.org/officeDocument/2006/relationships/hyperlink" Target="https://leginfo.legislature.ca.gov/faces/home.xhtml" TargetMode="External"/><Relationship Id="rId7" Type="http://schemas.openxmlformats.org/officeDocument/2006/relationships/hyperlink" Target="https://www.cccco.edu/-/media/CCCCO-Website/Files/DII/top-cip-revised-2020-june-ada-compliant.xlsx?la=en&amp;hash=BE93A98295FA71B39AD38764C1728CF8C10500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cccco.edu/-/media/CCCCO-Website/About-Us/Divisions/Educational-Services-and-Support/Academic-Affairs/What-we-do/Curriculum-and-Instruction-Unit/Files/TOPmanual6200909corrected12513pdf.ashx?la=en&amp;hash=C43FF81459CBF3BFF7D8FC14EFEC28A2E6D01244" TargetMode="External"/><Relationship Id="rId11" Type="http://schemas.openxmlformats.org/officeDocument/2006/relationships/hyperlink" Target="https://www.asccc.org/sites/default/files/COR_0.pdf" TargetMode="External"/><Relationship Id="rId5" Type="http://schemas.openxmlformats.org/officeDocument/2006/relationships/hyperlink" Target="https://www.cccco.edu/-/media/CCCCO-Website/Reports/CCCCO_Report_Program_Course_Approval-web-102819.ashx?la=en&amp;hash=8E54C44CB97423B024D18C7AB13C456F91FB03E3" TargetMode="External"/><Relationship Id="rId10" Type="http://schemas.openxmlformats.org/officeDocument/2006/relationships/hyperlink" Target="https://webdata.cccco.edu/ded/ded.htm" TargetMode="External"/><Relationship Id="rId4" Type="http://schemas.openxmlformats.org/officeDocument/2006/relationships/hyperlink" Target="https://govt.westlaw.com/calregs/Browse/Home/California/CaliforniaCodeofRegulations?guid=IA71B9D70D48411DEBC02831C6D6C108E&amp;originationContext=documenttoc&amp;transitionType=Default&amp;contextData=(sc.Default)" TargetMode="External"/><Relationship Id="rId9" Type="http://schemas.openxmlformats.org/officeDocument/2006/relationships/hyperlink" Target="https://www.cccco.edu/About-Us/Chancellors-Office/Divisions/Digital-Innovation-and-Infrastructure/info-tech-services/Researc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hyperlink" Target="http://www.asccc.org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mailto:cacurricstaff-subscribe@yahoogroups.com" TargetMode="External"/><Relationship Id="rId5" Type="http://schemas.openxmlformats.org/officeDocument/2006/relationships/hyperlink" Target="mailto:CCCCurriculumChairs+subscribe@groups.io" TargetMode="External"/><Relationship Id="rId4" Type="http://schemas.openxmlformats.org/officeDocument/2006/relationships/hyperlink" Target="http://listserv.cccnext.net/scripts/wa.exe?SUBED1=CURRICASSIS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codes_displaySection.xhtml?sectionNum=70902.&amp;nodeTreePath=3.2.1&amp;lawCode=EDC" TargetMode="External"/><Relationship Id="rId2" Type="http://schemas.openxmlformats.org/officeDocument/2006/relationships/hyperlink" Target="https://www.venturacollege.edu/committees/academic-senate/by-la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ccco.edu/-/media/CCCCO-Website/Reports/CCCCO_Report_Program_Course_Approval-web-102819.ashx?la=en&amp;hash=8E54C44CB97423B024D18C7AB13C456F91FB03E3" TargetMode="External"/><Relationship Id="rId5" Type="http://schemas.openxmlformats.org/officeDocument/2006/relationships/hyperlink" Target="https://govt.westlaw.com/calregs/Document/I9D2D0137ACF049019AC07C153D823E3B?viewType=FullText&amp;listSource=Search&amp;originationContext=Search+Result&amp;transitionType=SearchItem&amp;contextData=(sc.Search)&amp;navigationPath=Search%2fv1%2fresults%2fnavigation%2fi0ad7140b0000017b54f28774f451c719%3fppcid%3d8e24e63f52894c4c94fdcca96788cb93%26Nav%3dREGULATION_PUBLICVIEW%26fragmentIdentifier%3dI9D2D0137ACF049019AC07C153D823E3B%26startIndex%3d1%26transitionType%3dSearchItem%26contextData%3d%2528sc.Default%2529%26originationContext%3dSearch%2520Result&amp;list=REGULATION_PUBLICVIEW&amp;rank=1&amp;t_T1=5&amp;t_T2=55002+&amp;t_S1=CA+ADC+s" TargetMode="External"/><Relationship Id="rId4" Type="http://schemas.openxmlformats.org/officeDocument/2006/relationships/hyperlink" Target="https://govt.westlaw.com/calregs/Document/I6EED7180D48411DEBC02831C6D6C108E?viewType=FullText&amp;listSource=Search&amp;originationContext=Search+Result&amp;transitionType=SearchItem&amp;contextData=(sc.Search)&amp;navigationPath=Search%2fv1%2fresults%2fnavigation%2fi0ad7140b0000017b54f15376f451c707%3fppcid%3da7ced7cd6f334531951b586c03458301%26Nav%3dREGULATION_PUBLICVIEW%26fragmentIdentifier%3dI6EED7180D48411DEBC02831C6D6C108E%26startIndex%3d1%26transitionType%3dSearchItem%26contextData%3d%2528sc.Default%2529%26originationContext%3dSearch%2520Result&amp;list=REGULATION_PUBLICVIEW&amp;rank=1&amp;t_T1=5&amp;t_T2=53200+&amp;t_S1=CA+ADC+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nturacollege.edu/committees/academic-senate/by-law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nfo.legislature.ca.gov/faces/codes_displayText.xhtml?lawCode=GOV&amp;division=2.&amp;title=5.&amp;part=1.&amp;chapter=9.&amp;article=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-/media/CCCCO-Website/About-Us/Divisions/Educational-Services-and-Support/Academic-Affairs/What-we-do/Curriculum-and-Instruction-Unit/Files/2020annualcertificatecaliforniacommunitycollegesmemoa11y-003-1.pdf?la=en&amp;hash=338C8A8B09ECA588325C0BC280F51226846164EB" TargetMode="Externa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Browse/Home/California/CaliforniaCodeofRegulations?guid=IA71B9D70D48411DEBC02831C6D6C108E&amp;originationContext=documenttoc&amp;transitionType=Default&amp;contextData=(sc.Default)" TargetMode="External"/><Relationship Id="rId2" Type="http://schemas.openxmlformats.org/officeDocument/2006/relationships/hyperlink" Target="https://leginfo.legislature.ca.gov/faces/home.xhtml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ccco.edu/-/media/CCCCO-Website/Reports/CCCCO_Report_Program_Course_Approval-web-102819.pdf?la=en&amp;hash=06918DD585E9F8C0805334FEA3EB1E6872C22F1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-/media/CCCCO-Website/Reports/CCCCO_Report_Program_Course_Approval-web-102819.pdf?la=en&amp;hash=06918DD585E9F8C0805334FEA3EB1E6872C22F16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-/media/CCCCO-Website/Reports/CCCCO_Report_Program_Course_Approval-web-102819.pdf?la=en&amp;hash=06918DD585E9F8C0805334FEA3EB1E6872C22F16" TargetMode="Externa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-/media/CCCCO-Website/Reports/CCCCO_Report_Program_Course_Approval-web-102819.pdf?la=en&amp;hash=06918DD585E9F8C0805334FEA3EB1E6872C22F16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0"/>
            <a:ext cx="9905999" cy="14785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Curriculum Committee training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fall 2022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78859"/>
              </p:ext>
            </p:extLst>
          </p:nvPr>
        </p:nvGraphicFramePr>
        <p:xfrm>
          <a:off x="1425472" y="1478570"/>
          <a:ext cx="9337876" cy="3174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3425">
                  <a:extLst>
                    <a:ext uri="{9D8B030D-6E8A-4147-A177-3AD203B41FA5}">
                      <a16:colId xmlns:a16="http://schemas.microsoft.com/office/drawing/2014/main" val="4183375770"/>
                    </a:ext>
                  </a:extLst>
                </a:gridCol>
                <a:gridCol w="3634451">
                  <a:extLst>
                    <a:ext uri="{9D8B030D-6E8A-4147-A177-3AD203B41FA5}">
                      <a16:colId xmlns:a16="http://schemas.microsoft.com/office/drawing/2014/main" val="2714076001"/>
                    </a:ext>
                  </a:extLst>
                </a:gridCol>
              </a:tblGrid>
              <a:tr h="465994">
                <a:tc>
                  <a:txBody>
                    <a:bodyPr/>
                    <a:lstStyle/>
                    <a:p>
                      <a:r>
                        <a:rPr lang="en-US" sz="2400" dirty="0"/>
                        <a:t>Sarah Ayala, Curriculum Technician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2"/>
                        </a:rPr>
                        <a:t>sayala@vcccd.edu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829245"/>
                  </a:ext>
                </a:extLst>
              </a:tr>
              <a:tr h="465994">
                <a:tc>
                  <a:txBody>
                    <a:bodyPr/>
                    <a:lstStyle/>
                    <a:p>
                      <a:r>
                        <a:rPr lang="en-US" sz="2400" dirty="0"/>
                        <a:t>Michael Callahan, Technical Review Chair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3"/>
                        </a:rPr>
                        <a:t>mcallahan@vcccd.edu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368798"/>
                  </a:ext>
                </a:extLst>
              </a:tr>
              <a:tr h="487695">
                <a:tc>
                  <a:txBody>
                    <a:bodyPr/>
                    <a:lstStyle/>
                    <a:p>
                      <a:r>
                        <a:rPr lang="en-US" sz="2400" dirty="0"/>
                        <a:t>Katie </a:t>
                      </a:r>
                      <a:r>
                        <a:rPr lang="en-US" sz="2400" dirty="0" err="1"/>
                        <a:t>Owashi</a:t>
                      </a:r>
                      <a:r>
                        <a:rPr lang="en-US" sz="2400" dirty="0"/>
                        <a:t>, </a:t>
                      </a:r>
                      <a:r>
                        <a:rPr lang="en-US" sz="2400" baseline="0" dirty="0"/>
                        <a:t>Articulation Officer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4"/>
                        </a:rPr>
                        <a:t>kowashi@vcccd.edu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524179"/>
                  </a:ext>
                </a:extLst>
              </a:tr>
              <a:tr h="794644">
                <a:tc>
                  <a:txBody>
                    <a:bodyPr/>
                    <a:lstStyle/>
                    <a:p>
                      <a:r>
                        <a:rPr lang="en-US" sz="2400" dirty="0"/>
                        <a:t>Jennifer Kalfsbeek-Goetz, Vice</a:t>
                      </a:r>
                      <a:r>
                        <a:rPr lang="en-US" sz="2400" baseline="0" dirty="0"/>
                        <a:t> President of Academic Affairs, Co-Chair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5"/>
                        </a:rPr>
                        <a:t>jkgoetz@vcccd.edu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463121"/>
                  </a:ext>
                </a:extLst>
              </a:tr>
              <a:tr h="465994">
                <a:tc>
                  <a:txBody>
                    <a:bodyPr/>
                    <a:lstStyle/>
                    <a:p>
                      <a:r>
                        <a:rPr lang="en-US" sz="2400" dirty="0"/>
                        <a:t>Maline </a:t>
                      </a:r>
                      <a:r>
                        <a:rPr lang="en-US" sz="2400" dirty="0" err="1"/>
                        <a:t>Werness</a:t>
                      </a:r>
                      <a:r>
                        <a:rPr lang="en-US" sz="2400" dirty="0"/>
                        <a:t>-Rude, Co-Chair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6"/>
                        </a:rPr>
                        <a:t>mwernessrude@vcccd.edu</a:t>
                      </a:r>
                      <a:r>
                        <a:rPr lang="en-US" sz="2400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431423"/>
                  </a:ext>
                </a:extLst>
              </a:tr>
              <a:tr h="465994">
                <a:tc>
                  <a:txBody>
                    <a:bodyPr/>
                    <a:lstStyle/>
                    <a:p>
                      <a:r>
                        <a:rPr lang="en-US" sz="2400" dirty="0"/>
                        <a:t>Peter H. Sezzi, Co-Chair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7"/>
                        </a:rPr>
                        <a:t>psezzi@vcccd.edu</a:t>
                      </a:r>
                      <a:r>
                        <a:rPr lang="en-US" sz="2400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620947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0" y="6223320"/>
            <a:ext cx="4956048" cy="365125"/>
          </a:xfrm>
        </p:spPr>
        <p:txBody>
          <a:bodyPr/>
          <a:lstStyle/>
          <a:p>
            <a:r>
              <a:rPr lang="en-US" dirty="0"/>
              <a:t>Ventura College Curriculum 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CAF8B-9ADD-CF4A-96B4-9DD50ACF9061}"/>
              </a:ext>
            </a:extLst>
          </p:cNvPr>
          <p:cNvSpPr txBox="1"/>
          <p:nvPr/>
        </p:nvSpPr>
        <p:spPr>
          <a:xfrm>
            <a:off x="1425472" y="5379430"/>
            <a:ext cx="1105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*Thank you to Michael Bowen for providing the structure of </a:t>
            </a:r>
            <a:r>
              <a:rPr lang="en-US">
                <a:solidFill>
                  <a:schemeClr val="bg1"/>
                </a:solidFill>
              </a:rPr>
              <a:t>this PowerPoint training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6116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AA/AS Degree (local degrees)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</a:pPr>
            <a:r>
              <a:rPr lang="en-US" sz="2200" dirty="0">
                <a:solidFill>
                  <a:srgbClr val="53575A"/>
                </a:solidFill>
              </a:rPr>
              <a:t>Approved by local governing board </a:t>
            </a:r>
          </a:p>
          <a:p>
            <a:pPr marL="342900" indent="-342900">
              <a:spcBef>
                <a:spcPts val="1200"/>
              </a:spcBef>
            </a:pPr>
            <a:r>
              <a:rPr lang="en-US" sz="2200" dirty="0">
                <a:solidFill>
                  <a:srgbClr val="53575A"/>
                </a:solidFill>
              </a:rPr>
              <a:t>Compliance standards for associate degrees, as set forth in title 5, §55063</a:t>
            </a:r>
          </a:p>
          <a:p>
            <a:pPr marL="342900" indent="-342900">
              <a:spcBef>
                <a:spcPts val="1200"/>
              </a:spcBef>
            </a:pPr>
            <a:r>
              <a:rPr lang="en-US" sz="2200" dirty="0">
                <a:solidFill>
                  <a:srgbClr val="53575A"/>
                </a:solidFill>
              </a:rPr>
              <a:t>All curriculum components will be reviewed</a:t>
            </a:r>
          </a:p>
          <a:p>
            <a:pPr marL="342900" indent="-342900">
              <a:spcBef>
                <a:spcPts val="1200"/>
              </a:spcBef>
            </a:pPr>
            <a:r>
              <a:rPr lang="en-US" sz="2200" dirty="0">
                <a:solidFill>
                  <a:srgbClr val="53575A"/>
                </a:solidFill>
              </a:rPr>
              <a:t>CORs for all courses </a:t>
            </a:r>
          </a:p>
          <a:p>
            <a:pPr marL="342900" indent="-342900">
              <a:spcBef>
                <a:spcPts val="1200"/>
              </a:spcBef>
            </a:pPr>
            <a:r>
              <a:rPr lang="en-US" sz="2200" dirty="0">
                <a:solidFill>
                  <a:srgbClr val="53575A"/>
                </a:solidFill>
              </a:rPr>
              <a:t>Narrative (with all components)</a:t>
            </a:r>
          </a:p>
          <a:p>
            <a:pPr marL="342900" indent="-342900">
              <a:spcBef>
                <a:spcPts val="1200"/>
              </a:spcBef>
            </a:pPr>
            <a:r>
              <a:rPr lang="en-US" sz="2200" dirty="0">
                <a:solidFill>
                  <a:srgbClr val="53575A"/>
                </a:solidFill>
              </a:rPr>
              <a:t>Appropriate supporting documentation for CTE associate degrees  </a:t>
            </a:r>
          </a:p>
          <a:p>
            <a:pPr marL="342900" indent="-342900">
              <a:spcBef>
                <a:spcPts val="1200"/>
              </a:spcBef>
            </a:pPr>
            <a:r>
              <a:rPr lang="en-US" sz="2200" dirty="0">
                <a:solidFill>
                  <a:srgbClr val="53575A"/>
                </a:solidFill>
              </a:rPr>
              <a:t>Refer to </a:t>
            </a:r>
            <a:r>
              <a:rPr lang="en-US" sz="2200" dirty="0">
                <a:solidFill>
                  <a:srgbClr val="53575A"/>
                </a:solidFill>
                <a:hlinkClick r:id="rId2"/>
              </a:rPr>
              <a:t>PCAH 7</a:t>
            </a:r>
            <a:r>
              <a:rPr lang="en-US" sz="2200" baseline="30000" dirty="0">
                <a:solidFill>
                  <a:srgbClr val="53575A"/>
                </a:solidFill>
                <a:hlinkClick r:id="rId2"/>
              </a:rPr>
              <a:t>th</a:t>
            </a:r>
            <a:r>
              <a:rPr lang="en-US" sz="2200" dirty="0">
                <a:solidFill>
                  <a:srgbClr val="53575A"/>
                </a:solidFill>
                <a:hlinkClick r:id="rId2"/>
              </a:rPr>
              <a:t> </a:t>
            </a:r>
            <a:r>
              <a:rPr lang="en-US" sz="2200" dirty="0" err="1">
                <a:solidFill>
                  <a:srgbClr val="53575A"/>
                </a:solidFill>
                <a:hlinkClick r:id="rId2"/>
              </a:rPr>
              <a:t>ed</a:t>
            </a:r>
            <a:r>
              <a:rPr lang="en-US" sz="2200" dirty="0">
                <a:solidFill>
                  <a:srgbClr val="53575A"/>
                </a:solidFill>
              </a:rPr>
              <a:t>, Part II, Section 3 for all credit degree program standards and criteria 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3575A"/>
                </a:solidFill>
              </a:rPr>
              <a:t>CTE AA/AS Degrees: </a:t>
            </a:r>
            <a:r>
              <a:rPr lang="en-US" dirty="0">
                <a:solidFill>
                  <a:srgbClr val="53575A"/>
                </a:solidFill>
                <a:hlinkClick r:id="rId2"/>
              </a:rPr>
              <a:t>PCAH 7</a:t>
            </a:r>
            <a:r>
              <a:rPr lang="en-US" baseline="30000" dirty="0">
                <a:solidFill>
                  <a:srgbClr val="53575A"/>
                </a:solidFill>
                <a:hlinkClick r:id="rId2"/>
              </a:rPr>
              <a:t>th</a:t>
            </a:r>
            <a:r>
              <a:rPr lang="en-US" dirty="0">
                <a:solidFill>
                  <a:srgbClr val="53575A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53575A"/>
                </a:solidFill>
                <a:hlinkClick r:id="rId2"/>
              </a:rPr>
              <a:t>ed</a:t>
            </a:r>
            <a:r>
              <a:rPr lang="en-US" dirty="0">
                <a:solidFill>
                  <a:srgbClr val="53575A"/>
                </a:solidFill>
              </a:rPr>
              <a:t>, pp. 79 - 84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3575A"/>
                </a:solidFill>
              </a:rPr>
              <a:t>Local AA/AS Degrees (non-CTE): </a:t>
            </a:r>
            <a:r>
              <a:rPr lang="en-US" dirty="0">
                <a:solidFill>
                  <a:srgbClr val="53575A"/>
                </a:solidFill>
                <a:hlinkClick r:id="rId2"/>
              </a:rPr>
              <a:t>PCAH 7</a:t>
            </a:r>
            <a:r>
              <a:rPr lang="en-US" baseline="30000" dirty="0">
                <a:solidFill>
                  <a:srgbClr val="53575A"/>
                </a:solidFill>
                <a:hlinkClick r:id="rId2"/>
              </a:rPr>
              <a:t>th</a:t>
            </a:r>
            <a:r>
              <a:rPr lang="en-US" dirty="0">
                <a:solidFill>
                  <a:srgbClr val="53575A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53575A"/>
                </a:solidFill>
                <a:hlinkClick r:id="rId2"/>
              </a:rPr>
              <a:t>ed</a:t>
            </a:r>
            <a:r>
              <a:rPr lang="en-US" dirty="0">
                <a:solidFill>
                  <a:srgbClr val="53575A"/>
                </a:solidFill>
              </a:rPr>
              <a:t>, pp. 84 – 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3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 Degree for Transfer (ADT; transfer degrees)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505968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ADT program is a partnership between the CCC and CSU system</a:t>
            </a:r>
          </a:p>
          <a:p>
            <a:r>
              <a:rPr lang="en-US" sz="2000" dirty="0"/>
              <a:t>ADTs </a:t>
            </a:r>
            <a:r>
              <a:rPr lang="en-US" sz="2000" b="1" u="sng" dirty="0"/>
              <a:t>must</a:t>
            </a:r>
            <a:r>
              <a:rPr lang="en-US" sz="2000" dirty="0"/>
              <a:t> be compliant with applicable legislation, </a:t>
            </a:r>
            <a:r>
              <a:rPr lang="en-US" sz="2000" dirty="0">
                <a:hlinkClick r:id="rId2"/>
              </a:rPr>
              <a:t>title 5</a:t>
            </a:r>
            <a:r>
              <a:rPr lang="en-US" sz="2000" dirty="0"/>
              <a:t>, and </a:t>
            </a:r>
            <a:r>
              <a:rPr lang="en-US" sz="2000" dirty="0">
                <a:hlinkClick r:id="rId3"/>
              </a:rPr>
              <a:t>PCAH</a:t>
            </a:r>
            <a:r>
              <a:rPr lang="en-US" sz="2000" dirty="0"/>
              <a:t> requirements   </a:t>
            </a:r>
          </a:p>
          <a:p>
            <a:r>
              <a:rPr lang="en-US" sz="2000" dirty="0"/>
              <a:t>Periodic review will include compliance of:</a:t>
            </a:r>
          </a:p>
          <a:p>
            <a:pPr lvl="1"/>
            <a:r>
              <a:rPr lang="en-US" sz="2000" dirty="0"/>
              <a:t>Current TMC (Transfer Model Curriculum) </a:t>
            </a:r>
          </a:p>
          <a:p>
            <a:pPr lvl="1"/>
            <a:r>
              <a:rPr lang="en-US" sz="2000" dirty="0"/>
              <a:t>All CORs attached (CORs will be reviewed to ensure current standards are met)</a:t>
            </a:r>
          </a:p>
          <a:p>
            <a:pPr lvl="1"/>
            <a:r>
              <a:rPr lang="en-US" sz="2000" dirty="0"/>
              <a:t>All courses included on TMC meet the requirement listed on the TMC C-ID Articulation, AAM (Articulation Agreement by Major), BCT (CSU Baccalaureate Level Course List by Dept.) or GECC (CSU GE Certification Course List by Area) </a:t>
            </a:r>
          </a:p>
          <a:p>
            <a:pPr lvl="1"/>
            <a:r>
              <a:rPr lang="en-US" sz="2000" dirty="0"/>
              <a:t>Review of unit count and double count totals</a:t>
            </a:r>
          </a:p>
          <a:p>
            <a:pPr lvl="1"/>
            <a:r>
              <a:rPr lang="en-US" sz="2000" dirty="0"/>
              <a:t>Review of Narratives including the catalog descriptions with random checks against the current school catalog to confirm they are the same </a:t>
            </a:r>
          </a:p>
          <a:p>
            <a:pPr lvl="1"/>
            <a:r>
              <a:rPr lang="en-US" sz="2000" dirty="0"/>
              <a:t>For ADTs, colleges will be asked to respond to revision request within 60 days. Once the college responds they will have an additional 6 months from the response date to make necessary revisions for approval.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If a colleges does not meet the corrective parameters described above, the AD-T program will be deactivated in COCI. 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PCAH 7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PCAH 7</a:t>
            </a:r>
            <a:r>
              <a:rPr lang="en-US" baseline="30000" dirty="0"/>
              <a:t>th</a:t>
            </a:r>
            <a:r>
              <a:rPr lang="en-US" dirty="0"/>
              <a:t> Edition…</a:t>
            </a:r>
          </a:p>
          <a:p>
            <a:pPr lvl="1"/>
            <a:r>
              <a:rPr lang="en-US" sz="1800" dirty="0"/>
              <a:t>PART I:    OVERVIEW</a:t>
            </a:r>
          </a:p>
          <a:p>
            <a:pPr lvl="1"/>
            <a:r>
              <a:rPr lang="en-US" sz="1800" dirty="0"/>
              <a:t>PART II:   CREDIT CURRICULUM</a:t>
            </a:r>
          </a:p>
          <a:p>
            <a:pPr lvl="1"/>
            <a:r>
              <a:rPr lang="en-US" sz="1800" dirty="0"/>
              <a:t>PART III:  NONCREDIT CURRICULUM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Posted to the Educational Services &amp; Support Division webpage [</a:t>
            </a:r>
            <a:r>
              <a:rPr lang="en-US" i="1" dirty="0">
                <a:hlinkClick r:id="rId2"/>
              </a:rPr>
              <a:t>Curriculum and Instruction Unit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https://www.cccco.edu/-/media/CCCCO-Website/Reports/CCCCO_Report_Program_Course_Approval-web-102819.pdf?la=en&amp;hash=06918DD585E9F8C0805334FEA3EB1E6872C22F16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970">
            <a:off x="7464256" y="795565"/>
            <a:ext cx="1675929" cy="248656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0256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Chancellor’s Office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439430" cy="4708806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Guidelines for Title 5 Regulations Section 55003 Policies for Prerequisites, </a:t>
            </a:r>
            <a:r>
              <a:rPr lang="en-US" dirty="0" err="1">
                <a:hlinkClick r:id="rId2"/>
              </a:rPr>
              <a:t>Corequisites</a:t>
            </a:r>
            <a:r>
              <a:rPr lang="en-US" dirty="0">
                <a:hlinkClick r:id="rId2"/>
              </a:rPr>
              <a:t>, and Advisories on Recommended Preparation </a:t>
            </a:r>
            <a:r>
              <a:rPr lang="en-US" dirty="0"/>
              <a:t>(March 2011)</a:t>
            </a:r>
          </a:p>
          <a:p>
            <a:r>
              <a:rPr lang="en-US" dirty="0">
                <a:hlinkClick r:id="rId3"/>
              </a:rPr>
              <a:t>California Community Colleges Guidelines for Community Services Offering</a:t>
            </a:r>
            <a:r>
              <a:rPr lang="en-US" dirty="0"/>
              <a:t> (September 20120)</a:t>
            </a:r>
          </a:p>
          <a:p>
            <a:r>
              <a:rPr lang="en-US" dirty="0">
                <a:hlinkClick r:id="rId4"/>
              </a:rPr>
              <a:t>Guidelines for Required Instructional Materials in the California Community Colleges </a:t>
            </a:r>
            <a:r>
              <a:rPr lang="en-US" dirty="0"/>
              <a:t>(January 2013)</a:t>
            </a:r>
          </a:p>
          <a:p>
            <a:r>
              <a:rPr lang="en-US" dirty="0">
                <a:hlinkClick r:id="rId5"/>
              </a:rPr>
              <a:t>Credit Course Repetition Guidelines </a:t>
            </a:r>
            <a:r>
              <a:rPr lang="en-US" dirty="0"/>
              <a:t>(November 2013)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Division of Educational Services and Support: Curriculum and Instruction</a:t>
            </a:r>
            <a:endParaRPr lang="en-US" dirty="0"/>
          </a:p>
          <a:p>
            <a:r>
              <a:rPr lang="en-US" dirty="0">
                <a:hlinkClick r:id="rId7"/>
              </a:rPr>
              <a:t>Chancellor’s Office COVID-19 Resources </a:t>
            </a:r>
            <a:r>
              <a:rPr lang="en-US" dirty="0"/>
              <a:t>– includes Executive Orders and Guidance</a:t>
            </a:r>
          </a:p>
        </p:txBody>
      </p:sp>
    </p:spTree>
    <p:extLst>
      <p:ext uri="{BB962C8B-B14F-4D97-AF65-F5344CB8AC3E}">
        <p14:creationId xmlns:p14="http://schemas.microsoft.com/office/powerpoint/2010/main" val="136708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California Education Code 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California Code of Regulations, </a:t>
            </a:r>
            <a:r>
              <a:rPr lang="en-US" dirty="0">
                <a:hlinkClick r:id="rId4"/>
              </a:rPr>
              <a:t>Title 5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5"/>
              </a:rPr>
              <a:t>Program and Course Approval Handbook</a:t>
            </a:r>
            <a:r>
              <a:rPr lang="en-US" dirty="0"/>
              <a:t> - “PCAH”, 7</a:t>
            </a:r>
            <a:r>
              <a:rPr lang="en-US" baseline="30000" dirty="0"/>
              <a:t>th</a:t>
            </a:r>
            <a:r>
              <a:rPr lang="en-US" dirty="0"/>
              <a:t> Edition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6"/>
              </a:rPr>
              <a:t>Taxonomy of Programs</a:t>
            </a:r>
            <a:r>
              <a:rPr lang="en-US" dirty="0"/>
              <a:t> “TOP Code” Manual, 6</a:t>
            </a:r>
            <a:r>
              <a:rPr lang="en-US" baseline="30000" dirty="0"/>
              <a:t>th</a:t>
            </a:r>
            <a:r>
              <a:rPr lang="en-US" dirty="0"/>
              <a:t> Edition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7"/>
              </a:rPr>
              <a:t>TOP-CIP Crosswalk </a:t>
            </a:r>
            <a:r>
              <a:rPr lang="en-US" dirty="0"/>
              <a:t>(June 2020)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Chancellor’s Office MIS:  </a:t>
            </a:r>
            <a:r>
              <a:rPr lang="en-US" dirty="0">
                <a:hlinkClick r:id="rId8"/>
              </a:rPr>
              <a:t>Data Mart </a:t>
            </a:r>
            <a:r>
              <a:rPr lang="en-US" dirty="0"/>
              <a:t>  |  </a:t>
            </a:r>
            <a:r>
              <a:rPr lang="en-US" dirty="0">
                <a:hlinkClick r:id="rId9"/>
              </a:rPr>
              <a:t>Research &amp; Data Analytics</a:t>
            </a:r>
            <a:r>
              <a:rPr lang="en-US" dirty="0"/>
              <a:t>   |  </a:t>
            </a:r>
            <a:r>
              <a:rPr lang="en-US" dirty="0">
                <a:hlinkClick r:id="rId10"/>
              </a:rPr>
              <a:t>Data Element Dictionary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11"/>
              </a:rPr>
              <a:t>The Course Outline of Record</a:t>
            </a:r>
            <a:r>
              <a:rPr lang="en-US" dirty="0"/>
              <a:t>: A Curriculum Reference Guide Revisited (ASCCC, 2017)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Ventura College Curriculum Handbook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2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ASCCC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88696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www.asccc.org</a:t>
            </a:r>
            <a:endParaRPr lang="en-US" dirty="0"/>
          </a:p>
          <a:p>
            <a:r>
              <a:rPr lang="en-US" dirty="0"/>
              <a:t>Papers, Rostrum articles, resolutions (use search)</a:t>
            </a:r>
          </a:p>
          <a:p>
            <a:r>
              <a:rPr lang="en-US" dirty="0"/>
              <a:t>Presentation slide decks </a:t>
            </a:r>
          </a:p>
          <a:p>
            <a:pPr lvl="1"/>
            <a:r>
              <a:rPr lang="en-US" dirty="0"/>
              <a:t>Events -&gt; Past Events &gt; select type of past event &gt; Program Materials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info@asccc.org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900" dirty="0" err="1">
                <a:latin typeface="Palatino" charset="0"/>
                <a:ea typeface="Palatino" charset="0"/>
                <a:cs typeface="Palatino" charset="0"/>
              </a:rPr>
              <a:t>Listservs</a:t>
            </a:r>
            <a:endParaRPr lang="en-US" sz="39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dirty="0"/>
              <a:t>Chancellor’s Office Curriculum Assistance Listserv:</a:t>
            </a:r>
            <a:br>
              <a:rPr lang="en-US" dirty="0"/>
            </a:br>
            <a:r>
              <a:rPr lang="en-US" u="sng" dirty="0">
                <a:hlinkClick r:id="rId4"/>
              </a:rPr>
              <a:t>http://listserv.cccnext.net/scripts/wa.exe?SUBED1=CURRICASSIST</a:t>
            </a:r>
            <a:endParaRPr lang="en-US" dirty="0"/>
          </a:p>
          <a:p>
            <a:r>
              <a:rPr lang="en-US" dirty="0"/>
              <a:t>“Unofficial” Curriculum Chairs listserv</a:t>
            </a:r>
            <a:br>
              <a:rPr lang="en-US" dirty="0"/>
            </a:br>
            <a:r>
              <a:rPr lang="en-US" dirty="0"/>
              <a:t>Request to join: </a:t>
            </a:r>
            <a:r>
              <a:rPr lang="en-US" dirty="0">
                <a:hlinkClick r:id="rId5"/>
              </a:rPr>
              <a:t>CCCCurriculumChairs+subscribe@groups.io</a:t>
            </a:r>
            <a:endParaRPr lang="en-US" dirty="0"/>
          </a:p>
          <a:p>
            <a:pPr fontAlgn="base"/>
            <a:r>
              <a:rPr lang="en-US" dirty="0"/>
              <a:t>Yahoo Curriculum Specialists Listserv:</a:t>
            </a:r>
            <a:br>
              <a:rPr lang="en-US" dirty="0"/>
            </a:br>
            <a:r>
              <a:rPr lang="en-US" dirty="0"/>
              <a:t>Email </a:t>
            </a:r>
            <a:r>
              <a:rPr lang="en-US" u="sng" dirty="0">
                <a:hlinkClick r:id="rId6"/>
              </a:rPr>
              <a:t>cacurricstaff-subscribe@yahoogroups.com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9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ASCCC CURRICULUM INSTITUTE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2249487"/>
            <a:ext cx="9905999" cy="3236914"/>
          </a:xfrm>
        </p:spPr>
        <p:txBody>
          <a:bodyPr numCol="1">
            <a:norm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Credit for prior (CPL) learning </a:t>
            </a:r>
          </a:p>
          <a:p>
            <a:r>
              <a:rPr lang="en-US" sz="3200" dirty="0">
                <a:highlight>
                  <a:srgbClr val="FFFF00"/>
                </a:highlight>
              </a:rPr>
              <a:t>Brown Act distance mediated meeting accommodations ending Dec 2022? Maybe extended by the governor</a:t>
            </a:r>
          </a:p>
          <a:p>
            <a:r>
              <a:rPr lang="en-US" sz="2800" dirty="0">
                <a:highlight>
                  <a:srgbClr val="FFFF00"/>
                </a:highlight>
              </a:rPr>
              <a:t>Coming Soon: Additional guidance for Area F for transfer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362" y="6225977"/>
            <a:ext cx="4956048" cy="365125"/>
          </a:xfrm>
        </p:spPr>
        <p:txBody>
          <a:bodyPr/>
          <a:lstStyle/>
          <a:p>
            <a:r>
              <a:rPr lang="en-US" dirty="0"/>
              <a:t>Ventura College Curriculum Committee</a:t>
            </a:r>
          </a:p>
        </p:txBody>
      </p:sp>
    </p:spTree>
    <p:extLst>
      <p:ext uri="{BB962C8B-B14F-4D97-AF65-F5344CB8AC3E}">
        <p14:creationId xmlns:p14="http://schemas.microsoft.com/office/powerpoint/2010/main" val="261789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Curriculum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Governing documents:</a:t>
            </a:r>
          </a:p>
          <a:p>
            <a:pPr lvl="1"/>
            <a:r>
              <a:rPr lang="en-US" dirty="0"/>
              <a:t>Authority delegated to CC by </a:t>
            </a:r>
            <a:r>
              <a:rPr lang="en-US" dirty="0">
                <a:hlinkClick r:id="rId2"/>
              </a:rPr>
              <a:t>VC academic senate</a:t>
            </a:r>
            <a:endParaRPr lang="en-US" dirty="0"/>
          </a:p>
          <a:p>
            <a:pPr lvl="1"/>
            <a:r>
              <a:rPr lang="en-US" dirty="0"/>
              <a:t>California Education Code </a:t>
            </a:r>
            <a:r>
              <a:rPr lang="en-US" dirty="0">
                <a:latin typeface="Calibri"/>
                <a:hlinkClick r:id="rId3"/>
              </a:rPr>
              <a:t>§ </a:t>
            </a:r>
            <a:r>
              <a:rPr lang="en-US" dirty="0">
                <a:hlinkClick r:id="rId3"/>
              </a:rPr>
              <a:t>70902(b)(7)</a:t>
            </a:r>
            <a:endParaRPr lang="en-US" dirty="0"/>
          </a:p>
          <a:p>
            <a:pPr lvl="1"/>
            <a:r>
              <a:rPr lang="en-US" dirty="0"/>
              <a:t>Title 5 of California Code of Regulations [grants authority to the CC body: </a:t>
            </a:r>
            <a:r>
              <a:rPr lang="en-US" dirty="0">
                <a:latin typeface="Calibri"/>
                <a:hlinkClick r:id="rId4"/>
              </a:rPr>
              <a:t>§ </a:t>
            </a:r>
            <a:r>
              <a:rPr lang="en-US" dirty="0">
                <a:hlinkClick r:id="rId4"/>
              </a:rPr>
              <a:t>53200 </a:t>
            </a:r>
            <a:r>
              <a:rPr lang="en-US" dirty="0"/>
              <a:t> (“ten plus one”) and provides standards and criteria: </a:t>
            </a:r>
            <a:r>
              <a:rPr lang="en-US" dirty="0">
                <a:hlinkClick r:id="rId5"/>
              </a:rPr>
              <a:t>§ 55002 </a:t>
            </a:r>
            <a:r>
              <a:rPr lang="en-US" dirty="0"/>
              <a:t>et seq.</a:t>
            </a:r>
          </a:p>
          <a:p>
            <a:pPr lvl="1"/>
            <a:r>
              <a:rPr lang="en-US" dirty="0"/>
              <a:t>Program and Course Approval Handbook (</a:t>
            </a:r>
            <a:r>
              <a:rPr lang="en-US" dirty="0">
                <a:hlinkClick r:id="rId6"/>
              </a:rPr>
              <a:t>PCAH 7</a:t>
            </a:r>
            <a:r>
              <a:rPr lang="en-US" baseline="30000" dirty="0">
                <a:hlinkClick r:id="rId6"/>
              </a:rPr>
              <a:t>th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ed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Chancellor’s Office guidelines and memos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6225977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Curriculum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183" y="2103124"/>
            <a:ext cx="8229600" cy="26517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main function of the curriculum committee is that of primary responsibility for the development, review, renewal, and recommendation of curriculum to be approved by the Board of Trustees.”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6202828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75182" y="5261111"/>
            <a:ext cx="7600121" cy="6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kern="0" dirty="0"/>
              <a:t>Source</a:t>
            </a:r>
            <a:r>
              <a:rPr lang="en-US" kern="0" dirty="0"/>
              <a:t>: </a:t>
            </a:r>
            <a:r>
              <a:rPr lang="en-US" dirty="0"/>
              <a:t>Academic Senate for the California Community Colleges. </a:t>
            </a:r>
            <a:r>
              <a:rPr lang="en-US" i="1" dirty="0"/>
              <a:t>The Curriculum Committee: Role, Structure, Duties, and Standards of Good Practice</a:t>
            </a:r>
            <a:r>
              <a:rPr lang="en-US" dirty="0"/>
              <a:t>. 1996.</a:t>
            </a:r>
            <a:endParaRPr lang="en-US" kern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Curriculum Committee (CC)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 product flow: approvals</a:t>
            </a:r>
          </a:p>
          <a:p>
            <a:pPr lvl="1"/>
            <a:r>
              <a:rPr lang="en-US" dirty="0"/>
              <a:t>Department</a:t>
            </a:r>
          </a:p>
          <a:p>
            <a:pPr lvl="1"/>
            <a:r>
              <a:rPr lang="en-US" dirty="0"/>
              <a:t>Curriculum Committee</a:t>
            </a:r>
          </a:p>
          <a:p>
            <a:pPr lvl="1"/>
            <a:r>
              <a:rPr lang="en-US" dirty="0"/>
              <a:t>Board of Trustees (BoT)*</a:t>
            </a:r>
          </a:p>
          <a:p>
            <a:pPr lvl="1"/>
            <a:r>
              <a:rPr lang="en-US" dirty="0"/>
              <a:t>State chancellor’s office (CCCCO)*</a:t>
            </a:r>
          </a:p>
          <a:p>
            <a:pPr lvl="1"/>
            <a:r>
              <a:rPr lang="en-US" dirty="0"/>
              <a:t>Articulation*</a:t>
            </a:r>
            <a:br>
              <a:rPr lang="en-US" dirty="0"/>
            </a:br>
            <a:r>
              <a:rPr lang="en-US" sz="1800" dirty="0"/>
              <a:t>* not all items require approval</a:t>
            </a:r>
            <a:endParaRPr lang="en-US" dirty="0"/>
          </a:p>
          <a:p>
            <a:r>
              <a:rPr lang="en-US" dirty="0"/>
              <a:t>All other steps are review only</a:t>
            </a:r>
            <a:r>
              <a:rPr lang="en-US" baseline="30000" dirty="0"/>
              <a:t>†</a:t>
            </a:r>
            <a:br>
              <a:rPr lang="en-US" sz="1600" dirty="0"/>
            </a:br>
            <a:r>
              <a:rPr lang="en-US" sz="1800" baseline="30000" dirty="0"/>
              <a:t>†</a:t>
            </a:r>
            <a:r>
              <a:rPr lang="en-US" sz="1800" dirty="0"/>
              <a:t> but review comments should be assiduously contemplated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6214403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43FC-0BE3-426D-8100-1D7604D5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DEADLINE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CC96A-8C0D-4EBE-9C5C-0BA1AA73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8362" y="6239482"/>
            <a:ext cx="4956048" cy="365125"/>
          </a:xfrm>
        </p:spPr>
        <p:txBody>
          <a:bodyPr/>
          <a:lstStyle/>
          <a:p>
            <a:r>
              <a:rPr lang="en-US" dirty="0"/>
              <a:t>Ventura College Curriculum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D88CC-2C39-4B36-B775-2360B2EB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18950-8DFC-4ECC-9FC2-BA180B729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3800" dirty="0"/>
              <a:t>April 30, 2023</a:t>
            </a:r>
          </a:p>
          <a:p>
            <a:pPr marL="0" indent="0" algn="ctr">
              <a:buNone/>
            </a:pPr>
            <a:r>
              <a:rPr lang="en-US" sz="5600" dirty="0"/>
              <a:t>For courses and programs to go into effect for Fall 2024.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4149086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Member Responsibilities and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0" y="2228919"/>
            <a:ext cx="8229600" cy="26517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design of the curricula…is a primary role of faculty and the major area of our professional expertise.”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362" y="6237552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79610" y="5257800"/>
            <a:ext cx="7508947" cy="6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kern="0" dirty="0"/>
              <a:t>Source</a:t>
            </a:r>
            <a:r>
              <a:rPr lang="en-US" kern="0" dirty="0"/>
              <a:t>: </a:t>
            </a:r>
            <a:r>
              <a:rPr lang="en-US" dirty="0"/>
              <a:t>Academic Senate for the California Community Colleges. </a:t>
            </a:r>
            <a:r>
              <a:rPr lang="en-US" i="1" dirty="0"/>
              <a:t>The Curriculum Committee: Role, Structure, Duties, and Standards of Good Practice</a:t>
            </a:r>
            <a:r>
              <a:rPr lang="en-US" dirty="0"/>
              <a:t>. 1996.</a:t>
            </a:r>
            <a:endParaRPr lang="en-US" kern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Member Responsibilities and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167054" cy="3541714"/>
          </a:xfrm>
        </p:spPr>
        <p:txBody>
          <a:bodyPr>
            <a:normAutofit/>
          </a:bodyPr>
          <a:lstStyle/>
          <a:p>
            <a:r>
              <a:rPr lang="en-US" dirty="0"/>
              <a:t>Attend meetings and training (or appoint an alternate &amp; inform the committee co-chairs in advance)</a:t>
            </a:r>
          </a:p>
          <a:p>
            <a:r>
              <a:rPr lang="en-US" dirty="0"/>
              <a:t>Review course and program proposals when submitted</a:t>
            </a:r>
          </a:p>
          <a:p>
            <a:r>
              <a:rPr lang="en-US" dirty="0"/>
              <a:t>Act as a liaison/go-between between faculty introducing / revising curriculum and the CC and tech review committees (as assigned in CC meetings)</a:t>
            </a:r>
          </a:p>
          <a:p>
            <a:r>
              <a:rPr lang="en-US" dirty="0"/>
              <a:t>Review Article IV of the </a:t>
            </a:r>
            <a:r>
              <a:rPr lang="en-US" dirty="0">
                <a:hlinkClick r:id="rId2"/>
              </a:rPr>
              <a:t>Ventura College Academic Senate bylaws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362" y="6191253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8518"/>
            <a:ext cx="9905999" cy="990363"/>
          </a:xfrm>
        </p:spPr>
        <p:txBody>
          <a:bodyPr/>
          <a:lstStyle/>
          <a:p>
            <a:r>
              <a:rPr lang="en-US" dirty="0"/>
              <a:t>Brown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 Gov. Code </a:t>
            </a:r>
            <a:r>
              <a:rPr lang="en-US" dirty="0">
                <a:latin typeface="Calibri"/>
                <a:hlinkClick r:id="rId2"/>
              </a:rPr>
              <a:t>§ </a:t>
            </a:r>
            <a:r>
              <a:rPr lang="en-US" dirty="0">
                <a:hlinkClick r:id="rId2"/>
              </a:rPr>
              <a:t>54950-54963</a:t>
            </a:r>
            <a:r>
              <a:rPr lang="en-US" dirty="0"/>
              <a:t> applies to the curriculum committee (because we advise BoT).</a:t>
            </a:r>
          </a:p>
          <a:p>
            <a:r>
              <a:rPr lang="en-US" dirty="0"/>
              <a:t>Public notice of meetings, including posting of the agenda 72 </a:t>
            </a:r>
            <a:r>
              <a:rPr lang="en-US" dirty="0" err="1"/>
              <a:t>hr</a:t>
            </a:r>
            <a:r>
              <a:rPr lang="en-US" dirty="0"/>
              <a:t> in advance of the meeting</a:t>
            </a:r>
          </a:p>
          <a:p>
            <a:r>
              <a:rPr lang="en-US" dirty="0"/>
              <a:t>Meeting must be open to public (speakers)</a:t>
            </a:r>
          </a:p>
          <a:p>
            <a:r>
              <a:rPr lang="en-US" dirty="0"/>
              <a:t>Items </a:t>
            </a:r>
            <a:r>
              <a:rPr lang="en-US" b="1" i="1" dirty="0"/>
              <a:t>not</a:t>
            </a:r>
            <a:r>
              <a:rPr lang="en-US" dirty="0"/>
              <a:t> on agenda may </a:t>
            </a:r>
            <a:r>
              <a:rPr lang="en-US" b="1" i="1" dirty="0"/>
              <a:t>not</a:t>
            </a:r>
            <a:r>
              <a:rPr lang="en-US" dirty="0"/>
              <a:t> be discussed/voted.</a:t>
            </a:r>
          </a:p>
          <a:p>
            <a:r>
              <a:rPr lang="en-US" dirty="0"/>
              <a:t>Quorum required to conduct business; training-only sessions are exempt from notice and quorum, but no votes may be taken, or decisions made.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6239482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9C476-B1ED-D04F-82EC-3B61F22F2265}"/>
              </a:ext>
            </a:extLst>
          </p:cNvPr>
          <p:cNvSpPr txBox="1"/>
          <p:nvPr/>
        </p:nvSpPr>
        <p:spPr>
          <a:xfrm>
            <a:off x="2256564" y="1510953"/>
            <a:ext cx="767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COVID (Zoom) Accommodation expires in December 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8518"/>
            <a:ext cx="9905999" cy="874616"/>
          </a:xfrm>
        </p:spPr>
        <p:txBody>
          <a:bodyPr/>
          <a:lstStyle/>
          <a:p>
            <a:r>
              <a:rPr lang="en-US" dirty="0"/>
              <a:t>Robert’s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NOTE: Throughout this section, the following text was consulted: </a:t>
            </a:r>
            <a:r>
              <a:rPr lang="en-US" i="1" dirty="0"/>
              <a:t>Robert’s Rules of Order Newly Revised (RONR).</a:t>
            </a:r>
            <a:r>
              <a:rPr lang="en-US" dirty="0"/>
              <a:t> 11</a:t>
            </a:r>
            <a:r>
              <a:rPr lang="en-US" baseline="30000" dirty="0"/>
              <a:t>th</a:t>
            </a:r>
            <a:r>
              <a:rPr lang="en-US" dirty="0"/>
              <a:t> ed. Philadelphia: Da Capo, 2013. </a:t>
            </a:r>
          </a:p>
          <a:p>
            <a:r>
              <a:rPr lang="en-US" dirty="0"/>
              <a:t>Speakers must first be recognized by one of the co-chairs before speaking (</a:t>
            </a:r>
            <a:r>
              <a:rPr lang="en-US" dirty="0" err="1"/>
              <a:t>esp</a:t>
            </a:r>
            <a:r>
              <a:rPr lang="en-US" dirty="0"/>
              <a:t> in mixed Zoom &amp; in-person environment)</a:t>
            </a:r>
          </a:p>
          <a:p>
            <a:r>
              <a:rPr lang="en-US" dirty="0"/>
              <a:t>Any voting member may raise a point of order at any time (including during debate) if it appears parliamentary procedures are not being correctly followed</a:t>
            </a:r>
          </a:p>
          <a:p>
            <a:pPr lvl="1"/>
            <a:r>
              <a:rPr lang="en-US" dirty="0"/>
              <a:t>Co-chair adjudicates immediately and corrects if necessary (decision may be appealed)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6240210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81DB4-47A2-024C-995C-1E6E76EB3643}"/>
              </a:ext>
            </a:extLst>
          </p:cNvPr>
          <p:cNvSpPr txBox="1"/>
          <p:nvPr/>
        </p:nvSpPr>
        <p:spPr>
          <a:xfrm>
            <a:off x="3101815" y="1262301"/>
            <a:ext cx="615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Rules Governing Curriculum Committee Meetings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32382"/>
            <a:ext cx="9905999" cy="1478570"/>
          </a:xfrm>
        </p:spPr>
        <p:txBody>
          <a:bodyPr/>
          <a:lstStyle/>
          <a:p>
            <a:r>
              <a:rPr lang="en-US" dirty="0"/>
              <a:t>Robert’s Rules: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354238"/>
            <a:ext cx="10560593" cy="43752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seek discussion of an action item, a voting member obtains the floor and offers (or makes) a motion (e.g., I move that we approve, I second that motion, etc.)</a:t>
            </a:r>
          </a:p>
          <a:p>
            <a:pPr lvl="1"/>
            <a:r>
              <a:rPr lang="en-US" i="1" dirty="0"/>
              <a:t>Any voting member can propose motions on any course/proposal (even those in his/her own division)</a:t>
            </a:r>
          </a:p>
          <a:p>
            <a:pPr lvl="1"/>
            <a:r>
              <a:rPr lang="en-US" i="1" dirty="0"/>
              <a:t>Stating “I second” doesn’t necessarily imply agreement with the proposal; it merely initiates the discussion</a:t>
            </a:r>
          </a:p>
          <a:p>
            <a:r>
              <a:rPr lang="en-US" dirty="0"/>
              <a:t>The maker of a motion is obligated to vote in favor of it (amendments can affect this process) </a:t>
            </a:r>
          </a:p>
          <a:p>
            <a:r>
              <a:rPr lang="en-US" dirty="0"/>
              <a:t>Motions, once stated by a co-chair, belong to the body; they may not be withdrawn by the initiator unless the body votes to do 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6258044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86082"/>
            <a:ext cx="9905999" cy="1478570"/>
          </a:xfrm>
        </p:spPr>
        <p:txBody>
          <a:bodyPr/>
          <a:lstStyle/>
          <a:p>
            <a:r>
              <a:rPr lang="en-US" dirty="0"/>
              <a:t>Robert’s Rules: Regulations/Voting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19514"/>
            <a:ext cx="9905999" cy="447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Motions :</a:t>
            </a:r>
          </a:p>
          <a:p>
            <a:r>
              <a:rPr lang="en-US" dirty="0"/>
              <a:t>That curtail member rights (</a:t>
            </a:r>
            <a:r>
              <a:rPr lang="en-US" i="1" dirty="0"/>
              <a:t>e.g.</a:t>
            </a:r>
            <a:r>
              <a:rPr lang="en-US" dirty="0"/>
              <a:t>, restricting debate time) require a minimum 2/3 vote</a:t>
            </a:r>
          </a:p>
          <a:p>
            <a:r>
              <a:rPr lang="en-US" dirty="0"/>
              <a:t>To vote immediately (Previous Question or Call for the Question):</a:t>
            </a:r>
          </a:p>
          <a:p>
            <a:pPr lvl="1"/>
            <a:r>
              <a:rPr lang="en-US" dirty="0"/>
              <a:t>Must be seconded</a:t>
            </a:r>
          </a:p>
          <a:p>
            <a:pPr lvl="1"/>
            <a:r>
              <a:rPr lang="en-US" dirty="0"/>
              <a:t>Are </a:t>
            </a:r>
            <a:r>
              <a:rPr lang="en-US" i="1" dirty="0"/>
              <a:t>not</a:t>
            </a:r>
            <a:r>
              <a:rPr lang="en-US" dirty="0"/>
              <a:t> debatable</a:t>
            </a:r>
          </a:p>
          <a:p>
            <a:pPr lvl="1"/>
            <a:r>
              <a:rPr lang="en-US" dirty="0"/>
              <a:t>Must pass by a 2/3 vote (limiting debate) </a:t>
            </a:r>
          </a:p>
          <a:p>
            <a:pPr lvl="1"/>
            <a:r>
              <a:rPr lang="en-US" dirty="0"/>
              <a:t>Is out of order if made by a member not having the floor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362" y="6200170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86082"/>
            <a:ext cx="9905999" cy="1478570"/>
          </a:xfrm>
        </p:spPr>
        <p:txBody>
          <a:bodyPr/>
          <a:lstStyle/>
          <a:p>
            <a:r>
              <a:rPr lang="en-US" dirty="0"/>
              <a:t>Robert’s Rules: Regulations/Voting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19514"/>
            <a:ext cx="9905999" cy="4471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Motions :</a:t>
            </a:r>
          </a:p>
          <a:p>
            <a:r>
              <a:rPr lang="en-US" dirty="0"/>
              <a:t>“To postpone to a certain time” (not tabling) suspends consideration of an agenda item with the intention to resume discussion at a specified later meeting: </a:t>
            </a:r>
          </a:p>
          <a:p>
            <a:pPr lvl="1"/>
            <a:r>
              <a:rPr lang="en-US" dirty="0"/>
              <a:t>Must be seconded</a:t>
            </a:r>
          </a:p>
          <a:p>
            <a:pPr lvl="1"/>
            <a:r>
              <a:rPr lang="en-US" dirty="0"/>
              <a:t>Is debatable</a:t>
            </a:r>
          </a:p>
          <a:p>
            <a:pPr lvl="1"/>
            <a:r>
              <a:rPr lang="en-US" dirty="0"/>
              <a:t>Should include a specific date when debate/discussion shall resume</a:t>
            </a:r>
          </a:p>
          <a:p>
            <a:pPr lvl="1"/>
            <a:r>
              <a:rPr lang="en-US" dirty="0"/>
              <a:t>Is out of order if made by a member not having the floor</a:t>
            </a:r>
          </a:p>
          <a:p>
            <a:r>
              <a:rPr lang="en-US" dirty="0"/>
              <a:t>To table a motion only serves “to interrupt the pending business so as to permit doing something else immediately” </a:t>
            </a:r>
            <a:r>
              <a:rPr lang="en-US" sz="2000" dirty="0"/>
              <a:t>(</a:t>
            </a:r>
            <a:r>
              <a:rPr lang="en-US" sz="2000" i="1" dirty="0"/>
              <a:t>RONR, </a:t>
            </a:r>
            <a:r>
              <a:rPr lang="en-US" sz="2000" dirty="0"/>
              <a:t>11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err="1"/>
              <a:t>ed</a:t>
            </a:r>
            <a:r>
              <a:rPr lang="en-US" sz="2000" dirty="0"/>
              <a:t>, p. 209, ll. 24-25)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6248399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380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Robert’s Rules: Passing, Failing, Abstentions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 motions pass by majority vote (</a:t>
            </a:r>
            <a:r>
              <a:rPr lang="en-US" b="1" i="1" dirty="0"/>
              <a:t>not</a:t>
            </a:r>
            <a:r>
              <a:rPr lang="en-US" dirty="0"/>
              <a:t> 50% + 1) of members </a:t>
            </a:r>
            <a:r>
              <a:rPr lang="en-US" u="sng" dirty="0"/>
              <a:t>voting</a:t>
            </a:r>
            <a:r>
              <a:rPr lang="en-US" dirty="0"/>
              <a:t> (assuming quorum)</a:t>
            </a:r>
          </a:p>
          <a:p>
            <a:pPr lvl="1"/>
            <a:r>
              <a:rPr lang="en-US" i="1" dirty="0"/>
              <a:t>For example: If 17 voting members are present and the vote is 4-2 in favor with 11 abstentions, then the motion carries</a:t>
            </a:r>
          </a:p>
          <a:p>
            <a:r>
              <a:rPr lang="en-US" dirty="0"/>
              <a:t>Tie votes fail; the faculty co-chair(s) </a:t>
            </a:r>
            <a:r>
              <a:rPr lang="en-US" b="1" i="1" dirty="0"/>
              <a:t>may</a:t>
            </a:r>
            <a:r>
              <a:rPr lang="en-US" dirty="0"/>
              <a:t> vote to make/break a tie but is (are) not required to</a:t>
            </a:r>
          </a:p>
          <a:p>
            <a:r>
              <a:rPr lang="en-US" dirty="0"/>
              <a:t>According to </a:t>
            </a:r>
            <a:r>
              <a:rPr lang="en-US" i="1" dirty="0"/>
              <a:t>RONR</a:t>
            </a:r>
            <a:r>
              <a:rPr lang="en-US" dirty="0"/>
              <a:t>, 11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, pg. 45, l. 14, “the chair should not call for abstentions in taking a vote.” However, since 2014, the Brown Act supersedes Robert’s Rules here and requires that all votes (abstentions included) be recorded. </a:t>
            </a:r>
          </a:p>
          <a:p>
            <a:pPr lvl="1"/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362" y="6239482"/>
            <a:ext cx="4956048" cy="365125"/>
          </a:xfrm>
        </p:spPr>
        <p:txBody>
          <a:bodyPr/>
          <a:lstStyle/>
          <a:p>
            <a:r>
              <a:rPr lang="es-ES" dirty="0"/>
              <a:t>Ventura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Committee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25F9-BF44-42F6-8EFE-E3072FEAEA6C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1CE7-79CE-4B83-B4B4-25CFBF56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Practices at VC 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4FAD-2A2D-4EBA-98DF-7C05AAF3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co-chairs will not vote</a:t>
            </a:r>
          </a:p>
          <a:p>
            <a:r>
              <a:rPr lang="en-US" dirty="0"/>
              <a:t>The co-chairs will both count towards establishment of quorum</a:t>
            </a:r>
          </a:p>
          <a:p>
            <a:r>
              <a:rPr lang="en-US" dirty="0"/>
              <a:t>Someone from the department should be present at either Tech Review or Curriculum Committee to address any concerns, questions, comments that may arise at either body regarding the proposed course/program. This requirement is especially vital for </a:t>
            </a:r>
            <a:r>
              <a:rPr lang="en-US" b="1" i="1" dirty="0"/>
              <a:t>new </a:t>
            </a:r>
            <a:r>
              <a:rPr lang="en-US" dirty="0"/>
              <a:t>submissions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83365-21E2-4E18-BB36-20CC9432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8319489F-EBC4-41AB-868A-CF08B697E729}" type="datetime3">
              <a:rPr lang="en-US" smtClean="0"/>
              <a:t>4 October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9EA5-0DF2-4D88-B0D3-DB02FCFB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Ventura College Curriculum Committee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1A52D-9189-4A24-8BFE-E42642FE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78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and 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2249487"/>
            <a:ext cx="9905999" cy="3172746"/>
          </a:xfrm>
        </p:spPr>
        <p:txBody>
          <a:bodyPr numCol="1">
            <a:normAutofit/>
          </a:bodyPr>
          <a:lstStyle/>
          <a:p>
            <a:r>
              <a:rPr lang="en-US" sz="3200" dirty="0"/>
              <a:t>Please let us know what you would like to learn more about, or if you have feedback regarding today’s presentations</a:t>
            </a:r>
          </a:p>
          <a:p>
            <a:r>
              <a:rPr lang="en-US" sz="3200" b="1" dirty="0"/>
              <a:t>Thank you</a:t>
            </a:r>
            <a:r>
              <a:rPr lang="en-US" sz="3200" dirty="0"/>
              <a:t> for attending, and for being a part of Ventura College’s curriculum team!</a:t>
            </a:r>
          </a:p>
          <a:p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362" y="6214403"/>
            <a:ext cx="4956048" cy="365125"/>
          </a:xfrm>
        </p:spPr>
        <p:txBody>
          <a:bodyPr/>
          <a:lstStyle/>
          <a:p>
            <a:r>
              <a:rPr lang="en-US" dirty="0"/>
              <a:t>Ventura College Curriculum Committee</a:t>
            </a:r>
          </a:p>
        </p:txBody>
      </p:sp>
    </p:spTree>
    <p:extLst>
      <p:ext uri="{BB962C8B-B14F-4D97-AF65-F5344CB8AC3E}">
        <p14:creationId xmlns:p14="http://schemas.microsoft.com/office/powerpoint/2010/main" val="412214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5 ANNUAL REQUIRED TRAINING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2249486"/>
            <a:ext cx="9905999" cy="3633789"/>
          </a:xfrm>
        </p:spPr>
        <p:txBody>
          <a:bodyPr numCol="1">
            <a:normAutofit/>
          </a:bodyPr>
          <a:lstStyle/>
          <a:p>
            <a:r>
              <a:rPr lang="en-US" sz="3200" dirty="0"/>
              <a:t>Acknowledgement: The following slides (with the blue and white motif) were shamelessly plagiarized* from the 2020 ASCCC Curriculum Institute presentation titled </a:t>
            </a:r>
            <a:r>
              <a:rPr lang="en-US" sz="3200" i="1" dirty="0"/>
              <a:t>Certification Training and Training Local Committees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362" y="6223320"/>
            <a:ext cx="495604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Ventura College Curriculum Committee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067C3-9663-428F-AFB4-A170E1A05727}"/>
              </a:ext>
            </a:extLst>
          </p:cNvPr>
          <p:cNvSpPr txBox="1"/>
          <p:nvPr/>
        </p:nvSpPr>
        <p:spPr>
          <a:xfrm>
            <a:off x="1443692" y="5513944"/>
            <a:ext cx="6109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kern="0" dirty="0">
                <a:solidFill>
                  <a:schemeClr val="bg1"/>
                </a:solidFill>
              </a:rPr>
              <a:t>* With the strong encouragement of the authors/presenters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0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Colleges are required to train curriculum committees annually to be eligible for continued local approval certification. This session will highlight elements of local approval certification for 2022-2023. In addition to using this session as a template for committee members, presenters will share additional resources that may be helpful in training local curriculum committee members and curriculum developers.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8F1A-69A8-9242-9469-8400121D240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65E23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65E23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7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Approval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609550" cy="5059680"/>
          </a:xfrm>
        </p:spPr>
        <p:txBody>
          <a:bodyPr/>
          <a:lstStyle/>
          <a:p>
            <a:r>
              <a:rPr lang="en-US" dirty="0"/>
              <a:t>First local approval certification was due December 2016 and included local approval for credit courses, including new courses for approved programs, modified courses, and stand-alone courses.</a:t>
            </a:r>
          </a:p>
          <a:p>
            <a:r>
              <a:rPr lang="en-US" dirty="0"/>
              <a:t>Annual Local Approval Certification (</a:t>
            </a:r>
            <a:r>
              <a:rPr lang="en-US" dirty="0">
                <a:hlinkClick r:id="rId2"/>
              </a:rPr>
              <a:t>Memo ESS 20-400-001</a:t>
            </a:r>
            <a:r>
              <a:rPr lang="en-US" dirty="0"/>
              <a:t>) included all credit and noncredit course proposals, modified credit programs, local credit programs, CTE C-ID aligned credit programs, and noncredit CDCP programs (except for short-term vocational). </a:t>
            </a:r>
          </a:p>
          <a:p>
            <a:pPr lvl="1"/>
            <a:r>
              <a:rPr lang="en-US" dirty="0"/>
              <a:t>It did not include ADTs, noncredit CDCP STV programs, and new CTE programs not C-ID aligned</a:t>
            </a:r>
          </a:p>
          <a:p>
            <a:pPr lvl="1"/>
            <a:r>
              <a:rPr lang="en-US" dirty="0"/>
              <a:t>Required Annual Certification Form signed by Chief Executive Officer, Chief Instructional Officer, Academic Senate President, and Curriculum Chair</a:t>
            </a:r>
          </a:p>
          <a:p>
            <a:pPr lvl="1"/>
            <a:r>
              <a:rPr lang="en-US" dirty="0"/>
              <a:t>Required Copy of local board policy defining standards for credit hour calculations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6"/>
            <a:ext cx="10046043" cy="694418"/>
          </a:xfrm>
        </p:spPr>
        <p:txBody>
          <a:bodyPr>
            <a:normAutofit/>
          </a:bodyPr>
          <a:lstStyle/>
          <a:p>
            <a:r>
              <a:rPr lang="en-US" sz="2800" b="1" dirty="0"/>
              <a:t>For 2022-2023, signatories acknowledge and certify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0007" y="1391919"/>
            <a:ext cx="10058400" cy="48176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Course hours and units are correct in accordance with CCCCO Course Calculations; </a:t>
            </a:r>
          </a:p>
          <a:p>
            <a:r>
              <a:rPr lang="en-US" dirty="0"/>
              <a:t>The college/district course outline of record has been approved by the District Governing Board; </a:t>
            </a:r>
          </a:p>
          <a:p>
            <a:r>
              <a:rPr lang="en-US" dirty="0"/>
              <a:t>The college has developed local policy, regulations, or procedures specifying the accepted relationship between contact hours, outside-of-class hours, and credit for calculating credit hours to ensure consistency in awarding units of credit; </a:t>
            </a:r>
          </a:p>
          <a:p>
            <a:r>
              <a:rPr lang="en-US" dirty="0"/>
              <a:t>Credit cooperative work experience plan has local board approval and is on file; </a:t>
            </a:r>
          </a:p>
          <a:p>
            <a:r>
              <a:rPr lang="en-US" dirty="0"/>
              <a:t>Credit and noncredit courses and programs that are submitted to the Chancellor’s Office Curriculum Inventory (COCI) system are accurate and compliant with </a:t>
            </a:r>
            <a:r>
              <a:rPr lang="en-US" dirty="0">
                <a:hlinkClick r:id="rId2"/>
              </a:rPr>
              <a:t>California Education Code</a:t>
            </a:r>
            <a:r>
              <a:rPr lang="en-US" dirty="0"/>
              <a:t>, California Code of Regulations (</a:t>
            </a:r>
            <a:r>
              <a:rPr lang="en-US" dirty="0">
                <a:hlinkClick r:id="rId3"/>
              </a:rPr>
              <a:t>title 5</a:t>
            </a:r>
            <a:r>
              <a:rPr lang="en-US" dirty="0"/>
              <a:t>), and the current CCCCO Program and Course Approval Handbook (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hlinkClick r:id="rId4"/>
              </a:rPr>
              <a:t>PCAH 7</a:t>
            </a:r>
            <a:r>
              <a:rPr lang="en-US" baseline="30000" dirty="0">
                <a:solidFill>
                  <a:srgbClr val="000000">
                    <a:lumMod val="75000"/>
                    <a:lumOff val="25000"/>
                  </a:srgbClr>
                </a:solidFill>
                <a:hlinkClick r:id="rId4"/>
              </a:rPr>
              <a:t>th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  <a:hlinkClick r:id="rId4"/>
              </a:rPr>
              <a:t>ed</a:t>
            </a:r>
            <a:r>
              <a:rPr lang="en-US" dirty="0"/>
              <a:t>); </a:t>
            </a:r>
          </a:p>
          <a:p>
            <a:r>
              <a:rPr lang="en-US" dirty="0"/>
              <a:t>Credit and noncredit programs have the required attachments in accordance with the current CCCCO PCAH; and </a:t>
            </a:r>
          </a:p>
          <a:p>
            <a:r>
              <a:rPr lang="en-US" dirty="0"/>
              <a:t>Mandatory training for curriculum committees and responsible administrators regarding curriculum rules and regulations to ensure compliance ((CCR, §55002).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5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Important Reminders!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sure course hours and units are correct</a:t>
            </a:r>
          </a:p>
          <a:p>
            <a:r>
              <a:rPr lang="en-US" dirty="0"/>
              <a:t>Development of local policy for consistency in awarding units of credit</a:t>
            </a:r>
          </a:p>
          <a:p>
            <a:r>
              <a:rPr lang="en-US" dirty="0"/>
              <a:t>Course outline of record approved by district governing board</a:t>
            </a:r>
          </a:p>
          <a:p>
            <a:r>
              <a:rPr lang="en-US" dirty="0"/>
              <a:t>Cooperative Work Experience (CWE) plan has local board approval and is on file</a:t>
            </a:r>
          </a:p>
          <a:p>
            <a:r>
              <a:rPr lang="en-US" dirty="0"/>
              <a:t>Accuracy of credit curriculum submitted to COCI</a:t>
            </a:r>
          </a:p>
          <a:p>
            <a:r>
              <a:rPr lang="en-US" dirty="0"/>
              <a:t>Credit programs have the required attachments in accordance with the current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hlinkClick r:id="rId2"/>
              </a:rPr>
              <a:t>PCAH 7</a:t>
            </a:r>
            <a:r>
              <a:rPr lang="en-US" baseline="30000" dirty="0">
                <a:solidFill>
                  <a:srgbClr val="000000">
                    <a:lumMod val="75000"/>
                    <a:lumOff val="25000"/>
                  </a:srgbClr>
                </a:solidFill>
                <a:hlinkClick r:id="rId2"/>
              </a:rPr>
              <a:t>th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hlinkClick r:id="rId2"/>
              </a:rPr>
              <a:t> ed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en-US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8</a:t>
            </a:r>
            <a:r>
              <a:rPr lang="en-US" i="1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</a:t>
            </a:r>
            <a:r>
              <a:rPr lang="en-US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ed due out soon……we hear/think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</a:p>
          <a:p>
            <a:r>
              <a:rPr lang="en-US" dirty="0"/>
              <a:t>Mandatory training for curriculum committees and responsible administrators regarding curriculum rules and regulations to ensure compliance (CCR title 5, §55002(a) (1))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8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262075" y="1843715"/>
            <a:ext cx="5038596" cy="3506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Credit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All curriculum components will be reviewed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COCI proposal fields for data elements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Course outline of record meets standards in title 5, § 55002 (a) (b), and approved by the district governing board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Refer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PCAH 7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Part II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credit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 curriculum standards and criteria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Gill Sans" panose="020B0502020104020203" pitchFamily="34" charset="-79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676712" y="1843715"/>
            <a:ext cx="5038596" cy="3506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Noncredit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All curriculum components will be reviewed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COCI proposal fields for data elements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Course outline of record meets standards in title 5, § 55002 (c), and approved by the district governing board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Refer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PCAH 7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Part III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noncredit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 curriculum standards and criteria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710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Programs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277650" y="2250927"/>
            <a:ext cx="5038596" cy="4277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Credit</a:t>
            </a:r>
            <a:endParaRPr kumimoji="0" lang="en-US" sz="2600" b="0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Gill Sans" panose="020B05020201040202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Certificate of Achievement (COA)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All curriculum components will be reviewed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Narrative (with all components)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CORs for all courses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Appropriate supporting documentation for “Local” (non-CTE) certificates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Appropriate supporting documentation for CTE certificates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Refer to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PCAH 7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th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, Part II, Section 3 for credit certificate program standards and criteria  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6697977" y="2250926"/>
            <a:ext cx="5253018" cy="427746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Noncredit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Certificate of Completion (COCN)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Certificate of Competency (COC)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All curriculum components will be reviewed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Narrative (with all components)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CORs for all courses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Appropriate supporting documentation for short-term vocational (“CTE”) certificates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Refer to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PCAH 7</a:t>
            </a:r>
            <a:r>
              <a:rPr kumimoji="0" lang="en-US" sz="29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th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ed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, Part III, Section 3 for noncredit program criteria and standards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Adult High School Diploma (AHSD) and apprenticeship see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PCAH 7</a:t>
            </a:r>
            <a:r>
              <a:rPr kumimoji="0" lang="en-US" sz="29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th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  <a:hlinkClick r:id="rId2"/>
              </a:rPr>
              <a:t>ed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ll Sans" panose="020B0502020104020203" pitchFamily="34" charset="-79"/>
              </a:rPr>
              <a:t>, Part III, Section 3 (pp. 135 – 137)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5362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2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0070C0"/>
      </a:hlink>
      <a:folHlink>
        <a:srgbClr val="0070C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ASCCC Curriculum Inst. 2020 Theme">
  <a:themeElements>
    <a:clrScheme name="Custom 1">
      <a:dk1>
        <a:srgbClr val="E0661C"/>
      </a:dk1>
      <a:lt1>
        <a:srgbClr val="FFFFFF"/>
      </a:lt1>
      <a:dk2>
        <a:srgbClr val="000000"/>
      </a:dk2>
      <a:lt2>
        <a:srgbClr val="F4E2C5"/>
      </a:lt2>
      <a:accent1>
        <a:srgbClr val="E0661C"/>
      </a:accent1>
      <a:accent2>
        <a:srgbClr val="3F240D"/>
      </a:accent2>
      <a:accent3>
        <a:srgbClr val="E0AD50"/>
      </a:accent3>
      <a:accent4>
        <a:srgbClr val="A65E23"/>
      </a:accent4>
      <a:accent5>
        <a:srgbClr val="008796"/>
      </a:accent5>
      <a:accent6>
        <a:srgbClr val="5BBBD0"/>
      </a:accent6>
      <a:hlink>
        <a:srgbClr val="007082"/>
      </a:hlink>
      <a:folHlink>
        <a:srgbClr val="5C36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I 2020 ppt template B" id="{ADB035F5-19F7-DD42-87C9-F7A4ECB6E2B4}" vid="{FBD1928C-F872-7740-8581-4985D3E455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4A76E08FDF047893EBF8926E3D34E" ma:contentTypeVersion="16" ma:contentTypeDescription="Create a new document." ma:contentTypeScope="" ma:versionID="a590707f0dc1a577409e9105f0ad7ee8">
  <xsd:schema xmlns:xsd="http://www.w3.org/2001/XMLSchema" xmlns:xs="http://www.w3.org/2001/XMLSchema" xmlns:p="http://schemas.microsoft.com/office/2006/metadata/properties" xmlns:ns1="http://schemas.microsoft.com/sharepoint/v3" xmlns:ns2="366ec1dc-63b3-4a12-9f49-b7192a453626" xmlns:ns3="a899cab9-a34a-40dc-adf4-fda2687ccfda" targetNamespace="http://schemas.microsoft.com/office/2006/metadata/properties" ma:root="true" ma:fieldsID="343fe34b91aa6eee2112293c6503b50d" ns1:_="" ns2:_="" ns3:_="">
    <xsd:import namespace="http://schemas.microsoft.com/sharepoint/v3"/>
    <xsd:import namespace="366ec1dc-63b3-4a12-9f49-b7192a453626"/>
    <xsd:import namespace="a899cab9-a34a-40dc-adf4-fda2687ccf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ec1dc-63b3-4a12-9f49-b7192a453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9e9619-1d5e-444a-a5e4-c7ff9d76b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9cab9-a34a-40dc-adf4-fda2687ccf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3901c0-6bc5-4bb8-b3d8-f341df00e066}" ma:internalName="TaxCatchAll" ma:showField="CatchAllData" ma:web="a899cab9-a34a-40dc-adf4-fda2687cc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899cab9-a34a-40dc-adf4-fda2687ccfda" xsi:nil="true"/>
    <_ip_UnifiedCompliancePolicyProperties xmlns="http://schemas.microsoft.com/sharepoint/v3" xsi:nil="true"/>
    <lcf76f155ced4ddcb4097134ff3c332f xmlns="366ec1dc-63b3-4a12-9f49-b7192a4536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BD1720-4B5F-48EE-8916-CE834C94081B}"/>
</file>

<file path=customXml/itemProps2.xml><?xml version="1.0" encoding="utf-8"?>
<ds:datastoreItem xmlns:ds="http://schemas.openxmlformats.org/officeDocument/2006/customXml" ds:itemID="{B8FDBEB7-AD09-44C9-ABC3-AB927CB7C1A9}"/>
</file>

<file path=customXml/itemProps3.xml><?xml version="1.0" encoding="utf-8"?>
<ds:datastoreItem xmlns:ds="http://schemas.openxmlformats.org/officeDocument/2006/customXml" ds:itemID="{E12C4C95-A5B2-4AAC-A731-74AA387EB38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Words>2690</Words>
  <Application>Microsoft Macintosh PowerPoint</Application>
  <PresentationFormat>Widescreen</PresentationFormat>
  <Paragraphs>254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Palatino</vt:lpstr>
      <vt:lpstr>Tw Cen MT</vt:lpstr>
      <vt:lpstr>Circuit</vt:lpstr>
      <vt:lpstr>ASCCC Curriculum Inst. 2020 Theme</vt:lpstr>
      <vt:lpstr>Curriculum Committee training fall 2022</vt:lpstr>
      <vt:lpstr>CURRICULUM DEADLINE</vt:lpstr>
      <vt:lpstr>TITLE 5 ANNUAL REQUIRED TRAINING</vt:lpstr>
      <vt:lpstr>Description</vt:lpstr>
      <vt:lpstr>Local Approval Certification</vt:lpstr>
      <vt:lpstr>For 2022-2023, signatories acknowledge and certify that:</vt:lpstr>
      <vt:lpstr>Important Reminders!</vt:lpstr>
      <vt:lpstr>Courses</vt:lpstr>
      <vt:lpstr>Certificate Programs</vt:lpstr>
      <vt:lpstr>AA/AS Degree (local degrees)</vt:lpstr>
      <vt:lpstr>Associate Degree for Transfer (ADT; transfer degrees)</vt:lpstr>
      <vt:lpstr>PCAH 7th Edition</vt:lpstr>
      <vt:lpstr>Chancellor’s Office Guidance</vt:lpstr>
      <vt:lpstr>Other Documents</vt:lpstr>
      <vt:lpstr>ASCCC Resources</vt:lpstr>
      <vt:lpstr>ASCCC CURRICULUM INSTITUTE REPORT</vt:lpstr>
      <vt:lpstr>The Curriculum Committee</vt:lpstr>
      <vt:lpstr>The Curriculum Committee</vt:lpstr>
      <vt:lpstr>The Curriculum Committee (CC)</vt:lpstr>
      <vt:lpstr>CC Member Responsibilities and Expectations</vt:lpstr>
      <vt:lpstr>CC Member Responsibilities and Expectations</vt:lpstr>
      <vt:lpstr>Brown Act</vt:lpstr>
      <vt:lpstr>Robert’s Rules </vt:lpstr>
      <vt:lpstr>Robert’s Rules: Actions</vt:lpstr>
      <vt:lpstr>Robert’s Rules: Regulations/Voting</vt:lpstr>
      <vt:lpstr>Robert’s Rules: Regulations/Voting</vt:lpstr>
      <vt:lpstr>Robert’s Rules: Passing, Failing, Abstentions</vt:lpstr>
      <vt:lpstr>Local Practices at VC CC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Streamlining the Curriculum Process at The State Chancellor’s Office</dc:title>
  <dc:creator>Sarah Ayala</dc:creator>
  <cp:lastModifiedBy>Maline Werness-Rude</cp:lastModifiedBy>
  <cp:revision>140</cp:revision>
  <dcterms:created xsi:type="dcterms:W3CDTF">2017-08-08T22:25:32Z</dcterms:created>
  <dcterms:modified xsi:type="dcterms:W3CDTF">2022-10-04T20:23:25Z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0x010100F634A76E08FDF047893EBF8926E3D34E</vt:lpwstr>
  </property>
</Properties>
</file>