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35" r:id="rId1"/>
  </p:sldMasterIdLst>
  <p:notesMasterIdLst>
    <p:notesMasterId r:id="rId21"/>
  </p:notesMasterIdLst>
  <p:handoutMasterIdLst>
    <p:handoutMasterId r:id="rId22"/>
  </p:handoutMasterIdLst>
  <p:sldIdLst>
    <p:sldId id="256" r:id="rId2"/>
    <p:sldId id="323" r:id="rId3"/>
    <p:sldId id="324" r:id="rId4"/>
    <p:sldId id="326" r:id="rId5"/>
    <p:sldId id="327" r:id="rId6"/>
    <p:sldId id="322" r:id="rId7"/>
    <p:sldId id="343" r:id="rId8"/>
    <p:sldId id="306" r:id="rId9"/>
    <p:sldId id="307" r:id="rId10"/>
    <p:sldId id="342" r:id="rId11"/>
    <p:sldId id="308" r:id="rId12"/>
    <p:sldId id="338" r:id="rId13"/>
    <p:sldId id="294" r:id="rId14"/>
    <p:sldId id="314" r:id="rId15"/>
    <p:sldId id="333" r:id="rId16"/>
    <p:sldId id="328" r:id="rId17"/>
    <p:sldId id="340" r:id="rId18"/>
    <p:sldId id="339" r:id="rId19"/>
    <p:sldId id="278" r:id="rId20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nielle Rodriguez" initials="D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23F448-1977-15E5-56ED-F036FA0045D8}" v="1" dt="2021-09-27T21:41:30.248"/>
    <p1510:client id="{6ADEC6E4-B303-6E6C-8BFA-D764156DBD50}" v="144" dt="2021-09-23T23:59:30.341"/>
    <p1510:client id="{3EDA0650-E3DA-FE02-9DA8-CDB49D1ECBCC}" v="48" dt="2022-01-26T18:47:06.079"/>
    <p1510:client id="{422A8E98-F973-1A0C-BC94-A1EB3234EB78}" v="86" dt="2022-01-26T18:40:35.213"/>
    <p1510:client id="{9066DE23-BEA3-4F16-6A4B-F49985E6ADA4}" v="10" dt="2022-01-26T23:06:32.091"/>
    <p1510:client id="{4C657503-AA44-4E2C-B1FE-9B38B9EB4836}" v="16" dt="2021-09-20T18:58:25.358"/>
    <p1510:client id="{66DD03BD-F0CC-BC2F-E6DE-C84974AD68A1}" v="18" dt="2021-10-05T21:33:33.998"/>
    <p1510:client id="{B32BE2BA-A6B4-B6E5-D9E4-2D51F0439317}" v="129" dt="2022-01-26T22:31:48.100"/>
    <p1510:client id="{6E627B87-19DC-49EA-72E8-FB130EC29102}" v="122" dt="2021-09-22T00:48:46.318"/>
    <p1510:client id="{84469CA1-190A-C30D-AA73-9CB2B1053BD9}" v="1" dt="2021-09-23T01:02:39.609"/>
    <p1510:client id="{95089643-611D-4960-A349-BE46C9361FF7}" v="21" dt="2021-09-23T00:53:56.806"/>
    <p1510:client id="{9A261574-8FA1-4577-8EB7-AC4705369C4B}" v="207" dt="2021-09-27T17:35:54.805"/>
    <p1510:client id="{A57A386E-8ABF-F793-7DF8-472F2D4D1919}" v="371" dt="2021-09-19T23:04:08.907"/>
    <p1510:client id="{B37EEE8F-84AC-6E82-8B4D-B473C3E57C66}" v="27" dt="2021-09-22T22:47:41.011"/>
    <p1510:client id="{B535E114-A2E8-2D77-E543-E54CE9283B63}" v="4" dt="2021-09-22T20:25:25.832"/>
    <p1510:client id="{B8C2AC3A-1247-B379-ECB8-E8573F083987}" v="26" dt="2021-09-22T01:03:28.015"/>
    <p1510:client id="{B8E745DB-58F5-B360-8A4A-FEE48A15B495}" v="14" dt="2021-09-23T02:43:28.366"/>
    <p1510:client id="{E9698C6D-C1DD-7E41-8BE9-0FD17C732634}" v="48" dt="2021-09-22T18:53:11.115"/>
    <p1510:client id="{F651A7E9-EA67-4E82-EB55-56A56DC6A25B}" v="1" dt="2021-09-22T18:49:37.1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s://mygrantinfo.csac.ca.gov/" TargetMode="Externa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hyperlink" Target="https://mygrantinfo.csac.ca.gov/" TargetMode="External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89320C-CB4C-4928-AF0C-8C02DA674488}" type="doc">
      <dgm:prSet loTypeId="urn:microsoft.com/office/officeart/2005/8/layout/hList1" loCatId="list" qsTypeId="urn:microsoft.com/office/officeart/2005/8/quickstyle/3d4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FFFE0C2-09E6-4DF3-AD85-EDC829D798C4}">
      <dgm:prSet phldrT="[Text]"/>
      <dgm:spPr/>
      <dgm:t>
        <a:bodyPr/>
        <a:lstStyle/>
        <a:p>
          <a:r>
            <a:rPr lang="en-US" b="1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Cal Grant A</a:t>
          </a:r>
        </a:p>
      </dgm:t>
    </dgm:pt>
    <dgm:pt modelId="{8B8E2FC2-DACA-4D89-816D-FE2B53782BC0}" type="parTrans" cxnId="{55D34BEC-2DB4-48F6-B606-B6F5B76EBB7B}">
      <dgm:prSet/>
      <dgm:spPr/>
      <dgm:t>
        <a:bodyPr/>
        <a:lstStyle/>
        <a:p>
          <a:endParaRPr lang="en-US"/>
        </a:p>
      </dgm:t>
    </dgm:pt>
    <dgm:pt modelId="{845649B1-3318-4E00-9CD9-03FB9097D324}" type="sibTrans" cxnId="{55D34BEC-2DB4-48F6-B606-B6F5B76EBB7B}">
      <dgm:prSet/>
      <dgm:spPr/>
      <dgm:t>
        <a:bodyPr/>
        <a:lstStyle/>
        <a:p>
          <a:endParaRPr lang="en-US"/>
        </a:p>
      </dgm:t>
    </dgm:pt>
    <dgm:pt modelId="{B796F604-23D6-4375-B1A6-9D4F13367730}">
      <dgm:prSet phldrT="[Text]" custT="1"/>
      <dgm:spPr/>
      <dgm:t>
        <a:bodyPr/>
        <a:lstStyle/>
        <a:p>
          <a:r>
            <a:rPr lang="en-US" sz="1800">
              <a:latin typeface="Arial" panose="020B0604020202020204" pitchFamily="34" charset="0"/>
              <a:cs typeface="Arial" panose="020B0604020202020204" pitchFamily="34" charset="0"/>
            </a:rPr>
            <a:t>Available at a 4-year institution</a:t>
          </a:r>
        </a:p>
      </dgm:t>
    </dgm:pt>
    <dgm:pt modelId="{94C17212-5E7E-4E41-9E76-AAE98C9EC05F}" type="parTrans" cxnId="{6C4B6D41-5450-46A1-AA9E-DE1CE12A8F3E}">
      <dgm:prSet/>
      <dgm:spPr/>
      <dgm:t>
        <a:bodyPr/>
        <a:lstStyle/>
        <a:p>
          <a:endParaRPr lang="en-US"/>
        </a:p>
      </dgm:t>
    </dgm:pt>
    <dgm:pt modelId="{4A7650D1-07D6-4B86-B0ED-93825D389193}" type="sibTrans" cxnId="{6C4B6D41-5450-46A1-AA9E-DE1CE12A8F3E}">
      <dgm:prSet/>
      <dgm:spPr/>
      <dgm:t>
        <a:bodyPr/>
        <a:lstStyle/>
        <a:p>
          <a:endParaRPr lang="en-US"/>
        </a:p>
      </dgm:t>
    </dgm:pt>
    <dgm:pt modelId="{936241F2-8135-4535-93B0-04CBAD7317E0}">
      <dgm:prSet phldrT="[Text]" custT="1"/>
      <dgm:spPr/>
      <dgm:t>
        <a:bodyPr/>
        <a:lstStyle/>
        <a:p>
          <a:r>
            <a:rPr lang="en-US" sz="1800">
              <a:latin typeface="Arial" panose="020B0604020202020204" pitchFamily="34" charset="0"/>
              <a:cs typeface="Arial" panose="020B0604020202020204" pitchFamily="34" charset="0"/>
            </a:rPr>
            <a:t>Minimum 3.00 high school GPA</a:t>
          </a:r>
          <a:br>
            <a:rPr lang="en-US" sz="1800">
              <a:latin typeface="Arial" panose="020B0604020202020204" pitchFamily="34" charset="0"/>
              <a:cs typeface="Arial" panose="020B0604020202020204" pitchFamily="34" charset="0"/>
            </a:rPr>
          </a:br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E923C6-CB46-49C7-BE8C-78FE01BCDE5F}" type="parTrans" cxnId="{0FDBC044-65F9-4F9E-9FE0-8DB685BE22D7}">
      <dgm:prSet/>
      <dgm:spPr/>
      <dgm:t>
        <a:bodyPr/>
        <a:lstStyle/>
        <a:p>
          <a:endParaRPr lang="en-US"/>
        </a:p>
      </dgm:t>
    </dgm:pt>
    <dgm:pt modelId="{ADF357E0-5F20-416F-AF1F-52B03DFFC7BC}" type="sibTrans" cxnId="{0FDBC044-65F9-4F9E-9FE0-8DB685BE22D7}">
      <dgm:prSet/>
      <dgm:spPr/>
      <dgm:t>
        <a:bodyPr/>
        <a:lstStyle/>
        <a:p>
          <a:endParaRPr lang="en-US"/>
        </a:p>
      </dgm:t>
    </dgm:pt>
    <dgm:pt modelId="{F8C0A2CD-FF24-44AC-AD8B-9AEA5707D725}">
      <dgm:prSet phldrT="[Text]"/>
      <dgm:spPr/>
      <dgm:t>
        <a:bodyPr/>
        <a:lstStyle/>
        <a:p>
          <a:r>
            <a:rPr lang="en-US" b="1">
              <a:latin typeface="+mn-lt"/>
              <a:cs typeface="Arial" panose="020B0604020202020204" pitchFamily="34" charset="0"/>
            </a:rPr>
            <a:t>Cal Grant B</a:t>
          </a:r>
        </a:p>
      </dgm:t>
    </dgm:pt>
    <dgm:pt modelId="{51BF3992-3FFC-4814-BCDE-5295EBD61C61}" type="parTrans" cxnId="{6393B0E0-4FBB-4A5A-920A-8F7C94C8C32D}">
      <dgm:prSet/>
      <dgm:spPr/>
      <dgm:t>
        <a:bodyPr/>
        <a:lstStyle/>
        <a:p>
          <a:endParaRPr lang="en-US"/>
        </a:p>
      </dgm:t>
    </dgm:pt>
    <dgm:pt modelId="{50A73565-0B41-4551-A34D-81A0704BACDF}" type="sibTrans" cxnId="{6393B0E0-4FBB-4A5A-920A-8F7C94C8C32D}">
      <dgm:prSet/>
      <dgm:spPr/>
      <dgm:t>
        <a:bodyPr/>
        <a:lstStyle/>
        <a:p>
          <a:endParaRPr lang="en-US"/>
        </a:p>
      </dgm:t>
    </dgm:pt>
    <dgm:pt modelId="{57380CC8-EFA7-4361-89D9-A42289EAD943}">
      <dgm:prSet phldrT="[Text]" custT="1"/>
      <dgm:spPr/>
      <dgm:t>
        <a:bodyPr/>
        <a:lstStyle/>
        <a:p>
          <a:r>
            <a:rPr lang="en-US" sz="1800">
              <a:latin typeface="Arial" panose="020B0604020202020204" pitchFamily="34" charset="0"/>
              <a:cs typeface="Arial" panose="020B0604020202020204" pitchFamily="34" charset="0"/>
            </a:rPr>
            <a:t>Available at a 4-year institution or CA Community College</a:t>
          </a:r>
          <a:br>
            <a:rPr lang="en-US" sz="1800">
              <a:latin typeface="Arial" panose="020B0604020202020204" pitchFamily="34" charset="0"/>
              <a:cs typeface="Arial" panose="020B0604020202020204" pitchFamily="34" charset="0"/>
            </a:rPr>
          </a:br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2CAC7C-EDFA-42FF-8F33-AAB486E36D90}" type="parTrans" cxnId="{F403F64E-90B4-4E57-832D-812A23166C10}">
      <dgm:prSet/>
      <dgm:spPr/>
      <dgm:t>
        <a:bodyPr/>
        <a:lstStyle/>
        <a:p>
          <a:endParaRPr lang="en-US"/>
        </a:p>
      </dgm:t>
    </dgm:pt>
    <dgm:pt modelId="{9B381179-9F60-49AE-B53C-40128EF39661}" type="sibTrans" cxnId="{F403F64E-90B4-4E57-832D-812A23166C10}">
      <dgm:prSet/>
      <dgm:spPr/>
      <dgm:t>
        <a:bodyPr/>
        <a:lstStyle/>
        <a:p>
          <a:endParaRPr lang="en-US"/>
        </a:p>
      </dgm:t>
    </dgm:pt>
    <dgm:pt modelId="{DA069652-4839-47CE-BA35-2430D4E4EB44}">
      <dgm:prSet phldrT="[Text]" custT="1"/>
      <dgm:spPr/>
      <dgm:t>
        <a:bodyPr/>
        <a:lstStyle/>
        <a:p>
          <a:r>
            <a:rPr lang="en-US" sz="1800">
              <a:latin typeface="Arial" panose="020B0604020202020204" pitchFamily="34" charset="0"/>
              <a:cs typeface="Arial" panose="020B0604020202020204" pitchFamily="34" charset="0"/>
            </a:rPr>
            <a:t>Minimum 2.00 high school GPA</a:t>
          </a:r>
        </a:p>
      </dgm:t>
    </dgm:pt>
    <dgm:pt modelId="{DCE1500B-0CC4-4050-BE4A-B1801C856B29}" type="parTrans" cxnId="{0A6BEAA1-2B19-4F50-A080-F22246E877AF}">
      <dgm:prSet/>
      <dgm:spPr/>
      <dgm:t>
        <a:bodyPr/>
        <a:lstStyle/>
        <a:p>
          <a:endParaRPr lang="en-US"/>
        </a:p>
      </dgm:t>
    </dgm:pt>
    <dgm:pt modelId="{A6810680-DA94-4117-A4FD-578379BAC186}" type="sibTrans" cxnId="{0A6BEAA1-2B19-4F50-A080-F22246E877AF}">
      <dgm:prSet/>
      <dgm:spPr/>
      <dgm:t>
        <a:bodyPr/>
        <a:lstStyle/>
        <a:p>
          <a:endParaRPr lang="en-US"/>
        </a:p>
      </dgm:t>
    </dgm:pt>
    <dgm:pt modelId="{EE033610-5832-4BCA-94DE-1A2014F83CE9}">
      <dgm:prSet phldrT="[Text]"/>
      <dgm:spPr/>
      <dgm:t>
        <a:bodyPr/>
        <a:lstStyle/>
        <a:p>
          <a:r>
            <a:rPr lang="en-US" b="1">
              <a:latin typeface="+mn-lt"/>
              <a:cs typeface="Arial" panose="020B0604020202020204" pitchFamily="34" charset="0"/>
            </a:rPr>
            <a:t>Cal Grant C</a:t>
          </a:r>
        </a:p>
      </dgm:t>
    </dgm:pt>
    <dgm:pt modelId="{9F7ED5AA-D1AB-4BDC-B530-2C2A310EC2B0}" type="parTrans" cxnId="{A62AE5D3-657F-4335-8278-9E0932679307}">
      <dgm:prSet/>
      <dgm:spPr/>
      <dgm:t>
        <a:bodyPr/>
        <a:lstStyle/>
        <a:p>
          <a:endParaRPr lang="en-US"/>
        </a:p>
      </dgm:t>
    </dgm:pt>
    <dgm:pt modelId="{DB86DBB5-0BBF-4B87-98C7-13454A898CC9}" type="sibTrans" cxnId="{A62AE5D3-657F-4335-8278-9E0932679307}">
      <dgm:prSet/>
      <dgm:spPr/>
      <dgm:t>
        <a:bodyPr/>
        <a:lstStyle/>
        <a:p>
          <a:endParaRPr lang="en-US"/>
        </a:p>
      </dgm:t>
    </dgm:pt>
    <dgm:pt modelId="{DC156262-5B52-4530-9650-F57D896194EE}">
      <dgm:prSet phldrT="[Text]" custT="1"/>
      <dgm:spPr/>
      <dgm:t>
        <a:bodyPr/>
        <a:lstStyle/>
        <a:p>
          <a:r>
            <a:rPr lang="en-US" sz="1800">
              <a:latin typeface="Arial" panose="020B0604020202020204" pitchFamily="34" charset="0"/>
              <a:cs typeface="Arial" panose="020B0604020202020204" pitchFamily="34" charset="0"/>
            </a:rPr>
            <a:t>Available for students pursuing a vocational, occupational, or technical program</a:t>
          </a:r>
          <a:br>
            <a:rPr lang="en-US" sz="1800">
              <a:latin typeface="Arial" panose="020B0604020202020204" pitchFamily="34" charset="0"/>
              <a:cs typeface="Arial" panose="020B0604020202020204" pitchFamily="34" charset="0"/>
            </a:rPr>
          </a:br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A501D1-85E1-46F6-AE06-B0DF76CF0130}" type="parTrans" cxnId="{8FB13C8C-D838-4577-A15D-748BCED2A0A4}">
      <dgm:prSet/>
      <dgm:spPr/>
      <dgm:t>
        <a:bodyPr/>
        <a:lstStyle/>
        <a:p>
          <a:endParaRPr lang="en-US"/>
        </a:p>
      </dgm:t>
    </dgm:pt>
    <dgm:pt modelId="{C596D01E-7F42-4FAF-8007-B670175F8E2C}" type="sibTrans" cxnId="{8FB13C8C-D838-4577-A15D-748BCED2A0A4}">
      <dgm:prSet/>
      <dgm:spPr/>
      <dgm:t>
        <a:bodyPr/>
        <a:lstStyle/>
        <a:p>
          <a:endParaRPr lang="en-US"/>
        </a:p>
      </dgm:t>
    </dgm:pt>
    <dgm:pt modelId="{8A86B741-BCF9-4AC1-B81F-99DA0410BB91}">
      <dgm:prSet phldrT="[Text]" custT="1"/>
      <dgm:spPr/>
      <dgm:t>
        <a:bodyPr/>
        <a:lstStyle/>
        <a:p>
          <a:r>
            <a:rPr lang="en-US" sz="1800">
              <a:latin typeface="Arial" panose="020B0604020202020204" pitchFamily="34" charset="0"/>
              <a:cs typeface="Arial" panose="020B0604020202020204" pitchFamily="34" charset="0"/>
            </a:rPr>
            <a:t>If awarded at a CA Community College, will be held in reserve up to two years until the student transfers</a:t>
          </a:r>
        </a:p>
      </dgm:t>
    </dgm:pt>
    <dgm:pt modelId="{0B0591B5-A6DB-4672-8318-02A2F6F902C2}" type="parTrans" cxnId="{FF3B2F0A-3621-431C-A676-4638C7D00219}">
      <dgm:prSet/>
      <dgm:spPr/>
      <dgm:t>
        <a:bodyPr/>
        <a:lstStyle/>
        <a:p>
          <a:endParaRPr lang="en-US"/>
        </a:p>
      </dgm:t>
    </dgm:pt>
    <dgm:pt modelId="{870C1F93-2541-4D6A-943E-5832A0788DE4}" type="sibTrans" cxnId="{FF3B2F0A-3621-431C-A676-4638C7D00219}">
      <dgm:prSet/>
      <dgm:spPr/>
      <dgm:t>
        <a:bodyPr/>
        <a:lstStyle/>
        <a:p>
          <a:endParaRPr lang="en-US"/>
        </a:p>
      </dgm:t>
    </dgm:pt>
    <dgm:pt modelId="{6B699DFF-E706-4F07-AF37-7B0C87475A3A}">
      <dgm:prSet phldrT="[Text]" custT="1"/>
      <dgm:spPr/>
      <dgm:t>
        <a:bodyPr/>
        <a:lstStyle/>
        <a:p>
          <a:r>
            <a:rPr lang="en-US" sz="1800">
              <a:latin typeface="Arial" panose="020B0604020202020204" pitchFamily="34" charset="0"/>
              <a:cs typeface="Arial" panose="020B0604020202020204" pitchFamily="34" charset="0"/>
            </a:rPr>
            <a:t>If eligible, complete the Cal Grant C Supplement Form and return to the CA Student Aid Commission by the requested deadline.</a:t>
          </a:r>
        </a:p>
      </dgm:t>
    </dgm:pt>
    <dgm:pt modelId="{907A1809-168F-466D-A4CA-E0D87BF176FA}" type="parTrans" cxnId="{4666EDB3-1B1A-47A0-83CB-246B98D0B120}">
      <dgm:prSet/>
      <dgm:spPr/>
      <dgm:t>
        <a:bodyPr/>
        <a:lstStyle/>
        <a:p>
          <a:endParaRPr lang="en-US"/>
        </a:p>
      </dgm:t>
    </dgm:pt>
    <dgm:pt modelId="{4302CBC6-791B-4766-B32F-8C99190BD084}" type="sibTrans" cxnId="{4666EDB3-1B1A-47A0-83CB-246B98D0B120}">
      <dgm:prSet/>
      <dgm:spPr/>
      <dgm:t>
        <a:bodyPr/>
        <a:lstStyle/>
        <a:p>
          <a:endParaRPr lang="en-US"/>
        </a:p>
      </dgm:t>
    </dgm:pt>
    <dgm:pt modelId="{FD1E9830-3F19-45BD-9849-96EA868D0796}">
      <dgm:prSet phldrT="[Text]" custT="1"/>
      <dgm:spPr/>
      <dgm:t>
        <a:bodyPr/>
        <a:lstStyle/>
        <a:p>
          <a:r>
            <a:rPr lang="en-US" sz="1800">
              <a:latin typeface="Arial" panose="020B0604020202020204" pitchFamily="34" charset="0"/>
              <a:cs typeface="Arial" panose="020B0604020202020204" pitchFamily="34" charset="0"/>
            </a:rPr>
            <a:t>Can only be used for tuition and fees</a:t>
          </a:r>
          <a:br>
            <a:rPr lang="en-US" sz="1800">
              <a:latin typeface="Arial" panose="020B0604020202020204" pitchFamily="34" charset="0"/>
              <a:cs typeface="Arial" panose="020B0604020202020204" pitchFamily="34" charset="0"/>
            </a:rPr>
          </a:br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22AD78-6D3C-4D63-ACA1-3D5F325D5EA2}" type="parTrans" cxnId="{38F55CA7-E955-4270-A385-8188880DB40C}">
      <dgm:prSet/>
      <dgm:spPr/>
      <dgm:t>
        <a:bodyPr/>
        <a:lstStyle/>
        <a:p>
          <a:endParaRPr lang="en-US"/>
        </a:p>
      </dgm:t>
    </dgm:pt>
    <dgm:pt modelId="{6F0295D4-A19F-4001-B4F9-7A7E7C235FD4}" type="sibTrans" cxnId="{38F55CA7-E955-4270-A385-8188880DB40C}">
      <dgm:prSet/>
      <dgm:spPr/>
      <dgm:t>
        <a:bodyPr/>
        <a:lstStyle/>
        <a:p>
          <a:endParaRPr lang="en-US"/>
        </a:p>
      </dgm:t>
    </dgm:pt>
    <dgm:pt modelId="{FF3B2CA1-1A68-472E-90FB-8C0262D319AD}">
      <dgm:prSet phldrT="[Text]" custT="1"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95A455-049E-4DA3-B509-C1F0F2659209}" type="parTrans" cxnId="{05D90473-2465-418F-9923-CD721F7592A4}">
      <dgm:prSet/>
      <dgm:spPr/>
      <dgm:t>
        <a:bodyPr/>
        <a:lstStyle/>
        <a:p>
          <a:endParaRPr lang="en-US"/>
        </a:p>
      </dgm:t>
    </dgm:pt>
    <dgm:pt modelId="{144FEBA5-AAB3-42A0-AD16-016D3CE4B3DD}" type="sibTrans" cxnId="{05D90473-2465-418F-9923-CD721F7592A4}">
      <dgm:prSet/>
      <dgm:spPr/>
      <dgm:t>
        <a:bodyPr/>
        <a:lstStyle/>
        <a:p>
          <a:endParaRPr lang="en-US"/>
        </a:p>
      </dgm:t>
    </dgm:pt>
    <dgm:pt modelId="{9A383832-BF44-44CE-B005-B9812D56EEAD}" type="pres">
      <dgm:prSet presAssocID="{CB89320C-CB4C-4928-AF0C-8C02DA674488}" presName="Name0" presStyleCnt="0">
        <dgm:presLayoutVars>
          <dgm:dir/>
          <dgm:animLvl val="lvl"/>
          <dgm:resizeHandles val="exact"/>
        </dgm:presLayoutVars>
      </dgm:prSet>
      <dgm:spPr/>
    </dgm:pt>
    <dgm:pt modelId="{29659660-5B97-46F8-95B7-195967AF07B0}" type="pres">
      <dgm:prSet presAssocID="{AFFFE0C2-09E6-4DF3-AD85-EDC829D798C4}" presName="composite" presStyleCnt="0"/>
      <dgm:spPr/>
    </dgm:pt>
    <dgm:pt modelId="{298F7575-F2F7-4D48-A186-2FBB87702067}" type="pres">
      <dgm:prSet presAssocID="{AFFFE0C2-09E6-4DF3-AD85-EDC829D798C4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3DFE3828-3F60-4E80-B022-AE97779F20F4}" type="pres">
      <dgm:prSet presAssocID="{AFFFE0C2-09E6-4DF3-AD85-EDC829D798C4}" presName="desTx" presStyleLbl="alignAccFollowNode1" presStyleIdx="0" presStyleCnt="3">
        <dgm:presLayoutVars>
          <dgm:bulletEnabled val="1"/>
        </dgm:presLayoutVars>
      </dgm:prSet>
      <dgm:spPr/>
    </dgm:pt>
    <dgm:pt modelId="{C0B6A84C-1007-43B6-BF1F-A0CE06B78A4C}" type="pres">
      <dgm:prSet presAssocID="{845649B1-3318-4E00-9CD9-03FB9097D324}" presName="space" presStyleCnt="0"/>
      <dgm:spPr/>
    </dgm:pt>
    <dgm:pt modelId="{0C484531-96C8-4383-9E2C-3BC3B48D3D0D}" type="pres">
      <dgm:prSet presAssocID="{F8C0A2CD-FF24-44AC-AD8B-9AEA5707D725}" presName="composite" presStyleCnt="0"/>
      <dgm:spPr/>
    </dgm:pt>
    <dgm:pt modelId="{62881817-4259-4034-A8CE-0B3E8D063C9A}" type="pres">
      <dgm:prSet presAssocID="{F8C0A2CD-FF24-44AC-AD8B-9AEA5707D725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050069D5-1D81-4AF6-9E8D-83053F1F5DAB}" type="pres">
      <dgm:prSet presAssocID="{F8C0A2CD-FF24-44AC-AD8B-9AEA5707D725}" presName="desTx" presStyleLbl="alignAccFollowNode1" presStyleIdx="1" presStyleCnt="3">
        <dgm:presLayoutVars>
          <dgm:bulletEnabled val="1"/>
        </dgm:presLayoutVars>
      </dgm:prSet>
      <dgm:spPr/>
    </dgm:pt>
    <dgm:pt modelId="{7E7FE286-60A2-4635-82D5-2A1F78700E2F}" type="pres">
      <dgm:prSet presAssocID="{50A73565-0B41-4551-A34D-81A0704BACDF}" presName="space" presStyleCnt="0"/>
      <dgm:spPr/>
    </dgm:pt>
    <dgm:pt modelId="{EBB0AD8F-E816-4E2C-A1B7-5D3DAD6FE673}" type="pres">
      <dgm:prSet presAssocID="{EE033610-5832-4BCA-94DE-1A2014F83CE9}" presName="composite" presStyleCnt="0"/>
      <dgm:spPr/>
    </dgm:pt>
    <dgm:pt modelId="{200F3231-508A-4A48-90D4-2E5E8FAC4D35}" type="pres">
      <dgm:prSet presAssocID="{EE033610-5832-4BCA-94DE-1A2014F83CE9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334D0777-95E4-451B-B3A6-9C11462ECB4D}" type="pres">
      <dgm:prSet presAssocID="{EE033610-5832-4BCA-94DE-1A2014F83CE9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FF3B2F0A-3621-431C-A676-4638C7D00219}" srcId="{AFFFE0C2-09E6-4DF3-AD85-EDC829D798C4}" destId="{8A86B741-BCF9-4AC1-B81F-99DA0410BB91}" srcOrd="4" destOrd="0" parTransId="{0B0591B5-A6DB-4672-8318-02A2F6F902C2}" sibTransId="{870C1F93-2541-4D6A-943E-5832A0788DE4}"/>
    <dgm:cxn modelId="{65C97B29-8589-4EB0-80F1-7133692F833A}" type="presOf" srcId="{DC156262-5B52-4530-9650-F57D896194EE}" destId="{334D0777-95E4-451B-B3A6-9C11462ECB4D}" srcOrd="0" destOrd="0" presId="urn:microsoft.com/office/officeart/2005/8/layout/hList1"/>
    <dgm:cxn modelId="{27297B31-C588-46CB-9B44-D5E9A7C1B058}" type="presOf" srcId="{AFFFE0C2-09E6-4DF3-AD85-EDC829D798C4}" destId="{298F7575-F2F7-4D48-A186-2FBB87702067}" srcOrd="0" destOrd="0" presId="urn:microsoft.com/office/officeart/2005/8/layout/hList1"/>
    <dgm:cxn modelId="{A5283941-3F6C-4C45-BDDA-5D2365D197D3}" type="presOf" srcId="{8A86B741-BCF9-4AC1-B81F-99DA0410BB91}" destId="{3DFE3828-3F60-4E80-B022-AE97779F20F4}" srcOrd="0" destOrd="4" presId="urn:microsoft.com/office/officeart/2005/8/layout/hList1"/>
    <dgm:cxn modelId="{6C4B6D41-5450-46A1-AA9E-DE1CE12A8F3E}" srcId="{AFFFE0C2-09E6-4DF3-AD85-EDC829D798C4}" destId="{B796F604-23D6-4375-B1A6-9D4F13367730}" srcOrd="0" destOrd="0" parTransId="{94C17212-5E7E-4E41-9E76-AAE98C9EC05F}" sibTransId="{4A7650D1-07D6-4B86-B0ED-93825D389193}"/>
    <dgm:cxn modelId="{0FDBC044-65F9-4F9E-9FE0-8DB685BE22D7}" srcId="{AFFFE0C2-09E6-4DF3-AD85-EDC829D798C4}" destId="{936241F2-8135-4535-93B0-04CBAD7317E0}" srcOrd="2" destOrd="0" parTransId="{06E923C6-CB46-49C7-BE8C-78FE01BCDE5F}" sibTransId="{ADF357E0-5F20-416F-AF1F-52B03DFFC7BC}"/>
    <dgm:cxn modelId="{F192DA4D-B5D1-4D3B-9E99-A4EC05CBC5CE}" type="presOf" srcId="{DA069652-4839-47CE-BA35-2430D4E4EB44}" destId="{050069D5-1D81-4AF6-9E8D-83053F1F5DAB}" srcOrd="0" destOrd="1" presId="urn:microsoft.com/office/officeart/2005/8/layout/hList1"/>
    <dgm:cxn modelId="{F403F64E-90B4-4E57-832D-812A23166C10}" srcId="{F8C0A2CD-FF24-44AC-AD8B-9AEA5707D725}" destId="{57380CC8-EFA7-4361-89D9-A42289EAD943}" srcOrd="0" destOrd="0" parTransId="{142CAC7C-EDFA-42FF-8F33-AAB486E36D90}" sibTransId="{9B381179-9F60-49AE-B53C-40128EF39661}"/>
    <dgm:cxn modelId="{05D90473-2465-418F-9923-CD721F7592A4}" srcId="{AFFFE0C2-09E6-4DF3-AD85-EDC829D798C4}" destId="{FF3B2CA1-1A68-472E-90FB-8C0262D319AD}" srcOrd="1" destOrd="0" parTransId="{E195A455-049E-4DA3-B509-C1F0F2659209}" sibTransId="{144FEBA5-AAB3-42A0-AD16-016D3CE4B3DD}"/>
    <dgm:cxn modelId="{0C78EF53-4987-4EB3-B7EF-5C6FCCE60EBD}" type="presOf" srcId="{CB89320C-CB4C-4928-AF0C-8C02DA674488}" destId="{9A383832-BF44-44CE-B005-B9812D56EEAD}" srcOrd="0" destOrd="0" presId="urn:microsoft.com/office/officeart/2005/8/layout/hList1"/>
    <dgm:cxn modelId="{6EFBD886-2E6F-4042-BE62-C90B7EC38C50}" type="presOf" srcId="{FD1E9830-3F19-45BD-9849-96EA868D0796}" destId="{3DFE3828-3F60-4E80-B022-AE97779F20F4}" srcOrd="0" destOrd="3" presId="urn:microsoft.com/office/officeart/2005/8/layout/hList1"/>
    <dgm:cxn modelId="{8FB13C8C-D838-4577-A15D-748BCED2A0A4}" srcId="{EE033610-5832-4BCA-94DE-1A2014F83CE9}" destId="{DC156262-5B52-4530-9650-F57D896194EE}" srcOrd="0" destOrd="0" parTransId="{5CA501D1-85E1-46F6-AE06-B0DF76CF0130}" sibTransId="{C596D01E-7F42-4FAF-8007-B670175F8E2C}"/>
    <dgm:cxn modelId="{0051BB9A-69D7-4308-B80B-2DF979269589}" type="presOf" srcId="{F8C0A2CD-FF24-44AC-AD8B-9AEA5707D725}" destId="{62881817-4259-4034-A8CE-0B3E8D063C9A}" srcOrd="0" destOrd="0" presId="urn:microsoft.com/office/officeart/2005/8/layout/hList1"/>
    <dgm:cxn modelId="{0A6BEAA1-2B19-4F50-A080-F22246E877AF}" srcId="{F8C0A2CD-FF24-44AC-AD8B-9AEA5707D725}" destId="{DA069652-4839-47CE-BA35-2430D4E4EB44}" srcOrd="1" destOrd="0" parTransId="{DCE1500B-0CC4-4050-BE4A-B1801C856B29}" sibTransId="{A6810680-DA94-4117-A4FD-578379BAC186}"/>
    <dgm:cxn modelId="{1B92CAA3-B93A-4266-93EF-D1FF2F13B542}" type="presOf" srcId="{FF3B2CA1-1A68-472E-90FB-8C0262D319AD}" destId="{3DFE3828-3F60-4E80-B022-AE97779F20F4}" srcOrd="0" destOrd="1" presId="urn:microsoft.com/office/officeart/2005/8/layout/hList1"/>
    <dgm:cxn modelId="{38F55CA7-E955-4270-A385-8188880DB40C}" srcId="{AFFFE0C2-09E6-4DF3-AD85-EDC829D798C4}" destId="{FD1E9830-3F19-45BD-9849-96EA868D0796}" srcOrd="3" destOrd="0" parTransId="{2D22AD78-6D3C-4D63-ACA1-3D5F325D5EA2}" sibTransId="{6F0295D4-A19F-4001-B4F9-7A7E7C235FD4}"/>
    <dgm:cxn modelId="{4666EDB3-1B1A-47A0-83CB-246B98D0B120}" srcId="{EE033610-5832-4BCA-94DE-1A2014F83CE9}" destId="{6B699DFF-E706-4F07-AF37-7B0C87475A3A}" srcOrd="1" destOrd="0" parTransId="{907A1809-168F-466D-A4CA-E0D87BF176FA}" sibTransId="{4302CBC6-791B-4766-B32F-8C99190BD084}"/>
    <dgm:cxn modelId="{B8C775BA-0B04-4AF4-91A7-D9DA4BD9C927}" type="presOf" srcId="{6B699DFF-E706-4F07-AF37-7B0C87475A3A}" destId="{334D0777-95E4-451B-B3A6-9C11462ECB4D}" srcOrd="0" destOrd="1" presId="urn:microsoft.com/office/officeart/2005/8/layout/hList1"/>
    <dgm:cxn modelId="{760553D0-BF8A-4800-82DF-7EDBE699DB36}" type="presOf" srcId="{57380CC8-EFA7-4361-89D9-A42289EAD943}" destId="{050069D5-1D81-4AF6-9E8D-83053F1F5DAB}" srcOrd="0" destOrd="0" presId="urn:microsoft.com/office/officeart/2005/8/layout/hList1"/>
    <dgm:cxn modelId="{41C2ABD3-1EBE-4CC2-97BD-FB0910B199A1}" type="presOf" srcId="{936241F2-8135-4535-93B0-04CBAD7317E0}" destId="{3DFE3828-3F60-4E80-B022-AE97779F20F4}" srcOrd="0" destOrd="2" presId="urn:microsoft.com/office/officeart/2005/8/layout/hList1"/>
    <dgm:cxn modelId="{A62AE5D3-657F-4335-8278-9E0932679307}" srcId="{CB89320C-CB4C-4928-AF0C-8C02DA674488}" destId="{EE033610-5832-4BCA-94DE-1A2014F83CE9}" srcOrd="2" destOrd="0" parTransId="{9F7ED5AA-D1AB-4BDC-B530-2C2A310EC2B0}" sibTransId="{DB86DBB5-0BBF-4B87-98C7-13454A898CC9}"/>
    <dgm:cxn modelId="{6393B0E0-4FBB-4A5A-920A-8F7C94C8C32D}" srcId="{CB89320C-CB4C-4928-AF0C-8C02DA674488}" destId="{F8C0A2CD-FF24-44AC-AD8B-9AEA5707D725}" srcOrd="1" destOrd="0" parTransId="{51BF3992-3FFC-4814-BCDE-5295EBD61C61}" sibTransId="{50A73565-0B41-4551-A34D-81A0704BACDF}"/>
    <dgm:cxn modelId="{55D34BEC-2DB4-48F6-B606-B6F5B76EBB7B}" srcId="{CB89320C-CB4C-4928-AF0C-8C02DA674488}" destId="{AFFFE0C2-09E6-4DF3-AD85-EDC829D798C4}" srcOrd="0" destOrd="0" parTransId="{8B8E2FC2-DACA-4D89-816D-FE2B53782BC0}" sibTransId="{845649B1-3318-4E00-9CD9-03FB9097D324}"/>
    <dgm:cxn modelId="{12A728ED-E216-41AB-A82D-B141FDF2281E}" type="presOf" srcId="{B796F604-23D6-4375-B1A6-9D4F13367730}" destId="{3DFE3828-3F60-4E80-B022-AE97779F20F4}" srcOrd="0" destOrd="0" presId="urn:microsoft.com/office/officeart/2005/8/layout/hList1"/>
    <dgm:cxn modelId="{7AED29F9-5204-4F4A-82DA-992BF297CE42}" type="presOf" srcId="{EE033610-5832-4BCA-94DE-1A2014F83CE9}" destId="{200F3231-508A-4A48-90D4-2E5E8FAC4D35}" srcOrd="0" destOrd="0" presId="urn:microsoft.com/office/officeart/2005/8/layout/hList1"/>
    <dgm:cxn modelId="{0E55F270-8E4E-465F-8082-1EBD9895B868}" type="presParOf" srcId="{9A383832-BF44-44CE-B005-B9812D56EEAD}" destId="{29659660-5B97-46F8-95B7-195967AF07B0}" srcOrd="0" destOrd="0" presId="urn:microsoft.com/office/officeart/2005/8/layout/hList1"/>
    <dgm:cxn modelId="{ADADC284-BBC2-4A71-942E-53C321D3D38A}" type="presParOf" srcId="{29659660-5B97-46F8-95B7-195967AF07B0}" destId="{298F7575-F2F7-4D48-A186-2FBB87702067}" srcOrd="0" destOrd="0" presId="urn:microsoft.com/office/officeart/2005/8/layout/hList1"/>
    <dgm:cxn modelId="{7FC55DB0-B972-428C-BEA1-6F45C5360A66}" type="presParOf" srcId="{29659660-5B97-46F8-95B7-195967AF07B0}" destId="{3DFE3828-3F60-4E80-B022-AE97779F20F4}" srcOrd="1" destOrd="0" presId="urn:microsoft.com/office/officeart/2005/8/layout/hList1"/>
    <dgm:cxn modelId="{EDCF3E03-375C-4FFF-BDCD-CCF51BBD9AF7}" type="presParOf" srcId="{9A383832-BF44-44CE-B005-B9812D56EEAD}" destId="{C0B6A84C-1007-43B6-BF1F-A0CE06B78A4C}" srcOrd="1" destOrd="0" presId="urn:microsoft.com/office/officeart/2005/8/layout/hList1"/>
    <dgm:cxn modelId="{B0F18BA6-5D41-4D67-8CCB-1A884B186377}" type="presParOf" srcId="{9A383832-BF44-44CE-B005-B9812D56EEAD}" destId="{0C484531-96C8-4383-9E2C-3BC3B48D3D0D}" srcOrd="2" destOrd="0" presId="urn:microsoft.com/office/officeart/2005/8/layout/hList1"/>
    <dgm:cxn modelId="{B44E28ED-5ECB-4B72-AF50-02F259095A2A}" type="presParOf" srcId="{0C484531-96C8-4383-9E2C-3BC3B48D3D0D}" destId="{62881817-4259-4034-A8CE-0B3E8D063C9A}" srcOrd="0" destOrd="0" presId="urn:microsoft.com/office/officeart/2005/8/layout/hList1"/>
    <dgm:cxn modelId="{72B00177-9908-4D4A-9137-5DA78C7B9989}" type="presParOf" srcId="{0C484531-96C8-4383-9E2C-3BC3B48D3D0D}" destId="{050069D5-1D81-4AF6-9E8D-83053F1F5DAB}" srcOrd="1" destOrd="0" presId="urn:microsoft.com/office/officeart/2005/8/layout/hList1"/>
    <dgm:cxn modelId="{C67D9EC8-F13E-4327-AA02-4581FF51BFD1}" type="presParOf" srcId="{9A383832-BF44-44CE-B005-B9812D56EEAD}" destId="{7E7FE286-60A2-4635-82D5-2A1F78700E2F}" srcOrd="3" destOrd="0" presId="urn:microsoft.com/office/officeart/2005/8/layout/hList1"/>
    <dgm:cxn modelId="{B92A26FB-B253-4C93-AD34-740A2227FAF0}" type="presParOf" srcId="{9A383832-BF44-44CE-B005-B9812D56EEAD}" destId="{EBB0AD8F-E816-4E2C-A1B7-5D3DAD6FE673}" srcOrd="4" destOrd="0" presId="urn:microsoft.com/office/officeart/2005/8/layout/hList1"/>
    <dgm:cxn modelId="{A03F41DC-C29C-4548-B92B-6EB0F676D198}" type="presParOf" srcId="{EBB0AD8F-E816-4E2C-A1B7-5D3DAD6FE673}" destId="{200F3231-508A-4A48-90D4-2E5E8FAC4D35}" srcOrd="0" destOrd="0" presId="urn:microsoft.com/office/officeart/2005/8/layout/hList1"/>
    <dgm:cxn modelId="{BEF600C2-02D0-46EA-922F-FE1A67522D15}" type="presParOf" srcId="{EBB0AD8F-E816-4E2C-A1B7-5D3DAD6FE673}" destId="{334D0777-95E4-451B-B3A6-9C11462ECB4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89320C-CB4C-4928-AF0C-8C02DA674488}" type="doc">
      <dgm:prSet loTypeId="urn:microsoft.com/office/officeart/2005/8/layout/vList2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55FFF2B-659E-46D3-8CD8-F2F3A7D254C5}">
      <dgm:prSet phldr="0"/>
      <dgm:spPr/>
      <dgm:t>
        <a:bodyPr/>
        <a:lstStyle/>
        <a:p>
          <a:endParaRPr lang="en-US" b="0" dirty="0">
            <a:latin typeface="+mn-lt"/>
            <a:ea typeface="+mn-lt"/>
            <a:cs typeface="Arial"/>
          </a:endParaRPr>
        </a:p>
      </dgm:t>
    </dgm:pt>
    <dgm:pt modelId="{A12EDEA7-7FA2-44BA-86AF-3C01D1EB4551}" type="parTrans" cxnId="{355B4403-994F-45B7-9318-E3ADAE4EC5BB}">
      <dgm:prSet/>
      <dgm:spPr/>
    </dgm:pt>
    <dgm:pt modelId="{72D13FF9-0433-4A6F-A2DA-8442828FBACC}" type="sibTrans" cxnId="{355B4403-994F-45B7-9318-E3ADAE4EC5BB}">
      <dgm:prSet/>
      <dgm:spPr/>
    </dgm:pt>
    <dgm:pt modelId="{E22EC9EF-4166-4A08-A850-446DC36D7686}">
      <dgm:prSet phldr="0"/>
      <dgm:spPr/>
      <dgm:t>
        <a:bodyPr/>
        <a:lstStyle/>
        <a:p>
          <a:pPr algn="ctr" rtl="0"/>
          <a:endParaRPr lang="en-US" b="0" dirty="0">
            <a:solidFill>
              <a:srgbClr val="010000"/>
            </a:solidFill>
            <a:latin typeface="Broadway"/>
          </a:endParaRPr>
        </a:p>
      </dgm:t>
    </dgm:pt>
    <dgm:pt modelId="{DFC21DA5-0BE8-416C-9E21-C5639C7C5529}" type="parTrans" cxnId="{42FAA4ED-A1A4-40E6-9733-22B209B1C284}">
      <dgm:prSet/>
      <dgm:spPr/>
    </dgm:pt>
    <dgm:pt modelId="{062FA710-B277-4A1E-8BEA-B92BE2550D6F}" type="sibTrans" cxnId="{42FAA4ED-A1A4-40E6-9733-22B209B1C284}">
      <dgm:prSet/>
      <dgm:spPr/>
    </dgm:pt>
    <dgm:pt modelId="{6D4FA49E-EAB5-4B59-97D2-0CAC2E7A11AE}">
      <dgm:prSet phldr="0"/>
      <dgm:spPr/>
      <dgm:t>
        <a:bodyPr/>
        <a:lstStyle/>
        <a:p>
          <a:endParaRPr lang="en-US" b="0" dirty="0">
            <a:latin typeface="Broadway"/>
            <a:ea typeface="+mn-lt"/>
            <a:cs typeface="Arial"/>
          </a:endParaRPr>
        </a:p>
      </dgm:t>
    </dgm:pt>
    <dgm:pt modelId="{446896E1-37D3-4974-87D7-76B940F89CA9}" type="parTrans" cxnId="{040D2D89-2E68-4CEA-85C1-09A9677DC8D0}">
      <dgm:prSet/>
      <dgm:spPr/>
    </dgm:pt>
    <dgm:pt modelId="{1E2E84A6-421E-429B-B544-26AF2247B803}" type="sibTrans" cxnId="{040D2D89-2E68-4CEA-85C1-09A9677DC8D0}">
      <dgm:prSet/>
      <dgm:spPr/>
    </dgm:pt>
    <dgm:pt modelId="{39104507-D949-49E3-9593-5D44FAD08C1F}">
      <dgm:prSet phldr="0"/>
      <dgm:spPr/>
      <dgm:t>
        <a:bodyPr/>
        <a:lstStyle/>
        <a:p>
          <a:pPr rtl="0"/>
          <a:endParaRPr lang="en-US" b="0" dirty="0">
            <a:latin typeface="+mn-lt"/>
            <a:ea typeface="+mn-lt"/>
            <a:cs typeface="Arial"/>
          </a:endParaRPr>
        </a:p>
      </dgm:t>
    </dgm:pt>
    <dgm:pt modelId="{5C696777-24A7-4DF3-8B79-5925DD143448}" type="parTrans" cxnId="{6122A051-4998-4155-A83F-5CA4E16BA1F4}">
      <dgm:prSet/>
      <dgm:spPr/>
    </dgm:pt>
    <dgm:pt modelId="{49B5B5AF-BDC9-4556-9A5D-00BDD202F10F}" type="sibTrans" cxnId="{6122A051-4998-4155-A83F-5CA4E16BA1F4}">
      <dgm:prSet/>
      <dgm:spPr/>
    </dgm:pt>
    <dgm:pt modelId="{EFB42CF7-4752-43B6-97B8-4B5EC3334CE2}">
      <dgm:prSet phldr="0"/>
      <dgm:spPr/>
      <dgm:t>
        <a:bodyPr/>
        <a:lstStyle/>
        <a:p>
          <a:endParaRPr lang="en-US" b="0" dirty="0">
            <a:latin typeface="+mn-lt"/>
            <a:ea typeface="+mn-lt"/>
            <a:cs typeface="Arial"/>
          </a:endParaRPr>
        </a:p>
      </dgm:t>
    </dgm:pt>
    <dgm:pt modelId="{72536464-BD63-40E6-AA7C-D62C96599750}" type="parTrans" cxnId="{CD03D8F8-F04A-41CB-A737-7DF0C9CFDE1E}">
      <dgm:prSet/>
      <dgm:spPr/>
    </dgm:pt>
    <dgm:pt modelId="{9694787E-EDE1-40F0-BBEE-83CC1F0BE624}" type="sibTrans" cxnId="{CD03D8F8-F04A-41CB-A737-7DF0C9CFDE1E}">
      <dgm:prSet/>
      <dgm:spPr/>
    </dgm:pt>
    <dgm:pt modelId="{7325B909-3D3C-4149-8259-1914104AF946}" type="pres">
      <dgm:prSet presAssocID="{CB89320C-CB4C-4928-AF0C-8C02DA674488}" presName="linear" presStyleCnt="0">
        <dgm:presLayoutVars>
          <dgm:animLvl val="lvl"/>
          <dgm:resizeHandles val="exact"/>
        </dgm:presLayoutVars>
      </dgm:prSet>
      <dgm:spPr/>
    </dgm:pt>
    <dgm:pt modelId="{E84ADCAF-49F2-443E-A3B1-05B88354FEC9}" type="pres">
      <dgm:prSet presAssocID="{E22EC9EF-4166-4A08-A850-446DC36D768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638FDDE-A15F-4B6D-8A01-32DBE726B0C0}" type="pres">
      <dgm:prSet presAssocID="{062FA710-B277-4A1E-8BEA-B92BE2550D6F}" presName="spacer" presStyleCnt="0"/>
      <dgm:spPr/>
    </dgm:pt>
    <dgm:pt modelId="{0DCA2194-AA3E-4D1E-A947-30B629FB7B11}" type="pres">
      <dgm:prSet presAssocID="{6D4FA49E-EAB5-4B59-97D2-0CAC2E7A11A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2835B8A-4FB7-451F-8DD6-874E88632E08}" type="pres">
      <dgm:prSet presAssocID="{1E2E84A6-421E-429B-B544-26AF2247B803}" presName="spacer" presStyleCnt="0"/>
      <dgm:spPr/>
    </dgm:pt>
    <dgm:pt modelId="{095807E5-EA83-4930-ABC0-BFB43D412EF4}" type="pres">
      <dgm:prSet presAssocID="{855FFF2B-659E-46D3-8CD8-F2F3A7D254C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50FA3CE-00A6-42BE-8300-4CF908541F69}" type="pres">
      <dgm:prSet presAssocID="{72D13FF9-0433-4A6F-A2DA-8442828FBACC}" presName="spacer" presStyleCnt="0"/>
      <dgm:spPr/>
    </dgm:pt>
    <dgm:pt modelId="{2BD66500-A9ED-441C-B4B7-A21010E5A7F9}" type="pres">
      <dgm:prSet presAssocID="{39104507-D949-49E3-9593-5D44FAD08C1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27209F0-7BE8-49BB-854C-9D436257F364}" type="pres">
      <dgm:prSet presAssocID="{49B5B5AF-BDC9-4556-9A5D-00BDD202F10F}" presName="spacer" presStyleCnt="0"/>
      <dgm:spPr/>
    </dgm:pt>
    <dgm:pt modelId="{F0637901-ED3D-4241-8EAE-FEC120EA3884}" type="pres">
      <dgm:prSet presAssocID="{EFB42CF7-4752-43B6-97B8-4B5EC3334CE2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355B4403-994F-45B7-9318-E3ADAE4EC5BB}" srcId="{CB89320C-CB4C-4928-AF0C-8C02DA674488}" destId="{855FFF2B-659E-46D3-8CD8-F2F3A7D254C5}" srcOrd="2" destOrd="0" parTransId="{A12EDEA7-7FA2-44BA-86AF-3C01D1EB4551}" sibTransId="{72D13FF9-0433-4A6F-A2DA-8442828FBACC}"/>
    <dgm:cxn modelId="{82D0380A-F388-498A-B321-6B9AB8A6DDD8}" type="presOf" srcId="{CB89320C-CB4C-4928-AF0C-8C02DA674488}" destId="{7325B909-3D3C-4149-8259-1914104AF946}" srcOrd="0" destOrd="0" presId="urn:microsoft.com/office/officeart/2005/8/layout/vList2"/>
    <dgm:cxn modelId="{39E39C1D-0C4A-465D-8738-6F008F5C1AC4}" type="presOf" srcId="{855FFF2B-659E-46D3-8CD8-F2F3A7D254C5}" destId="{095807E5-EA83-4930-ABC0-BFB43D412EF4}" srcOrd="0" destOrd="0" presId="urn:microsoft.com/office/officeart/2005/8/layout/vList2"/>
    <dgm:cxn modelId="{91352233-ACCD-4759-B17A-9A9D88B74F0E}" type="presOf" srcId="{6D4FA49E-EAB5-4B59-97D2-0CAC2E7A11AE}" destId="{0DCA2194-AA3E-4D1E-A947-30B629FB7B11}" srcOrd="0" destOrd="0" presId="urn:microsoft.com/office/officeart/2005/8/layout/vList2"/>
    <dgm:cxn modelId="{5A0A4E37-8FD3-48B1-BDA5-31DCF6ADF749}" type="presOf" srcId="{39104507-D949-49E3-9593-5D44FAD08C1F}" destId="{2BD66500-A9ED-441C-B4B7-A21010E5A7F9}" srcOrd="0" destOrd="0" presId="urn:microsoft.com/office/officeart/2005/8/layout/vList2"/>
    <dgm:cxn modelId="{975DCD4A-E662-4858-8505-343D052D467A}" type="presOf" srcId="{E22EC9EF-4166-4A08-A850-446DC36D7686}" destId="{E84ADCAF-49F2-443E-A3B1-05B88354FEC9}" srcOrd="0" destOrd="0" presId="urn:microsoft.com/office/officeart/2005/8/layout/vList2"/>
    <dgm:cxn modelId="{6122A051-4998-4155-A83F-5CA4E16BA1F4}" srcId="{CB89320C-CB4C-4928-AF0C-8C02DA674488}" destId="{39104507-D949-49E3-9593-5D44FAD08C1F}" srcOrd="3" destOrd="0" parTransId="{5C696777-24A7-4DF3-8B79-5925DD143448}" sibTransId="{49B5B5AF-BDC9-4556-9A5D-00BDD202F10F}"/>
    <dgm:cxn modelId="{040D2D89-2E68-4CEA-85C1-09A9677DC8D0}" srcId="{CB89320C-CB4C-4928-AF0C-8C02DA674488}" destId="{6D4FA49E-EAB5-4B59-97D2-0CAC2E7A11AE}" srcOrd="1" destOrd="0" parTransId="{446896E1-37D3-4974-87D7-76B940F89CA9}" sibTransId="{1E2E84A6-421E-429B-B544-26AF2247B803}"/>
    <dgm:cxn modelId="{42FAA4ED-A1A4-40E6-9733-22B209B1C284}" srcId="{CB89320C-CB4C-4928-AF0C-8C02DA674488}" destId="{E22EC9EF-4166-4A08-A850-446DC36D7686}" srcOrd="0" destOrd="0" parTransId="{DFC21DA5-0BE8-416C-9E21-C5639C7C5529}" sibTransId="{062FA710-B277-4A1E-8BEA-B92BE2550D6F}"/>
    <dgm:cxn modelId="{CD03D8F8-F04A-41CB-A737-7DF0C9CFDE1E}" srcId="{CB89320C-CB4C-4928-AF0C-8C02DA674488}" destId="{EFB42CF7-4752-43B6-97B8-4B5EC3334CE2}" srcOrd="4" destOrd="0" parTransId="{72536464-BD63-40E6-AA7C-D62C96599750}" sibTransId="{9694787E-EDE1-40F0-BBEE-83CC1F0BE624}"/>
    <dgm:cxn modelId="{98264DFF-B5DE-4AE5-948E-3216D8DF6F8D}" type="presOf" srcId="{EFB42CF7-4752-43B6-97B8-4B5EC3334CE2}" destId="{F0637901-ED3D-4241-8EAE-FEC120EA3884}" srcOrd="0" destOrd="0" presId="urn:microsoft.com/office/officeart/2005/8/layout/vList2"/>
    <dgm:cxn modelId="{0851C398-8A1B-4E16-92F0-12C9DE4800B9}" type="presParOf" srcId="{7325B909-3D3C-4149-8259-1914104AF946}" destId="{E84ADCAF-49F2-443E-A3B1-05B88354FEC9}" srcOrd="0" destOrd="0" presId="urn:microsoft.com/office/officeart/2005/8/layout/vList2"/>
    <dgm:cxn modelId="{490E7699-6EBC-4764-B19B-C3C8E4B56F04}" type="presParOf" srcId="{7325B909-3D3C-4149-8259-1914104AF946}" destId="{6638FDDE-A15F-4B6D-8A01-32DBE726B0C0}" srcOrd="1" destOrd="0" presId="urn:microsoft.com/office/officeart/2005/8/layout/vList2"/>
    <dgm:cxn modelId="{F203DAFE-A48A-41E3-964D-EEE77462663C}" type="presParOf" srcId="{7325B909-3D3C-4149-8259-1914104AF946}" destId="{0DCA2194-AA3E-4D1E-A947-30B629FB7B11}" srcOrd="2" destOrd="0" presId="urn:microsoft.com/office/officeart/2005/8/layout/vList2"/>
    <dgm:cxn modelId="{38B61072-5B72-4814-9207-26E7872F0F11}" type="presParOf" srcId="{7325B909-3D3C-4149-8259-1914104AF946}" destId="{42835B8A-4FB7-451F-8DD6-874E88632E08}" srcOrd="3" destOrd="0" presId="urn:microsoft.com/office/officeart/2005/8/layout/vList2"/>
    <dgm:cxn modelId="{93FCAFC8-6771-4A09-8C1C-6711D592212B}" type="presParOf" srcId="{7325B909-3D3C-4149-8259-1914104AF946}" destId="{095807E5-EA83-4930-ABC0-BFB43D412EF4}" srcOrd="4" destOrd="0" presId="urn:microsoft.com/office/officeart/2005/8/layout/vList2"/>
    <dgm:cxn modelId="{ECD34AEA-267C-4AB9-905F-2685F34A508B}" type="presParOf" srcId="{7325B909-3D3C-4149-8259-1914104AF946}" destId="{C50FA3CE-00A6-42BE-8300-4CF908541F69}" srcOrd="5" destOrd="0" presId="urn:microsoft.com/office/officeart/2005/8/layout/vList2"/>
    <dgm:cxn modelId="{9D01581D-DC2E-4515-B2B7-E1360A7B57E2}" type="presParOf" srcId="{7325B909-3D3C-4149-8259-1914104AF946}" destId="{2BD66500-A9ED-441C-B4B7-A21010E5A7F9}" srcOrd="6" destOrd="0" presId="urn:microsoft.com/office/officeart/2005/8/layout/vList2"/>
    <dgm:cxn modelId="{B2CE2DE0-B013-44B7-9BBA-2799319B7CE3}" type="presParOf" srcId="{7325B909-3D3C-4149-8259-1914104AF946}" destId="{427209F0-7BE8-49BB-854C-9D436257F364}" srcOrd="7" destOrd="0" presId="urn:microsoft.com/office/officeart/2005/8/layout/vList2"/>
    <dgm:cxn modelId="{3EEEE61D-358C-4196-8618-4A245D07163D}" type="presParOf" srcId="{7325B909-3D3C-4149-8259-1914104AF946}" destId="{F0637901-ED3D-4241-8EAE-FEC120EA3884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7D84F0-818F-4734-900C-FA4624A45345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89AD44F-571D-46F2-86E7-DC8C7E76EBE0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Century Schoolbook"/>
              <a:cs typeface="Arial"/>
            </a:rPr>
            <a:t>Students eligible for a Cal Grant will be required to verify their high school graduation date and college of attendance.</a:t>
          </a:r>
        </a:p>
      </dgm:t>
    </dgm:pt>
    <dgm:pt modelId="{56A08AE3-598A-4C82-BFE1-D72574B84EDA}" type="parTrans" cxnId="{67B3E726-701A-4759-B80B-E7C3572A2ABB}">
      <dgm:prSet/>
      <dgm:spPr/>
      <dgm:t>
        <a:bodyPr/>
        <a:lstStyle/>
        <a:p>
          <a:endParaRPr lang="en-US"/>
        </a:p>
      </dgm:t>
    </dgm:pt>
    <dgm:pt modelId="{04C63CF4-34B2-485C-956A-109EDCFE1821}" type="sibTrans" cxnId="{67B3E726-701A-4759-B80B-E7C3572A2ABB}">
      <dgm:prSet/>
      <dgm:spPr/>
      <dgm:t>
        <a:bodyPr/>
        <a:lstStyle/>
        <a:p>
          <a:endParaRPr lang="en-US"/>
        </a:p>
      </dgm:t>
    </dgm:pt>
    <dgm:pt modelId="{FC275099-FEE7-49ED-834F-BD0C2B52EEDF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Create a </a:t>
          </a:r>
          <a:r>
            <a:rPr lang="en-US" b="1" dirty="0" err="1">
              <a:solidFill>
                <a:schemeClr val="tx1"/>
              </a:solidFill>
            </a:rPr>
            <a:t>Webgrants</a:t>
          </a:r>
          <a:r>
            <a:rPr lang="en-US" b="1" dirty="0">
              <a:solidFill>
                <a:schemeClr val="tx1"/>
              </a:solidFill>
            </a:rPr>
            <a:t> 4 Students account at </a:t>
          </a:r>
          <a:r>
            <a:rPr lang="en-US" b="1" dirty="0">
              <a:solidFill>
                <a:schemeClr val="tx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https://mygrantinfo.csac.ca.gov/</a:t>
          </a:r>
          <a:endParaRPr lang="en-US" b="1" dirty="0">
            <a:solidFill>
              <a:schemeClr val="tx1"/>
            </a:solidFill>
          </a:endParaRPr>
        </a:p>
      </dgm:t>
    </dgm:pt>
    <dgm:pt modelId="{939ED55E-3222-4303-9A3C-5A2676C7747F}" type="parTrans" cxnId="{CA0454F3-EB91-4180-8F0B-BF9B8BA16501}">
      <dgm:prSet/>
      <dgm:spPr/>
      <dgm:t>
        <a:bodyPr/>
        <a:lstStyle/>
        <a:p>
          <a:endParaRPr lang="en-US"/>
        </a:p>
      </dgm:t>
    </dgm:pt>
    <dgm:pt modelId="{F7F872CF-36BE-428B-8E0A-DB0028E248B0}" type="sibTrans" cxnId="{CA0454F3-EB91-4180-8F0B-BF9B8BA16501}">
      <dgm:prSet/>
      <dgm:spPr/>
      <dgm:t>
        <a:bodyPr/>
        <a:lstStyle/>
        <a:p>
          <a:endParaRPr lang="en-US"/>
        </a:p>
      </dgm:t>
    </dgm:pt>
    <dgm:pt modelId="{AA2548AD-AA43-4402-976C-813D6A8A19B0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Verify two things:</a:t>
          </a:r>
        </a:p>
      </dgm:t>
    </dgm:pt>
    <dgm:pt modelId="{753B560D-B897-46E8-AEF6-F6631C296101}" type="parTrans" cxnId="{FF6A83EC-22A6-4704-AA7E-91F542EBE321}">
      <dgm:prSet/>
      <dgm:spPr/>
      <dgm:t>
        <a:bodyPr/>
        <a:lstStyle/>
        <a:p>
          <a:endParaRPr lang="en-US"/>
        </a:p>
      </dgm:t>
    </dgm:pt>
    <dgm:pt modelId="{4DF50AA9-CACB-42A9-B27D-B9065FD853E0}" type="sibTrans" cxnId="{FF6A83EC-22A6-4704-AA7E-91F542EBE321}">
      <dgm:prSet/>
      <dgm:spPr/>
      <dgm:t>
        <a:bodyPr/>
        <a:lstStyle/>
        <a:p>
          <a:endParaRPr lang="en-US"/>
        </a:p>
      </dgm:t>
    </dgm:pt>
    <dgm:pt modelId="{E8B61961-5B4D-49D0-A7EB-325371F8BAED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Confirm School of Attendance</a:t>
          </a:r>
        </a:p>
      </dgm:t>
    </dgm:pt>
    <dgm:pt modelId="{64AD7133-CECA-4326-B609-E15977B2EC9F}" type="parTrans" cxnId="{2CAE4CE2-64C2-475E-B9EF-02DB8C57D53C}">
      <dgm:prSet/>
      <dgm:spPr/>
      <dgm:t>
        <a:bodyPr/>
        <a:lstStyle/>
        <a:p>
          <a:endParaRPr lang="en-US"/>
        </a:p>
      </dgm:t>
    </dgm:pt>
    <dgm:pt modelId="{F85B6BE8-8339-4EDC-8A85-B37EE25E9651}" type="sibTrans" cxnId="{2CAE4CE2-64C2-475E-B9EF-02DB8C57D53C}">
      <dgm:prSet/>
      <dgm:spPr/>
      <dgm:t>
        <a:bodyPr/>
        <a:lstStyle/>
        <a:p>
          <a:endParaRPr lang="en-US"/>
        </a:p>
      </dgm:t>
    </dgm:pt>
    <dgm:pt modelId="{2C158B96-BCFB-46AF-805C-71D3758F2331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Confirm High School Graduation</a:t>
          </a:r>
        </a:p>
      </dgm:t>
    </dgm:pt>
    <dgm:pt modelId="{7609C4D6-07E3-4A2B-A0F3-B9CC41433438}" type="parTrans" cxnId="{BE9C5186-B8B3-4A99-A0BD-AAB1E984327D}">
      <dgm:prSet/>
      <dgm:spPr/>
      <dgm:t>
        <a:bodyPr/>
        <a:lstStyle/>
        <a:p>
          <a:endParaRPr lang="en-US"/>
        </a:p>
      </dgm:t>
    </dgm:pt>
    <dgm:pt modelId="{B9005C80-C975-4075-B85E-F752C81DB0A0}" type="sibTrans" cxnId="{BE9C5186-B8B3-4A99-A0BD-AAB1E984327D}">
      <dgm:prSet/>
      <dgm:spPr/>
      <dgm:t>
        <a:bodyPr/>
        <a:lstStyle/>
        <a:p>
          <a:endParaRPr lang="en-US"/>
        </a:p>
      </dgm:t>
    </dgm:pt>
    <dgm:pt modelId="{2498B935-9147-4EAD-B2EE-44C9C254A39A}" type="pres">
      <dgm:prSet presAssocID="{C57D84F0-818F-4734-900C-FA4624A45345}" presName="Name0" presStyleCnt="0">
        <dgm:presLayoutVars>
          <dgm:dir/>
          <dgm:animLvl val="lvl"/>
          <dgm:resizeHandles val="exact"/>
        </dgm:presLayoutVars>
      </dgm:prSet>
      <dgm:spPr/>
    </dgm:pt>
    <dgm:pt modelId="{007670FC-DD93-43AF-B1AB-E6F9FF483265}" type="pres">
      <dgm:prSet presAssocID="{AA2548AD-AA43-4402-976C-813D6A8A19B0}" presName="boxAndChildren" presStyleCnt="0"/>
      <dgm:spPr/>
    </dgm:pt>
    <dgm:pt modelId="{C735C0AB-C088-4867-8717-0956E7DCFE7F}" type="pres">
      <dgm:prSet presAssocID="{AA2548AD-AA43-4402-976C-813D6A8A19B0}" presName="parentTextBox" presStyleLbl="node1" presStyleIdx="0" presStyleCnt="3"/>
      <dgm:spPr/>
    </dgm:pt>
    <dgm:pt modelId="{303E0DB1-86D4-4308-AC1B-D12C4156E01B}" type="pres">
      <dgm:prSet presAssocID="{AA2548AD-AA43-4402-976C-813D6A8A19B0}" presName="entireBox" presStyleLbl="node1" presStyleIdx="0" presStyleCnt="3"/>
      <dgm:spPr/>
    </dgm:pt>
    <dgm:pt modelId="{09A9A1EF-9602-4895-AC21-CA656CC39FF0}" type="pres">
      <dgm:prSet presAssocID="{AA2548AD-AA43-4402-976C-813D6A8A19B0}" presName="descendantBox" presStyleCnt="0"/>
      <dgm:spPr/>
    </dgm:pt>
    <dgm:pt modelId="{3DFF20F3-618D-4276-AF28-752227F98C77}" type="pres">
      <dgm:prSet presAssocID="{E8B61961-5B4D-49D0-A7EB-325371F8BAED}" presName="childTextBox" presStyleLbl="fgAccFollowNode1" presStyleIdx="0" presStyleCnt="2">
        <dgm:presLayoutVars>
          <dgm:bulletEnabled val="1"/>
        </dgm:presLayoutVars>
      </dgm:prSet>
      <dgm:spPr/>
    </dgm:pt>
    <dgm:pt modelId="{D4478CBE-F6DC-46E8-93A7-EACA2874263B}" type="pres">
      <dgm:prSet presAssocID="{2C158B96-BCFB-46AF-805C-71D3758F2331}" presName="childTextBox" presStyleLbl="fgAccFollowNode1" presStyleIdx="1" presStyleCnt="2">
        <dgm:presLayoutVars>
          <dgm:bulletEnabled val="1"/>
        </dgm:presLayoutVars>
      </dgm:prSet>
      <dgm:spPr/>
    </dgm:pt>
    <dgm:pt modelId="{0C9B945F-DCE4-41A5-A8CC-C0B31AAF3B6C}" type="pres">
      <dgm:prSet presAssocID="{F7F872CF-36BE-428B-8E0A-DB0028E248B0}" presName="sp" presStyleCnt="0"/>
      <dgm:spPr/>
    </dgm:pt>
    <dgm:pt modelId="{82211EDF-6422-4793-A5A0-208C56F872D3}" type="pres">
      <dgm:prSet presAssocID="{FC275099-FEE7-49ED-834F-BD0C2B52EEDF}" presName="arrowAndChildren" presStyleCnt="0"/>
      <dgm:spPr/>
    </dgm:pt>
    <dgm:pt modelId="{AD2FCE03-C52A-47E1-9650-60A63FB01233}" type="pres">
      <dgm:prSet presAssocID="{FC275099-FEE7-49ED-834F-BD0C2B52EEDF}" presName="parentTextArrow" presStyleLbl="node1" presStyleIdx="1" presStyleCnt="3"/>
      <dgm:spPr/>
    </dgm:pt>
    <dgm:pt modelId="{6D4CF334-6917-4091-91FB-BC718E4A8049}" type="pres">
      <dgm:prSet presAssocID="{04C63CF4-34B2-485C-956A-109EDCFE1821}" presName="sp" presStyleCnt="0"/>
      <dgm:spPr/>
    </dgm:pt>
    <dgm:pt modelId="{805FDF75-6E7D-4F8A-880B-D1A19ABB4294}" type="pres">
      <dgm:prSet presAssocID="{F89AD44F-571D-46F2-86E7-DC8C7E76EBE0}" presName="arrowAndChildren" presStyleCnt="0"/>
      <dgm:spPr/>
    </dgm:pt>
    <dgm:pt modelId="{EE6EB630-EBCB-4222-944E-7D8A6028B93E}" type="pres">
      <dgm:prSet presAssocID="{F89AD44F-571D-46F2-86E7-DC8C7E76EBE0}" presName="parentTextArrow" presStyleLbl="node1" presStyleIdx="2" presStyleCnt="3"/>
      <dgm:spPr/>
    </dgm:pt>
  </dgm:ptLst>
  <dgm:cxnLst>
    <dgm:cxn modelId="{D4F00E20-9015-4489-BE72-44DF555A4C3E}" type="presOf" srcId="{2C158B96-BCFB-46AF-805C-71D3758F2331}" destId="{D4478CBE-F6DC-46E8-93A7-EACA2874263B}" srcOrd="0" destOrd="0" presId="urn:microsoft.com/office/officeart/2005/8/layout/process4"/>
    <dgm:cxn modelId="{67B3E726-701A-4759-B80B-E7C3572A2ABB}" srcId="{C57D84F0-818F-4734-900C-FA4624A45345}" destId="{F89AD44F-571D-46F2-86E7-DC8C7E76EBE0}" srcOrd="0" destOrd="0" parTransId="{56A08AE3-598A-4C82-BFE1-D72574B84EDA}" sibTransId="{04C63CF4-34B2-485C-956A-109EDCFE1821}"/>
    <dgm:cxn modelId="{90A43035-6509-4B2E-937A-A19FF9F6BBA5}" type="presOf" srcId="{E8B61961-5B4D-49D0-A7EB-325371F8BAED}" destId="{3DFF20F3-618D-4276-AF28-752227F98C77}" srcOrd="0" destOrd="0" presId="urn:microsoft.com/office/officeart/2005/8/layout/process4"/>
    <dgm:cxn modelId="{A874DA39-2357-4CF2-8C06-5338D416B08E}" type="presOf" srcId="{F89AD44F-571D-46F2-86E7-DC8C7E76EBE0}" destId="{EE6EB630-EBCB-4222-944E-7D8A6028B93E}" srcOrd="0" destOrd="0" presId="urn:microsoft.com/office/officeart/2005/8/layout/process4"/>
    <dgm:cxn modelId="{4AA4706A-D0F3-4882-BE38-08E06E767959}" type="presOf" srcId="{FC275099-FEE7-49ED-834F-BD0C2B52EEDF}" destId="{AD2FCE03-C52A-47E1-9650-60A63FB01233}" srcOrd="0" destOrd="0" presId="urn:microsoft.com/office/officeart/2005/8/layout/process4"/>
    <dgm:cxn modelId="{BE9C5186-B8B3-4A99-A0BD-AAB1E984327D}" srcId="{AA2548AD-AA43-4402-976C-813D6A8A19B0}" destId="{2C158B96-BCFB-46AF-805C-71D3758F2331}" srcOrd="1" destOrd="0" parTransId="{7609C4D6-07E3-4A2B-A0F3-B9CC41433438}" sibTransId="{B9005C80-C975-4075-B85E-F752C81DB0A0}"/>
    <dgm:cxn modelId="{20FE989A-CD52-4B52-8265-45423D1089FA}" type="presOf" srcId="{C57D84F0-818F-4734-900C-FA4624A45345}" destId="{2498B935-9147-4EAD-B2EE-44C9C254A39A}" srcOrd="0" destOrd="0" presId="urn:microsoft.com/office/officeart/2005/8/layout/process4"/>
    <dgm:cxn modelId="{8ECE90A2-630D-466B-A71B-3558463AF1D7}" type="presOf" srcId="{AA2548AD-AA43-4402-976C-813D6A8A19B0}" destId="{C735C0AB-C088-4867-8717-0956E7DCFE7F}" srcOrd="0" destOrd="0" presId="urn:microsoft.com/office/officeart/2005/8/layout/process4"/>
    <dgm:cxn modelId="{E205B9CB-5DA1-4AA1-886B-325C99FBD176}" type="presOf" srcId="{AA2548AD-AA43-4402-976C-813D6A8A19B0}" destId="{303E0DB1-86D4-4308-AC1B-D12C4156E01B}" srcOrd="1" destOrd="0" presId="urn:microsoft.com/office/officeart/2005/8/layout/process4"/>
    <dgm:cxn modelId="{2CAE4CE2-64C2-475E-B9EF-02DB8C57D53C}" srcId="{AA2548AD-AA43-4402-976C-813D6A8A19B0}" destId="{E8B61961-5B4D-49D0-A7EB-325371F8BAED}" srcOrd="0" destOrd="0" parTransId="{64AD7133-CECA-4326-B609-E15977B2EC9F}" sibTransId="{F85B6BE8-8339-4EDC-8A85-B37EE25E9651}"/>
    <dgm:cxn modelId="{FF6A83EC-22A6-4704-AA7E-91F542EBE321}" srcId="{C57D84F0-818F-4734-900C-FA4624A45345}" destId="{AA2548AD-AA43-4402-976C-813D6A8A19B0}" srcOrd="2" destOrd="0" parTransId="{753B560D-B897-46E8-AEF6-F6631C296101}" sibTransId="{4DF50AA9-CACB-42A9-B27D-B9065FD853E0}"/>
    <dgm:cxn modelId="{CA0454F3-EB91-4180-8F0B-BF9B8BA16501}" srcId="{C57D84F0-818F-4734-900C-FA4624A45345}" destId="{FC275099-FEE7-49ED-834F-BD0C2B52EEDF}" srcOrd="1" destOrd="0" parTransId="{939ED55E-3222-4303-9A3C-5A2676C7747F}" sibTransId="{F7F872CF-36BE-428B-8E0A-DB0028E248B0}"/>
    <dgm:cxn modelId="{2AABE354-539E-4B7A-B297-1C4BC119716D}" type="presParOf" srcId="{2498B935-9147-4EAD-B2EE-44C9C254A39A}" destId="{007670FC-DD93-43AF-B1AB-E6F9FF483265}" srcOrd="0" destOrd="0" presId="urn:microsoft.com/office/officeart/2005/8/layout/process4"/>
    <dgm:cxn modelId="{FC6D45F9-8DB9-434F-A969-CA53404C1F48}" type="presParOf" srcId="{007670FC-DD93-43AF-B1AB-E6F9FF483265}" destId="{C735C0AB-C088-4867-8717-0956E7DCFE7F}" srcOrd="0" destOrd="0" presId="urn:microsoft.com/office/officeart/2005/8/layout/process4"/>
    <dgm:cxn modelId="{0FEEF2AF-4294-400C-A9D3-A1547A52E686}" type="presParOf" srcId="{007670FC-DD93-43AF-B1AB-E6F9FF483265}" destId="{303E0DB1-86D4-4308-AC1B-D12C4156E01B}" srcOrd="1" destOrd="0" presId="urn:microsoft.com/office/officeart/2005/8/layout/process4"/>
    <dgm:cxn modelId="{BCC6F4CC-A5E4-47FD-9822-E29D12B1BF01}" type="presParOf" srcId="{007670FC-DD93-43AF-B1AB-E6F9FF483265}" destId="{09A9A1EF-9602-4895-AC21-CA656CC39FF0}" srcOrd="2" destOrd="0" presId="urn:microsoft.com/office/officeart/2005/8/layout/process4"/>
    <dgm:cxn modelId="{624BBD8B-9642-42EC-83FF-00FA26DA2EB1}" type="presParOf" srcId="{09A9A1EF-9602-4895-AC21-CA656CC39FF0}" destId="{3DFF20F3-618D-4276-AF28-752227F98C77}" srcOrd="0" destOrd="0" presId="urn:microsoft.com/office/officeart/2005/8/layout/process4"/>
    <dgm:cxn modelId="{0FD6BD7B-AD86-4462-87D0-7589666744BB}" type="presParOf" srcId="{09A9A1EF-9602-4895-AC21-CA656CC39FF0}" destId="{D4478CBE-F6DC-46E8-93A7-EACA2874263B}" srcOrd="1" destOrd="0" presId="urn:microsoft.com/office/officeart/2005/8/layout/process4"/>
    <dgm:cxn modelId="{157EB115-12A1-43F2-8744-2930485A79B2}" type="presParOf" srcId="{2498B935-9147-4EAD-B2EE-44C9C254A39A}" destId="{0C9B945F-DCE4-41A5-A8CC-C0B31AAF3B6C}" srcOrd="1" destOrd="0" presId="urn:microsoft.com/office/officeart/2005/8/layout/process4"/>
    <dgm:cxn modelId="{0C8851C1-1E47-41D8-AA4F-822CAFD7A6D2}" type="presParOf" srcId="{2498B935-9147-4EAD-B2EE-44C9C254A39A}" destId="{82211EDF-6422-4793-A5A0-208C56F872D3}" srcOrd="2" destOrd="0" presId="urn:microsoft.com/office/officeart/2005/8/layout/process4"/>
    <dgm:cxn modelId="{06CCACD2-401B-4A35-915E-2E8F51D367F2}" type="presParOf" srcId="{82211EDF-6422-4793-A5A0-208C56F872D3}" destId="{AD2FCE03-C52A-47E1-9650-60A63FB01233}" srcOrd="0" destOrd="0" presId="urn:microsoft.com/office/officeart/2005/8/layout/process4"/>
    <dgm:cxn modelId="{F0184741-2141-416E-A702-7A71F9692722}" type="presParOf" srcId="{2498B935-9147-4EAD-B2EE-44C9C254A39A}" destId="{6D4CF334-6917-4091-91FB-BC718E4A8049}" srcOrd="3" destOrd="0" presId="urn:microsoft.com/office/officeart/2005/8/layout/process4"/>
    <dgm:cxn modelId="{CA03C7E7-8A77-400F-83DE-D8A30698B3DD}" type="presParOf" srcId="{2498B935-9147-4EAD-B2EE-44C9C254A39A}" destId="{805FDF75-6E7D-4F8A-880B-D1A19ABB4294}" srcOrd="4" destOrd="0" presId="urn:microsoft.com/office/officeart/2005/8/layout/process4"/>
    <dgm:cxn modelId="{2429D6B3-BD05-47BE-9EBD-54A2CA9E7B7F}" type="presParOf" srcId="{805FDF75-6E7D-4F8A-880B-D1A19ABB4294}" destId="{EE6EB630-EBCB-4222-944E-7D8A6028B93E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177579F-C0D4-4E84-BB71-008AB96CFEF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38D97BA-C0DD-45A9-B2FE-F61D14060A1C}">
      <dgm:prSet/>
      <dgm:spPr/>
      <dgm:t>
        <a:bodyPr/>
        <a:lstStyle/>
        <a:p>
          <a:r>
            <a:rPr lang="en-US" b="1" dirty="0"/>
            <a:t>Parent Information</a:t>
          </a:r>
          <a:endParaRPr lang="en-US" dirty="0"/>
        </a:p>
      </dgm:t>
    </dgm:pt>
    <dgm:pt modelId="{62851DA5-41A8-40A3-9EC2-C96C09105A3C}" type="parTrans" cxnId="{1EBD55DA-2A7D-43CA-9C79-E7B19E888E63}">
      <dgm:prSet/>
      <dgm:spPr/>
      <dgm:t>
        <a:bodyPr/>
        <a:lstStyle/>
        <a:p>
          <a:endParaRPr lang="en-US"/>
        </a:p>
      </dgm:t>
    </dgm:pt>
    <dgm:pt modelId="{93BFADEF-A3D4-47E9-877C-CEFD703D6722}" type="sibTrans" cxnId="{1EBD55DA-2A7D-43CA-9C79-E7B19E888E63}">
      <dgm:prSet/>
      <dgm:spPr/>
      <dgm:t>
        <a:bodyPr/>
        <a:lstStyle/>
        <a:p>
          <a:endParaRPr lang="en-US"/>
        </a:p>
      </dgm:t>
    </dgm:pt>
    <dgm:pt modelId="{5C473DC9-8FC9-43D7-A03F-4C434002344E}">
      <dgm:prSet/>
      <dgm:spPr/>
      <dgm:t>
        <a:bodyPr/>
        <a:lstStyle/>
        <a:p>
          <a:r>
            <a:rPr lang="en-US" dirty="0"/>
            <a:t>Must be the biological or adoptive parent</a:t>
          </a:r>
        </a:p>
      </dgm:t>
    </dgm:pt>
    <dgm:pt modelId="{46B69D5F-1339-4C5D-AB36-86E5C21EE15B}" type="parTrans" cxnId="{AA516954-8137-49F2-B73C-4431DA12C864}">
      <dgm:prSet/>
      <dgm:spPr/>
      <dgm:t>
        <a:bodyPr/>
        <a:lstStyle/>
        <a:p>
          <a:endParaRPr lang="en-US"/>
        </a:p>
      </dgm:t>
    </dgm:pt>
    <dgm:pt modelId="{F5C0B876-E78A-49ED-9D85-FF0F932449AF}" type="sibTrans" cxnId="{AA516954-8137-49F2-B73C-4431DA12C864}">
      <dgm:prSet/>
      <dgm:spPr/>
      <dgm:t>
        <a:bodyPr/>
        <a:lstStyle/>
        <a:p>
          <a:endParaRPr lang="en-US"/>
        </a:p>
      </dgm:t>
    </dgm:pt>
    <dgm:pt modelId="{3D2F2D76-353E-45D0-9EA7-64E2AAC79D08}">
      <dgm:prSet/>
      <dgm:spPr/>
      <dgm:t>
        <a:bodyPr/>
        <a:lstStyle/>
        <a:p>
          <a:r>
            <a:rPr lang="en-US" b="1" dirty="0"/>
            <a:t>Parent Marital Status</a:t>
          </a:r>
          <a:endParaRPr lang="en-US" dirty="0"/>
        </a:p>
      </dgm:t>
    </dgm:pt>
    <dgm:pt modelId="{BABF091D-B96D-4385-8C1F-C7AFC04C5124}" type="parTrans" cxnId="{BF7DC33C-A935-4876-A45E-ECEFF7B13290}">
      <dgm:prSet/>
      <dgm:spPr/>
      <dgm:t>
        <a:bodyPr/>
        <a:lstStyle/>
        <a:p>
          <a:endParaRPr lang="en-US"/>
        </a:p>
      </dgm:t>
    </dgm:pt>
    <dgm:pt modelId="{4E99E90D-9D18-4493-BF2A-9FB581550E07}" type="sibTrans" cxnId="{BF7DC33C-A935-4876-A45E-ECEFF7B13290}">
      <dgm:prSet/>
      <dgm:spPr/>
      <dgm:t>
        <a:bodyPr/>
        <a:lstStyle/>
        <a:p>
          <a:endParaRPr lang="en-US"/>
        </a:p>
      </dgm:t>
    </dgm:pt>
    <dgm:pt modelId="{B4D7B100-2FC6-4BC4-941D-FF10DDDD56CF}">
      <dgm:prSet/>
      <dgm:spPr/>
      <dgm:t>
        <a:bodyPr/>
        <a:lstStyle/>
        <a:p>
          <a:r>
            <a:rPr lang="en-US" dirty="0"/>
            <a:t>Must be as of the date the application is completed</a:t>
          </a:r>
        </a:p>
      </dgm:t>
    </dgm:pt>
    <dgm:pt modelId="{838B047B-72E0-4B91-B32A-CAE6E6B79143}" type="parTrans" cxnId="{FEC9C590-2CB5-4957-B68D-BD01FF1A7E54}">
      <dgm:prSet/>
      <dgm:spPr/>
      <dgm:t>
        <a:bodyPr/>
        <a:lstStyle/>
        <a:p>
          <a:endParaRPr lang="en-US"/>
        </a:p>
      </dgm:t>
    </dgm:pt>
    <dgm:pt modelId="{651BBE2C-7834-4291-9577-C3F8023C5C8C}" type="sibTrans" cxnId="{FEC9C590-2CB5-4957-B68D-BD01FF1A7E54}">
      <dgm:prSet/>
      <dgm:spPr/>
      <dgm:t>
        <a:bodyPr/>
        <a:lstStyle/>
        <a:p>
          <a:endParaRPr lang="en-US"/>
        </a:p>
      </dgm:t>
    </dgm:pt>
    <dgm:pt modelId="{B537B7FF-3BC6-4881-97AB-AE8070955A0C}">
      <dgm:prSet/>
      <dgm:spPr/>
      <dgm:t>
        <a:bodyPr/>
        <a:lstStyle/>
        <a:p>
          <a:r>
            <a:rPr lang="en-US" dirty="0"/>
            <a:t>If parent is remarried, must include step-parent’s information</a:t>
          </a:r>
        </a:p>
      </dgm:t>
    </dgm:pt>
    <dgm:pt modelId="{AF066796-030A-41C6-BA11-C24F3D87A881}" type="parTrans" cxnId="{639F7154-445D-4406-B4D3-D15A20811964}">
      <dgm:prSet/>
      <dgm:spPr/>
      <dgm:t>
        <a:bodyPr/>
        <a:lstStyle/>
        <a:p>
          <a:endParaRPr lang="en-US"/>
        </a:p>
      </dgm:t>
    </dgm:pt>
    <dgm:pt modelId="{999C6AA2-64DD-4FF1-A780-006D3FD82473}" type="sibTrans" cxnId="{639F7154-445D-4406-B4D3-D15A20811964}">
      <dgm:prSet/>
      <dgm:spPr/>
      <dgm:t>
        <a:bodyPr/>
        <a:lstStyle/>
        <a:p>
          <a:endParaRPr lang="en-US"/>
        </a:p>
      </dgm:t>
    </dgm:pt>
    <dgm:pt modelId="{C1BBA417-4C36-4F58-9910-716CB8146BB1}">
      <dgm:prSet/>
      <dgm:spPr/>
      <dgm:t>
        <a:bodyPr/>
        <a:lstStyle/>
        <a:p>
          <a:r>
            <a:rPr lang="en-US" b="1" dirty="0"/>
            <a:t>Student Income Information</a:t>
          </a:r>
          <a:endParaRPr lang="en-US" dirty="0"/>
        </a:p>
      </dgm:t>
    </dgm:pt>
    <dgm:pt modelId="{8EAB6CA4-08BB-4C69-A383-67356330AED2}" type="parTrans" cxnId="{73610E3F-25DF-4851-BEF9-588211A88AFA}">
      <dgm:prSet/>
      <dgm:spPr/>
      <dgm:t>
        <a:bodyPr/>
        <a:lstStyle/>
        <a:p>
          <a:endParaRPr lang="en-US"/>
        </a:p>
      </dgm:t>
    </dgm:pt>
    <dgm:pt modelId="{5429BC7F-3E65-424B-BE2D-C3DD12346804}" type="sibTrans" cxnId="{73610E3F-25DF-4851-BEF9-588211A88AFA}">
      <dgm:prSet/>
      <dgm:spPr/>
      <dgm:t>
        <a:bodyPr/>
        <a:lstStyle/>
        <a:p>
          <a:endParaRPr lang="en-US"/>
        </a:p>
      </dgm:t>
    </dgm:pt>
    <dgm:pt modelId="{B64E2902-BC0A-4C42-8D35-FE71F1DA26C4}">
      <dgm:prSet/>
      <dgm:spPr/>
      <dgm:t>
        <a:bodyPr/>
        <a:lstStyle/>
        <a:p>
          <a:r>
            <a:rPr lang="en-US" dirty="0"/>
            <a:t>Must report any income earned in 2020, even if student was not required to file taxes or if student was claimed as a dependent on parent’s tax return</a:t>
          </a:r>
          <a:br>
            <a:rPr lang="en-US" dirty="0"/>
          </a:br>
          <a:endParaRPr lang="en-US" dirty="0"/>
        </a:p>
      </dgm:t>
    </dgm:pt>
    <dgm:pt modelId="{FC0D4892-A13B-44A7-9656-06DC1375CBC9}" type="parTrans" cxnId="{67D4E6E2-A124-48B8-B7A7-C98FCC98990E}">
      <dgm:prSet/>
      <dgm:spPr/>
      <dgm:t>
        <a:bodyPr/>
        <a:lstStyle/>
        <a:p>
          <a:endParaRPr lang="en-US"/>
        </a:p>
      </dgm:t>
    </dgm:pt>
    <dgm:pt modelId="{3F205EAC-0D7B-4EDA-BCA7-5E344832D5F4}" type="sibTrans" cxnId="{67D4E6E2-A124-48B8-B7A7-C98FCC98990E}">
      <dgm:prSet/>
      <dgm:spPr/>
      <dgm:t>
        <a:bodyPr/>
        <a:lstStyle/>
        <a:p>
          <a:endParaRPr lang="en-US"/>
        </a:p>
      </dgm:t>
    </dgm:pt>
    <dgm:pt modelId="{6E833EBE-A64A-4D0E-9C17-D8CED4E50B82}">
      <dgm:prSet/>
      <dgm:spPr/>
      <dgm:t>
        <a:bodyPr/>
        <a:lstStyle/>
        <a:p>
          <a:r>
            <a:rPr lang="en-US" b="1" dirty="0"/>
            <a:t>Duplicating Parent</a:t>
          </a:r>
          <a:endParaRPr lang="en-US" dirty="0"/>
        </a:p>
      </dgm:t>
    </dgm:pt>
    <dgm:pt modelId="{9B723301-F90E-48B2-9920-314FF0D791B2}" type="parTrans" cxnId="{C06EF664-E0AB-4D52-9A8F-C51C5E5009CD}">
      <dgm:prSet/>
      <dgm:spPr/>
      <dgm:t>
        <a:bodyPr/>
        <a:lstStyle/>
        <a:p>
          <a:endParaRPr lang="en-US"/>
        </a:p>
      </dgm:t>
    </dgm:pt>
    <dgm:pt modelId="{29B775AF-4859-4E9C-A7D0-3DB74FBAA703}" type="sibTrans" cxnId="{C06EF664-E0AB-4D52-9A8F-C51C5E5009CD}">
      <dgm:prSet/>
      <dgm:spPr/>
      <dgm:t>
        <a:bodyPr/>
        <a:lstStyle/>
        <a:p>
          <a:endParaRPr lang="en-US"/>
        </a:p>
      </dgm:t>
    </dgm:pt>
    <dgm:pt modelId="{7826EBC4-E58E-44C2-BDC6-0F786811E20F}">
      <dgm:prSet/>
      <dgm:spPr/>
      <dgm:t>
        <a:bodyPr/>
        <a:lstStyle/>
        <a:p>
          <a:r>
            <a:rPr lang="en-US" dirty="0"/>
            <a:t>Be aware of prompt changes when referring to parent and student income information</a:t>
          </a:r>
        </a:p>
      </dgm:t>
    </dgm:pt>
    <dgm:pt modelId="{E10C448A-F0A1-4A14-80CA-C66B352323ED}" type="parTrans" cxnId="{F76E99EE-51D6-4F15-874B-383A7CD72892}">
      <dgm:prSet/>
      <dgm:spPr/>
      <dgm:t>
        <a:bodyPr/>
        <a:lstStyle/>
        <a:p>
          <a:endParaRPr lang="en-US"/>
        </a:p>
      </dgm:t>
    </dgm:pt>
    <dgm:pt modelId="{6F66796F-B17D-4368-9FA3-3CBEE0D10D69}" type="sibTrans" cxnId="{F76E99EE-51D6-4F15-874B-383A7CD72892}">
      <dgm:prSet/>
      <dgm:spPr/>
      <dgm:t>
        <a:bodyPr/>
        <a:lstStyle/>
        <a:p>
          <a:endParaRPr lang="en-US"/>
        </a:p>
      </dgm:t>
    </dgm:pt>
    <dgm:pt modelId="{EB49B6A2-3426-4898-B497-EE5FF7E23E0D}">
      <dgm:prSet/>
      <dgm:spPr/>
      <dgm:t>
        <a:bodyPr/>
        <a:lstStyle/>
        <a:p>
          <a:r>
            <a:rPr lang="en-US" b="1" dirty="0"/>
            <a:t>Listing Incorrect Social Security Number (SSN) or Name for Parent</a:t>
          </a:r>
          <a:endParaRPr lang="en-US" dirty="0"/>
        </a:p>
      </dgm:t>
    </dgm:pt>
    <dgm:pt modelId="{2F1DDE42-138D-43DB-A6EC-493F4DC5F2E7}" type="parTrans" cxnId="{418C8E87-61CF-4CE3-94A7-8DDE0F3A7DDF}">
      <dgm:prSet/>
      <dgm:spPr/>
      <dgm:t>
        <a:bodyPr/>
        <a:lstStyle/>
        <a:p>
          <a:endParaRPr lang="en-US"/>
        </a:p>
      </dgm:t>
    </dgm:pt>
    <dgm:pt modelId="{F0685791-38AF-42D8-AE67-6FBFA38A881B}" type="sibTrans" cxnId="{418C8E87-61CF-4CE3-94A7-8DDE0F3A7DDF}">
      <dgm:prSet/>
      <dgm:spPr/>
      <dgm:t>
        <a:bodyPr/>
        <a:lstStyle/>
        <a:p>
          <a:endParaRPr lang="en-US"/>
        </a:p>
      </dgm:t>
    </dgm:pt>
    <dgm:pt modelId="{542D564F-8FAE-40FC-A6A3-23791448C692}">
      <dgm:prSet/>
      <dgm:spPr/>
      <dgm:t>
        <a:bodyPr/>
        <a:lstStyle/>
        <a:p>
          <a:r>
            <a:rPr lang="en-US" dirty="0"/>
            <a:t>If parent does not have a SSN, list all zeroes.  Do not list the parent’s ITIN</a:t>
          </a:r>
        </a:p>
      </dgm:t>
    </dgm:pt>
    <dgm:pt modelId="{EB0A0FD2-C697-4EE8-9961-29D9708402AB}" type="parTrans" cxnId="{96D01992-8975-457C-BCAF-4A9052CADD5F}">
      <dgm:prSet/>
      <dgm:spPr/>
      <dgm:t>
        <a:bodyPr/>
        <a:lstStyle/>
        <a:p>
          <a:endParaRPr lang="en-US"/>
        </a:p>
      </dgm:t>
    </dgm:pt>
    <dgm:pt modelId="{7F5F54A7-7029-4585-A9C9-353F0492D648}" type="sibTrans" cxnId="{96D01992-8975-457C-BCAF-4A9052CADD5F}">
      <dgm:prSet/>
      <dgm:spPr/>
      <dgm:t>
        <a:bodyPr/>
        <a:lstStyle/>
        <a:p>
          <a:endParaRPr lang="en-US"/>
        </a:p>
      </dgm:t>
    </dgm:pt>
    <dgm:pt modelId="{734B4DD0-27BF-48EE-9157-7305FC6A8A9F}">
      <dgm:prSet/>
      <dgm:spPr/>
      <dgm:t>
        <a:bodyPr/>
        <a:lstStyle/>
        <a:p>
          <a:r>
            <a:rPr lang="en-US" dirty="0"/>
            <a:t>Name must match exactly how it is listed on the social security card</a:t>
          </a:r>
        </a:p>
      </dgm:t>
    </dgm:pt>
    <dgm:pt modelId="{D8761AA1-6170-49CA-BEA9-D7C893076EB2}" type="parTrans" cxnId="{9C39A6B9-096E-40FB-9E5B-564E555EE7FA}">
      <dgm:prSet/>
      <dgm:spPr/>
      <dgm:t>
        <a:bodyPr/>
        <a:lstStyle/>
        <a:p>
          <a:endParaRPr lang="en-US"/>
        </a:p>
      </dgm:t>
    </dgm:pt>
    <dgm:pt modelId="{F25D6D0D-79CC-4D62-8099-3018797E3C6A}" type="sibTrans" cxnId="{9C39A6B9-096E-40FB-9E5B-564E555EE7FA}">
      <dgm:prSet/>
      <dgm:spPr/>
      <dgm:t>
        <a:bodyPr/>
        <a:lstStyle/>
        <a:p>
          <a:endParaRPr lang="en-US"/>
        </a:p>
      </dgm:t>
    </dgm:pt>
    <dgm:pt modelId="{21AF33D6-7DB9-473B-B15F-0EE87D2A9439}" type="pres">
      <dgm:prSet presAssocID="{D177579F-C0D4-4E84-BB71-008AB96CFEF8}" presName="linear" presStyleCnt="0">
        <dgm:presLayoutVars>
          <dgm:animLvl val="lvl"/>
          <dgm:resizeHandles val="exact"/>
        </dgm:presLayoutVars>
      </dgm:prSet>
      <dgm:spPr/>
    </dgm:pt>
    <dgm:pt modelId="{212EA9FC-2452-4644-A3E1-95B306E71F4B}" type="pres">
      <dgm:prSet presAssocID="{A38D97BA-C0DD-45A9-B2FE-F61D14060A1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84604FD-C05F-437A-BD4E-6E6BC13A0719}" type="pres">
      <dgm:prSet presAssocID="{A38D97BA-C0DD-45A9-B2FE-F61D14060A1C}" presName="childText" presStyleLbl="revTx" presStyleIdx="0" presStyleCnt="5">
        <dgm:presLayoutVars>
          <dgm:bulletEnabled val="1"/>
        </dgm:presLayoutVars>
      </dgm:prSet>
      <dgm:spPr/>
    </dgm:pt>
    <dgm:pt modelId="{E23F8499-C3A5-4C32-B001-50CEEE25426C}" type="pres">
      <dgm:prSet presAssocID="{3D2F2D76-353E-45D0-9EA7-64E2AAC79D0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BDFF6BD-2CB2-4CBC-8DD0-E642BD4F13AE}" type="pres">
      <dgm:prSet presAssocID="{3D2F2D76-353E-45D0-9EA7-64E2AAC79D08}" presName="childText" presStyleLbl="revTx" presStyleIdx="1" presStyleCnt="5">
        <dgm:presLayoutVars>
          <dgm:bulletEnabled val="1"/>
        </dgm:presLayoutVars>
      </dgm:prSet>
      <dgm:spPr/>
    </dgm:pt>
    <dgm:pt modelId="{9AFE05AE-65D2-4E23-8C55-1237F67EFB82}" type="pres">
      <dgm:prSet presAssocID="{C1BBA417-4C36-4F58-9910-716CB8146BB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C0604A2-93F8-46EE-9178-0E991760F72A}" type="pres">
      <dgm:prSet presAssocID="{C1BBA417-4C36-4F58-9910-716CB8146BB1}" presName="childText" presStyleLbl="revTx" presStyleIdx="2" presStyleCnt="5">
        <dgm:presLayoutVars>
          <dgm:bulletEnabled val="1"/>
        </dgm:presLayoutVars>
      </dgm:prSet>
      <dgm:spPr/>
    </dgm:pt>
    <dgm:pt modelId="{9108C9B4-7B52-415C-8C66-9FDA65B6B836}" type="pres">
      <dgm:prSet presAssocID="{6E833EBE-A64A-4D0E-9C17-D8CED4E50B8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78719F3-F563-41AD-9DAE-4C08C6EC3BE3}" type="pres">
      <dgm:prSet presAssocID="{6E833EBE-A64A-4D0E-9C17-D8CED4E50B82}" presName="childText" presStyleLbl="revTx" presStyleIdx="3" presStyleCnt="5">
        <dgm:presLayoutVars>
          <dgm:bulletEnabled val="1"/>
        </dgm:presLayoutVars>
      </dgm:prSet>
      <dgm:spPr/>
    </dgm:pt>
    <dgm:pt modelId="{43191405-3850-4743-9419-6B0A3E4BAEDC}" type="pres">
      <dgm:prSet presAssocID="{EB49B6A2-3426-4898-B497-EE5FF7E23E0D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6A6FF563-4F51-42E7-A94F-A308F2810343}" type="pres">
      <dgm:prSet presAssocID="{EB49B6A2-3426-4898-B497-EE5FF7E23E0D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D20CBF0E-D67F-4E7F-91F2-DD5D801B42C8}" type="presOf" srcId="{734B4DD0-27BF-48EE-9157-7305FC6A8A9F}" destId="{6A6FF563-4F51-42E7-A94F-A308F2810343}" srcOrd="0" destOrd="1" presId="urn:microsoft.com/office/officeart/2005/8/layout/vList2"/>
    <dgm:cxn modelId="{D3099119-FCD5-4156-B21C-2E569FE8A6DD}" type="presOf" srcId="{EB49B6A2-3426-4898-B497-EE5FF7E23E0D}" destId="{43191405-3850-4743-9419-6B0A3E4BAEDC}" srcOrd="0" destOrd="0" presId="urn:microsoft.com/office/officeart/2005/8/layout/vList2"/>
    <dgm:cxn modelId="{73E87E30-8335-4AFD-803E-F437C093DD6B}" type="presOf" srcId="{6E833EBE-A64A-4D0E-9C17-D8CED4E50B82}" destId="{9108C9B4-7B52-415C-8C66-9FDA65B6B836}" srcOrd="0" destOrd="0" presId="urn:microsoft.com/office/officeart/2005/8/layout/vList2"/>
    <dgm:cxn modelId="{BF7DC33C-A935-4876-A45E-ECEFF7B13290}" srcId="{D177579F-C0D4-4E84-BB71-008AB96CFEF8}" destId="{3D2F2D76-353E-45D0-9EA7-64E2AAC79D08}" srcOrd="1" destOrd="0" parTransId="{BABF091D-B96D-4385-8C1F-C7AFC04C5124}" sibTransId="{4E99E90D-9D18-4493-BF2A-9FB581550E07}"/>
    <dgm:cxn modelId="{73610E3F-25DF-4851-BEF9-588211A88AFA}" srcId="{D177579F-C0D4-4E84-BB71-008AB96CFEF8}" destId="{C1BBA417-4C36-4F58-9910-716CB8146BB1}" srcOrd="2" destOrd="0" parTransId="{8EAB6CA4-08BB-4C69-A383-67356330AED2}" sibTransId="{5429BC7F-3E65-424B-BE2D-C3DD12346804}"/>
    <dgm:cxn modelId="{C06EF664-E0AB-4D52-9A8F-C51C5E5009CD}" srcId="{D177579F-C0D4-4E84-BB71-008AB96CFEF8}" destId="{6E833EBE-A64A-4D0E-9C17-D8CED4E50B82}" srcOrd="3" destOrd="0" parTransId="{9B723301-F90E-48B2-9920-314FF0D791B2}" sibTransId="{29B775AF-4859-4E9C-A7D0-3DB74FBAA703}"/>
    <dgm:cxn modelId="{AA516954-8137-49F2-B73C-4431DA12C864}" srcId="{A38D97BA-C0DD-45A9-B2FE-F61D14060A1C}" destId="{5C473DC9-8FC9-43D7-A03F-4C434002344E}" srcOrd="0" destOrd="0" parTransId="{46B69D5F-1339-4C5D-AB36-86E5C21EE15B}" sibTransId="{F5C0B876-E78A-49ED-9D85-FF0F932449AF}"/>
    <dgm:cxn modelId="{639F7154-445D-4406-B4D3-D15A20811964}" srcId="{3D2F2D76-353E-45D0-9EA7-64E2AAC79D08}" destId="{B537B7FF-3BC6-4881-97AB-AE8070955A0C}" srcOrd="1" destOrd="0" parTransId="{AF066796-030A-41C6-BA11-C24F3D87A881}" sibTransId="{999C6AA2-64DD-4FF1-A780-006D3FD82473}"/>
    <dgm:cxn modelId="{06A7485A-46EE-4B93-8986-C4A679E590EE}" type="presOf" srcId="{3D2F2D76-353E-45D0-9EA7-64E2AAC79D08}" destId="{E23F8499-C3A5-4C32-B001-50CEEE25426C}" srcOrd="0" destOrd="0" presId="urn:microsoft.com/office/officeart/2005/8/layout/vList2"/>
    <dgm:cxn modelId="{418C8E87-61CF-4CE3-94A7-8DDE0F3A7DDF}" srcId="{D177579F-C0D4-4E84-BB71-008AB96CFEF8}" destId="{EB49B6A2-3426-4898-B497-EE5FF7E23E0D}" srcOrd="4" destOrd="0" parTransId="{2F1DDE42-138D-43DB-A6EC-493F4DC5F2E7}" sibTransId="{F0685791-38AF-42D8-AE67-6FBFA38A881B}"/>
    <dgm:cxn modelId="{FEC9C590-2CB5-4957-B68D-BD01FF1A7E54}" srcId="{3D2F2D76-353E-45D0-9EA7-64E2AAC79D08}" destId="{B4D7B100-2FC6-4BC4-941D-FF10DDDD56CF}" srcOrd="0" destOrd="0" parTransId="{838B047B-72E0-4B91-B32A-CAE6E6B79143}" sibTransId="{651BBE2C-7834-4291-9577-C3F8023C5C8C}"/>
    <dgm:cxn modelId="{96D01992-8975-457C-BCAF-4A9052CADD5F}" srcId="{EB49B6A2-3426-4898-B497-EE5FF7E23E0D}" destId="{542D564F-8FAE-40FC-A6A3-23791448C692}" srcOrd="0" destOrd="0" parTransId="{EB0A0FD2-C697-4EE8-9961-29D9708402AB}" sibTransId="{7F5F54A7-7029-4585-A9C9-353F0492D648}"/>
    <dgm:cxn modelId="{88C27C95-ADCF-444B-AC36-C8071A7D16A6}" type="presOf" srcId="{B64E2902-BC0A-4C42-8D35-FE71F1DA26C4}" destId="{6C0604A2-93F8-46EE-9178-0E991760F72A}" srcOrd="0" destOrd="0" presId="urn:microsoft.com/office/officeart/2005/8/layout/vList2"/>
    <dgm:cxn modelId="{03E93DA6-96EA-492C-AE4E-02A6D3751536}" type="presOf" srcId="{B537B7FF-3BC6-4881-97AB-AE8070955A0C}" destId="{3BDFF6BD-2CB2-4CBC-8DD0-E642BD4F13AE}" srcOrd="0" destOrd="1" presId="urn:microsoft.com/office/officeart/2005/8/layout/vList2"/>
    <dgm:cxn modelId="{80CCD5B0-E2FA-4C3B-9333-F987EB705651}" type="presOf" srcId="{B4D7B100-2FC6-4BC4-941D-FF10DDDD56CF}" destId="{3BDFF6BD-2CB2-4CBC-8DD0-E642BD4F13AE}" srcOrd="0" destOrd="0" presId="urn:microsoft.com/office/officeart/2005/8/layout/vList2"/>
    <dgm:cxn modelId="{9C39A6B9-096E-40FB-9E5B-564E555EE7FA}" srcId="{EB49B6A2-3426-4898-B497-EE5FF7E23E0D}" destId="{734B4DD0-27BF-48EE-9157-7305FC6A8A9F}" srcOrd="1" destOrd="0" parTransId="{D8761AA1-6170-49CA-BEA9-D7C893076EB2}" sibTransId="{F25D6D0D-79CC-4D62-8099-3018797E3C6A}"/>
    <dgm:cxn modelId="{E59AD7BB-FEC8-4500-9BC9-A7C342BDFB03}" type="presOf" srcId="{A38D97BA-C0DD-45A9-B2FE-F61D14060A1C}" destId="{212EA9FC-2452-4644-A3E1-95B306E71F4B}" srcOrd="0" destOrd="0" presId="urn:microsoft.com/office/officeart/2005/8/layout/vList2"/>
    <dgm:cxn modelId="{C7A947C1-EC4A-43BC-BC39-F9C98B89BAD2}" type="presOf" srcId="{7826EBC4-E58E-44C2-BDC6-0F786811E20F}" destId="{B78719F3-F563-41AD-9DAE-4C08C6EC3BE3}" srcOrd="0" destOrd="0" presId="urn:microsoft.com/office/officeart/2005/8/layout/vList2"/>
    <dgm:cxn modelId="{B49D46CF-479C-4869-A291-DBB20130DEE5}" type="presOf" srcId="{C1BBA417-4C36-4F58-9910-716CB8146BB1}" destId="{9AFE05AE-65D2-4E23-8C55-1237F67EFB82}" srcOrd="0" destOrd="0" presId="urn:microsoft.com/office/officeart/2005/8/layout/vList2"/>
    <dgm:cxn modelId="{BB015CD3-C871-4271-BF23-773288514AC1}" type="presOf" srcId="{D177579F-C0D4-4E84-BB71-008AB96CFEF8}" destId="{21AF33D6-7DB9-473B-B15F-0EE87D2A9439}" srcOrd="0" destOrd="0" presId="urn:microsoft.com/office/officeart/2005/8/layout/vList2"/>
    <dgm:cxn modelId="{1EBD55DA-2A7D-43CA-9C79-E7B19E888E63}" srcId="{D177579F-C0D4-4E84-BB71-008AB96CFEF8}" destId="{A38D97BA-C0DD-45A9-B2FE-F61D14060A1C}" srcOrd="0" destOrd="0" parTransId="{62851DA5-41A8-40A3-9EC2-C96C09105A3C}" sibTransId="{93BFADEF-A3D4-47E9-877C-CEFD703D6722}"/>
    <dgm:cxn modelId="{3C0046DC-B09C-41FC-B1A1-F7C7C3FD6B62}" type="presOf" srcId="{542D564F-8FAE-40FC-A6A3-23791448C692}" destId="{6A6FF563-4F51-42E7-A94F-A308F2810343}" srcOrd="0" destOrd="0" presId="urn:microsoft.com/office/officeart/2005/8/layout/vList2"/>
    <dgm:cxn modelId="{F6E2DEDF-5B93-48F4-9321-78944EAAEAE3}" type="presOf" srcId="{5C473DC9-8FC9-43D7-A03F-4C434002344E}" destId="{084604FD-C05F-437A-BD4E-6E6BC13A0719}" srcOrd="0" destOrd="0" presId="urn:microsoft.com/office/officeart/2005/8/layout/vList2"/>
    <dgm:cxn modelId="{67D4E6E2-A124-48B8-B7A7-C98FCC98990E}" srcId="{C1BBA417-4C36-4F58-9910-716CB8146BB1}" destId="{B64E2902-BC0A-4C42-8D35-FE71F1DA26C4}" srcOrd="0" destOrd="0" parTransId="{FC0D4892-A13B-44A7-9656-06DC1375CBC9}" sibTransId="{3F205EAC-0D7B-4EDA-BCA7-5E344832D5F4}"/>
    <dgm:cxn modelId="{F76E99EE-51D6-4F15-874B-383A7CD72892}" srcId="{6E833EBE-A64A-4D0E-9C17-D8CED4E50B82}" destId="{7826EBC4-E58E-44C2-BDC6-0F786811E20F}" srcOrd="0" destOrd="0" parTransId="{E10C448A-F0A1-4A14-80CA-C66B352323ED}" sibTransId="{6F66796F-B17D-4368-9FA3-3CBEE0D10D69}"/>
    <dgm:cxn modelId="{6C9FAE8B-F991-4A1C-A89D-28933096F1C2}" type="presParOf" srcId="{21AF33D6-7DB9-473B-B15F-0EE87D2A9439}" destId="{212EA9FC-2452-4644-A3E1-95B306E71F4B}" srcOrd="0" destOrd="0" presId="urn:microsoft.com/office/officeart/2005/8/layout/vList2"/>
    <dgm:cxn modelId="{A67EE181-3368-461C-9D17-E8E4C4813FEA}" type="presParOf" srcId="{21AF33D6-7DB9-473B-B15F-0EE87D2A9439}" destId="{084604FD-C05F-437A-BD4E-6E6BC13A0719}" srcOrd="1" destOrd="0" presId="urn:microsoft.com/office/officeart/2005/8/layout/vList2"/>
    <dgm:cxn modelId="{29FE573A-31D5-423C-AE4F-C27188A29F16}" type="presParOf" srcId="{21AF33D6-7DB9-473B-B15F-0EE87D2A9439}" destId="{E23F8499-C3A5-4C32-B001-50CEEE25426C}" srcOrd="2" destOrd="0" presId="urn:microsoft.com/office/officeart/2005/8/layout/vList2"/>
    <dgm:cxn modelId="{A1F89E54-1349-42BB-8D9F-8401A36F4A3B}" type="presParOf" srcId="{21AF33D6-7DB9-473B-B15F-0EE87D2A9439}" destId="{3BDFF6BD-2CB2-4CBC-8DD0-E642BD4F13AE}" srcOrd="3" destOrd="0" presId="urn:microsoft.com/office/officeart/2005/8/layout/vList2"/>
    <dgm:cxn modelId="{424FA6BE-C851-48D1-854D-D5F1F117403A}" type="presParOf" srcId="{21AF33D6-7DB9-473B-B15F-0EE87D2A9439}" destId="{9AFE05AE-65D2-4E23-8C55-1237F67EFB82}" srcOrd="4" destOrd="0" presId="urn:microsoft.com/office/officeart/2005/8/layout/vList2"/>
    <dgm:cxn modelId="{D9FDB7FB-6C5D-47BA-A3B3-215F441021B6}" type="presParOf" srcId="{21AF33D6-7DB9-473B-B15F-0EE87D2A9439}" destId="{6C0604A2-93F8-46EE-9178-0E991760F72A}" srcOrd="5" destOrd="0" presId="urn:microsoft.com/office/officeart/2005/8/layout/vList2"/>
    <dgm:cxn modelId="{17AB49DD-C4ED-48B0-B71D-29BC2E39B326}" type="presParOf" srcId="{21AF33D6-7DB9-473B-B15F-0EE87D2A9439}" destId="{9108C9B4-7B52-415C-8C66-9FDA65B6B836}" srcOrd="6" destOrd="0" presId="urn:microsoft.com/office/officeart/2005/8/layout/vList2"/>
    <dgm:cxn modelId="{FFE9E9AD-077D-426B-B0DF-DDF88884BDEC}" type="presParOf" srcId="{21AF33D6-7DB9-473B-B15F-0EE87D2A9439}" destId="{B78719F3-F563-41AD-9DAE-4C08C6EC3BE3}" srcOrd="7" destOrd="0" presId="urn:microsoft.com/office/officeart/2005/8/layout/vList2"/>
    <dgm:cxn modelId="{3A01A8ED-A8D7-4556-B034-31DBF7E54270}" type="presParOf" srcId="{21AF33D6-7DB9-473B-B15F-0EE87D2A9439}" destId="{43191405-3850-4743-9419-6B0A3E4BAEDC}" srcOrd="8" destOrd="0" presId="urn:microsoft.com/office/officeart/2005/8/layout/vList2"/>
    <dgm:cxn modelId="{9D95DD39-5B3A-4034-8A7F-4FD67C6A44F5}" type="presParOf" srcId="{21AF33D6-7DB9-473B-B15F-0EE87D2A9439}" destId="{6A6FF563-4F51-42E7-A94F-A308F2810343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B361B81-8A82-4AE8-825D-5DC9A6C025B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780A31-06F6-49BD-9543-51D327E4156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baseline="0"/>
            <a:t>The 2022-2023 applications will be available </a:t>
          </a:r>
          <a:r>
            <a:rPr lang="en-US" b="1" u="sng" baseline="0"/>
            <a:t>October 1, 2021</a:t>
          </a:r>
          <a:r>
            <a:rPr lang="en-US" b="1" baseline="0"/>
            <a:t>.</a:t>
          </a:r>
          <a:endParaRPr lang="en-US"/>
        </a:p>
      </dgm:t>
    </dgm:pt>
    <dgm:pt modelId="{05015D32-EE47-457E-B33C-58BD05B7C488}" type="parTrans" cxnId="{DEADC79A-132B-4BBA-BE96-34356F63AC3C}">
      <dgm:prSet/>
      <dgm:spPr/>
      <dgm:t>
        <a:bodyPr/>
        <a:lstStyle/>
        <a:p>
          <a:endParaRPr lang="en-US"/>
        </a:p>
      </dgm:t>
    </dgm:pt>
    <dgm:pt modelId="{978482B9-C7A6-4954-A224-E3816D7BA9F0}" type="sibTrans" cxnId="{DEADC79A-132B-4BBA-BE96-34356F63AC3C}">
      <dgm:prSet/>
      <dgm:spPr/>
      <dgm:t>
        <a:bodyPr/>
        <a:lstStyle/>
        <a:p>
          <a:endParaRPr lang="en-US"/>
        </a:p>
      </dgm:t>
    </dgm:pt>
    <dgm:pt modelId="{1372B4FF-0611-4216-95AC-4F59C9C518A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Applications available in both English and Spanish</a:t>
          </a:r>
        </a:p>
      </dgm:t>
    </dgm:pt>
    <dgm:pt modelId="{D35F57C5-84B1-48D8-978E-E4DD947989AD}" type="parTrans" cxnId="{E6B30A55-39A0-4F0F-9831-2CD1DECCBFC8}">
      <dgm:prSet/>
      <dgm:spPr/>
      <dgm:t>
        <a:bodyPr/>
        <a:lstStyle/>
        <a:p>
          <a:endParaRPr lang="en-US"/>
        </a:p>
      </dgm:t>
    </dgm:pt>
    <dgm:pt modelId="{33C06CE3-7F06-4A92-879C-D8CDADDE6D2F}" type="sibTrans" cxnId="{E6B30A55-39A0-4F0F-9831-2CD1DECCBFC8}">
      <dgm:prSet/>
      <dgm:spPr/>
      <dgm:t>
        <a:bodyPr/>
        <a:lstStyle/>
        <a:p>
          <a:endParaRPr lang="en-US"/>
        </a:p>
      </dgm:t>
    </dgm:pt>
    <dgm:pt modelId="{01FD284F-6FFA-441B-A0A4-39CD303BB2A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baseline="0"/>
            <a:t>State Deadline for California</a:t>
          </a:r>
          <a:endParaRPr lang="en-US"/>
        </a:p>
      </dgm:t>
    </dgm:pt>
    <dgm:pt modelId="{A256E35F-60ED-4391-8A26-A68CEDBDB270}" type="parTrans" cxnId="{4962575E-365A-4B39-BBCC-69123861AC6A}">
      <dgm:prSet/>
      <dgm:spPr/>
      <dgm:t>
        <a:bodyPr/>
        <a:lstStyle/>
        <a:p>
          <a:endParaRPr lang="en-US"/>
        </a:p>
      </dgm:t>
    </dgm:pt>
    <dgm:pt modelId="{4467FB53-830F-48A8-B3EB-D0664DA0A616}" type="sibTrans" cxnId="{4962575E-365A-4B39-BBCC-69123861AC6A}">
      <dgm:prSet/>
      <dgm:spPr/>
      <dgm:t>
        <a:bodyPr/>
        <a:lstStyle/>
        <a:p>
          <a:endParaRPr lang="en-US"/>
        </a:p>
      </dgm:t>
    </dgm:pt>
    <dgm:pt modelId="{3DE5F978-65D4-4C23-99E8-E75CA7EC2B7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u="sng"/>
            <a:t>March 2, 2022,</a:t>
          </a:r>
          <a:r>
            <a:rPr lang="en-US"/>
            <a:t> is the deadline for Cal Grant consideration (both a financial aid application and a school-certified GPA must be submitted by this date)</a:t>
          </a:r>
        </a:p>
      </dgm:t>
    </dgm:pt>
    <dgm:pt modelId="{720C88C5-0888-4E6F-8773-E61D8986406E}" type="parTrans" cxnId="{B567A585-625C-4D10-9DC1-9478F9F9B4AD}">
      <dgm:prSet/>
      <dgm:spPr/>
      <dgm:t>
        <a:bodyPr/>
        <a:lstStyle/>
        <a:p>
          <a:endParaRPr lang="en-US"/>
        </a:p>
      </dgm:t>
    </dgm:pt>
    <dgm:pt modelId="{DDB20D4B-0F3F-43DA-84A0-B9301B6D66E3}" type="sibTrans" cxnId="{B567A585-625C-4D10-9DC1-9478F9F9B4AD}">
      <dgm:prSet/>
      <dgm:spPr/>
      <dgm:t>
        <a:bodyPr/>
        <a:lstStyle/>
        <a:p>
          <a:endParaRPr lang="en-US"/>
        </a:p>
      </dgm:t>
    </dgm:pt>
    <dgm:pt modelId="{D1A28241-394E-4F39-8C34-2F988E32180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baseline="0"/>
            <a:t>College Deadline</a:t>
          </a:r>
          <a:endParaRPr lang="en-US"/>
        </a:p>
      </dgm:t>
    </dgm:pt>
    <dgm:pt modelId="{9204403D-B4D9-4474-B992-DCE2BBC893F4}" type="parTrans" cxnId="{982F0D31-BC90-4D50-A83B-578F3FBB56D2}">
      <dgm:prSet/>
      <dgm:spPr/>
      <dgm:t>
        <a:bodyPr/>
        <a:lstStyle/>
        <a:p>
          <a:endParaRPr lang="en-US"/>
        </a:p>
      </dgm:t>
    </dgm:pt>
    <dgm:pt modelId="{C266B355-2C67-487E-A3BB-53BAE8BF7061}" type="sibTrans" cxnId="{982F0D31-BC90-4D50-A83B-578F3FBB56D2}">
      <dgm:prSet/>
      <dgm:spPr/>
      <dgm:t>
        <a:bodyPr/>
        <a:lstStyle/>
        <a:p>
          <a:endParaRPr lang="en-US"/>
        </a:p>
      </dgm:t>
    </dgm:pt>
    <dgm:pt modelId="{766FE46C-20CF-4C6C-AE2E-117BA43E2D3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Varies by college- students should check with the college they are interested in attending for deadlines to complete any requirements</a:t>
          </a:r>
        </a:p>
      </dgm:t>
    </dgm:pt>
    <dgm:pt modelId="{72D2D0FB-18D5-4598-B942-B0594C21065C}" type="parTrans" cxnId="{371BE4E0-66FA-4089-A612-3E5766AEB9F5}">
      <dgm:prSet/>
      <dgm:spPr/>
      <dgm:t>
        <a:bodyPr/>
        <a:lstStyle/>
        <a:p>
          <a:endParaRPr lang="en-US"/>
        </a:p>
      </dgm:t>
    </dgm:pt>
    <dgm:pt modelId="{419BE772-C779-486C-BADE-95EB55C90FB0}" type="sibTrans" cxnId="{371BE4E0-66FA-4089-A612-3E5766AEB9F5}">
      <dgm:prSet/>
      <dgm:spPr/>
      <dgm:t>
        <a:bodyPr/>
        <a:lstStyle/>
        <a:p>
          <a:endParaRPr lang="en-US"/>
        </a:p>
      </dgm:t>
    </dgm:pt>
    <dgm:pt modelId="{53C52505-D381-4A69-8746-579301E0D934}" type="pres">
      <dgm:prSet presAssocID="{4B361B81-8A82-4AE8-825D-5DC9A6C025B3}" presName="root" presStyleCnt="0">
        <dgm:presLayoutVars>
          <dgm:dir/>
          <dgm:resizeHandles val="exact"/>
        </dgm:presLayoutVars>
      </dgm:prSet>
      <dgm:spPr/>
    </dgm:pt>
    <dgm:pt modelId="{522FBD9B-20DE-44DE-BC38-CF311A889415}" type="pres">
      <dgm:prSet presAssocID="{73780A31-06F6-49BD-9543-51D327E41569}" presName="compNode" presStyleCnt="0"/>
      <dgm:spPr/>
    </dgm:pt>
    <dgm:pt modelId="{91B45B53-1787-4E12-BCC7-C8BC57C30669}" type="pres">
      <dgm:prSet presAssocID="{73780A31-06F6-49BD-9543-51D327E41569}" presName="bgRect" presStyleLbl="bgShp" presStyleIdx="0" presStyleCnt="3"/>
      <dgm:spPr/>
    </dgm:pt>
    <dgm:pt modelId="{5D55956C-C77F-45DF-AFF6-72AF001554E2}" type="pres">
      <dgm:prSet presAssocID="{73780A31-06F6-49BD-9543-51D327E4156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6A3A0DF5-F77F-4FD8-AEC5-D54A4FA87983}" type="pres">
      <dgm:prSet presAssocID="{73780A31-06F6-49BD-9543-51D327E41569}" presName="spaceRect" presStyleCnt="0"/>
      <dgm:spPr/>
    </dgm:pt>
    <dgm:pt modelId="{A8D0E0B5-9044-407F-AB07-B76D1F665E0D}" type="pres">
      <dgm:prSet presAssocID="{73780A31-06F6-49BD-9543-51D327E41569}" presName="parTx" presStyleLbl="revTx" presStyleIdx="0" presStyleCnt="6">
        <dgm:presLayoutVars>
          <dgm:chMax val="0"/>
          <dgm:chPref val="0"/>
        </dgm:presLayoutVars>
      </dgm:prSet>
      <dgm:spPr/>
    </dgm:pt>
    <dgm:pt modelId="{B2F06398-86DF-4DFB-B19E-F35AD9DA55D2}" type="pres">
      <dgm:prSet presAssocID="{73780A31-06F6-49BD-9543-51D327E41569}" presName="desTx" presStyleLbl="revTx" presStyleIdx="1" presStyleCnt="6">
        <dgm:presLayoutVars/>
      </dgm:prSet>
      <dgm:spPr/>
    </dgm:pt>
    <dgm:pt modelId="{8B33E891-4860-45F3-B5D7-1F65042CA00C}" type="pres">
      <dgm:prSet presAssocID="{978482B9-C7A6-4954-A224-E3816D7BA9F0}" presName="sibTrans" presStyleCnt="0"/>
      <dgm:spPr/>
    </dgm:pt>
    <dgm:pt modelId="{8205009D-60EA-4408-8B00-D2EE9C20F02B}" type="pres">
      <dgm:prSet presAssocID="{01FD284F-6FFA-441B-A0A4-39CD303BB2A9}" presName="compNode" presStyleCnt="0"/>
      <dgm:spPr/>
    </dgm:pt>
    <dgm:pt modelId="{B34FC6FD-743A-4EAA-947F-783A51A4ACE6}" type="pres">
      <dgm:prSet presAssocID="{01FD284F-6FFA-441B-A0A4-39CD303BB2A9}" presName="bgRect" presStyleLbl="bgShp" presStyleIdx="1" presStyleCnt="3"/>
      <dgm:spPr/>
    </dgm:pt>
    <dgm:pt modelId="{910CD57E-BE93-4F3F-B9A4-59EFA32FED63}" type="pres">
      <dgm:prSet presAssocID="{01FD284F-6FFA-441B-A0A4-39CD303BB2A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8970F259-F59B-4876-AEA1-1481609ACBEA}" type="pres">
      <dgm:prSet presAssocID="{01FD284F-6FFA-441B-A0A4-39CD303BB2A9}" presName="spaceRect" presStyleCnt="0"/>
      <dgm:spPr/>
    </dgm:pt>
    <dgm:pt modelId="{A9E384A1-C607-45E5-B5A7-8AD34B3E6DC1}" type="pres">
      <dgm:prSet presAssocID="{01FD284F-6FFA-441B-A0A4-39CD303BB2A9}" presName="parTx" presStyleLbl="revTx" presStyleIdx="2" presStyleCnt="6">
        <dgm:presLayoutVars>
          <dgm:chMax val="0"/>
          <dgm:chPref val="0"/>
        </dgm:presLayoutVars>
      </dgm:prSet>
      <dgm:spPr/>
    </dgm:pt>
    <dgm:pt modelId="{F0BA0B5D-ED78-43A6-B4CD-BCD01BB2BDF1}" type="pres">
      <dgm:prSet presAssocID="{01FD284F-6FFA-441B-A0A4-39CD303BB2A9}" presName="desTx" presStyleLbl="revTx" presStyleIdx="3" presStyleCnt="6">
        <dgm:presLayoutVars/>
      </dgm:prSet>
      <dgm:spPr/>
    </dgm:pt>
    <dgm:pt modelId="{753E99AC-8417-4C99-A951-2E5F4B1207E0}" type="pres">
      <dgm:prSet presAssocID="{4467FB53-830F-48A8-B3EB-D0664DA0A616}" presName="sibTrans" presStyleCnt="0"/>
      <dgm:spPr/>
    </dgm:pt>
    <dgm:pt modelId="{64E19D99-816C-45EF-A4D3-52E0680FDC18}" type="pres">
      <dgm:prSet presAssocID="{D1A28241-394E-4F39-8C34-2F988E32180F}" presName="compNode" presStyleCnt="0"/>
      <dgm:spPr/>
    </dgm:pt>
    <dgm:pt modelId="{4D89480C-3554-4258-8F43-59EAE7766EDA}" type="pres">
      <dgm:prSet presAssocID="{D1A28241-394E-4F39-8C34-2F988E32180F}" presName="bgRect" presStyleLbl="bgShp" presStyleIdx="2" presStyleCnt="3"/>
      <dgm:spPr/>
    </dgm:pt>
    <dgm:pt modelId="{55577E23-3ED6-4FC9-91E5-FDAE7768E706}" type="pres">
      <dgm:prSet presAssocID="{D1A28241-394E-4F39-8C34-2F988E32180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6682A5BA-1715-4675-9260-EEB7B7525B35}" type="pres">
      <dgm:prSet presAssocID="{D1A28241-394E-4F39-8C34-2F988E32180F}" presName="spaceRect" presStyleCnt="0"/>
      <dgm:spPr/>
    </dgm:pt>
    <dgm:pt modelId="{A615F3C2-E90F-4988-AF7E-06B7901BBBD9}" type="pres">
      <dgm:prSet presAssocID="{D1A28241-394E-4F39-8C34-2F988E32180F}" presName="parTx" presStyleLbl="revTx" presStyleIdx="4" presStyleCnt="6">
        <dgm:presLayoutVars>
          <dgm:chMax val="0"/>
          <dgm:chPref val="0"/>
        </dgm:presLayoutVars>
      </dgm:prSet>
      <dgm:spPr/>
    </dgm:pt>
    <dgm:pt modelId="{417C509C-132B-4434-92AC-5B588F5E9B24}" type="pres">
      <dgm:prSet presAssocID="{D1A28241-394E-4F39-8C34-2F988E32180F}" presName="desTx" presStyleLbl="revTx" presStyleIdx="5" presStyleCnt="6">
        <dgm:presLayoutVars/>
      </dgm:prSet>
      <dgm:spPr/>
    </dgm:pt>
  </dgm:ptLst>
  <dgm:cxnLst>
    <dgm:cxn modelId="{7AF44014-5AFF-4F25-8180-C3DDEE1A6BD1}" type="presOf" srcId="{01FD284F-6FFA-441B-A0A4-39CD303BB2A9}" destId="{A9E384A1-C607-45E5-B5A7-8AD34B3E6DC1}" srcOrd="0" destOrd="0" presId="urn:microsoft.com/office/officeart/2018/2/layout/IconVerticalSolidList"/>
    <dgm:cxn modelId="{1A555921-31ED-422E-916A-25D4FC32E335}" type="presOf" srcId="{73780A31-06F6-49BD-9543-51D327E41569}" destId="{A8D0E0B5-9044-407F-AB07-B76D1F665E0D}" srcOrd="0" destOrd="0" presId="urn:microsoft.com/office/officeart/2018/2/layout/IconVerticalSolidList"/>
    <dgm:cxn modelId="{982F0D31-BC90-4D50-A83B-578F3FBB56D2}" srcId="{4B361B81-8A82-4AE8-825D-5DC9A6C025B3}" destId="{D1A28241-394E-4F39-8C34-2F988E32180F}" srcOrd="2" destOrd="0" parTransId="{9204403D-B4D9-4474-B992-DCE2BBC893F4}" sibTransId="{C266B355-2C67-487E-A3BB-53BAE8BF7061}"/>
    <dgm:cxn modelId="{4962575E-365A-4B39-BBCC-69123861AC6A}" srcId="{4B361B81-8A82-4AE8-825D-5DC9A6C025B3}" destId="{01FD284F-6FFA-441B-A0A4-39CD303BB2A9}" srcOrd="1" destOrd="0" parTransId="{A256E35F-60ED-4391-8A26-A68CEDBDB270}" sibTransId="{4467FB53-830F-48A8-B3EB-D0664DA0A616}"/>
    <dgm:cxn modelId="{9B86DF5E-0D60-4C6C-8B3B-BEE7A0CD88A5}" type="presOf" srcId="{1372B4FF-0611-4216-95AC-4F59C9C518A9}" destId="{B2F06398-86DF-4DFB-B19E-F35AD9DA55D2}" srcOrd="0" destOrd="0" presId="urn:microsoft.com/office/officeart/2018/2/layout/IconVerticalSolidList"/>
    <dgm:cxn modelId="{E6B30A55-39A0-4F0F-9831-2CD1DECCBFC8}" srcId="{73780A31-06F6-49BD-9543-51D327E41569}" destId="{1372B4FF-0611-4216-95AC-4F59C9C518A9}" srcOrd="0" destOrd="0" parTransId="{D35F57C5-84B1-48D8-978E-E4DD947989AD}" sibTransId="{33C06CE3-7F06-4A92-879C-D8CDADDE6D2F}"/>
    <dgm:cxn modelId="{09087381-3B2B-4555-95F4-B200F72373EC}" type="presOf" srcId="{4B361B81-8A82-4AE8-825D-5DC9A6C025B3}" destId="{53C52505-D381-4A69-8746-579301E0D934}" srcOrd="0" destOrd="0" presId="urn:microsoft.com/office/officeart/2018/2/layout/IconVerticalSolidList"/>
    <dgm:cxn modelId="{B567A585-625C-4D10-9DC1-9478F9F9B4AD}" srcId="{01FD284F-6FFA-441B-A0A4-39CD303BB2A9}" destId="{3DE5F978-65D4-4C23-99E8-E75CA7EC2B73}" srcOrd="0" destOrd="0" parTransId="{720C88C5-0888-4E6F-8773-E61D8986406E}" sibTransId="{DDB20D4B-0F3F-43DA-84A0-B9301B6D66E3}"/>
    <dgm:cxn modelId="{DEADC79A-132B-4BBA-BE96-34356F63AC3C}" srcId="{4B361B81-8A82-4AE8-825D-5DC9A6C025B3}" destId="{73780A31-06F6-49BD-9543-51D327E41569}" srcOrd="0" destOrd="0" parTransId="{05015D32-EE47-457E-B33C-58BD05B7C488}" sibTransId="{978482B9-C7A6-4954-A224-E3816D7BA9F0}"/>
    <dgm:cxn modelId="{8D004FA3-4D2C-4CD1-B412-D9629D5C0879}" type="presOf" srcId="{3DE5F978-65D4-4C23-99E8-E75CA7EC2B73}" destId="{F0BA0B5D-ED78-43A6-B4CD-BCD01BB2BDF1}" srcOrd="0" destOrd="0" presId="urn:microsoft.com/office/officeart/2018/2/layout/IconVerticalSolidList"/>
    <dgm:cxn modelId="{CF78E4AD-A9D2-48F7-99BB-2C5736389A53}" type="presOf" srcId="{766FE46C-20CF-4C6C-AE2E-117BA43E2D32}" destId="{417C509C-132B-4434-92AC-5B588F5E9B24}" srcOrd="0" destOrd="0" presId="urn:microsoft.com/office/officeart/2018/2/layout/IconVerticalSolidList"/>
    <dgm:cxn modelId="{51A78FD6-FE9A-4A1E-9A71-933224AB93CE}" type="presOf" srcId="{D1A28241-394E-4F39-8C34-2F988E32180F}" destId="{A615F3C2-E90F-4988-AF7E-06B7901BBBD9}" srcOrd="0" destOrd="0" presId="urn:microsoft.com/office/officeart/2018/2/layout/IconVerticalSolidList"/>
    <dgm:cxn modelId="{371BE4E0-66FA-4089-A612-3E5766AEB9F5}" srcId="{D1A28241-394E-4F39-8C34-2F988E32180F}" destId="{766FE46C-20CF-4C6C-AE2E-117BA43E2D32}" srcOrd="0" destOrd="0" parTransId="{72D2D0FB-18D5-4598-B942-B0594C21065C}" sibTransId="{419BE772-C779-486C-BADE-95EB55C90FB0}"/>
    <dgm:cxn modelId="{A83D9B8E-2C51-4047-BC4D-88FB647EB20C}" type="presParOf" srcId="{53C52505-D381-4A69-8746-579301E0D934}" destId="{522FBD9B-20DE-44DE-BC38-CF311A889415}" srcOrd="0" destOrd="0" presId="urn:microsoft.com/office/officeart/2018/2/layout/IconVerticalSolidList"/>
    <dgm:cxn modelId="{243A55F6-A670-4643-BA85-10AEDE4E300F}" type="presParOf" srcId="{522FBD9B-20DE-44DE-BC38-CF311A889415}" destId="{91B45B53-1787-4E12-BCC7-C8BC57C30669}" srcOrd="0" destOrd="0" presId="urn:microsoft.com/office/officeart/2018/2/layout/IconVerticalSolidList"/>
    <dgm:cxn modelId="{3F360435-B9DF-456B-B496-239BC1FAD099}" type="presParOf" srcId="{522FBD9B-20DE-44DE-BC38-CF311A889415}" destId="{5D55956C-C77F-45DF-AFF6-72AF001554E2}" srcOrd="1" destOrd="0" presId="urn:microsoft.com/office/officeart/2018/2/layout/IconVerticalSolidList"/>
    <dgm:cxn modelId="{9232E657-2C31-4C86-BF11-C877C911EBB2}" type="presParOf" srcId="{522FBD9B-20DE-44DE-BC38-CF311A889415}" destId="{6A3A0DF5-F77F-4FD8-AEC5-D54A4FA87983}" srcOrd="2" destOrd="0" presId="urn:microsoft.com/office/officeart/2018/2/layout/IconVerticalSolidList"/>
    <dgm:cxn modelId="{5F3DC4DC-1AD7-487F-BBF8-6C81C0587AC8}" type="presParOf" srcId="{522FBD9B-20DE-44DE-BC38-CF311A889415}" destId="{A8D0E0B5-9044-407F-AB07-B76D1F665E0D}" srcOrd="3" destOrd="0" presId="urn:microsoft.com/office/officeart/2018/2/layout/IconVerticalSolidList"/>
    <dgm:cxn modelId="{CE4CBADD-AB6C-4334-9B85-05DED029E648}" type="presParOf" srcId="{522FBD9B-20DE-44DE-BC38-CF311A889415}" destId="{B2F06398-86DF-4DFB-B19E-F35AD9DA55D2}" srcOrd="4" destOrd="0" presId="urn:microsoft.com/office/officeart/2018/2/layout/IconVerticalSolidList"/>
    <dgm:cxn modelId="{091DD1F8-9B60-4496-B430-2F5C15537C1A}" type="presParOf" srcId="{53C52505-D381-4A69-8746-579301E0D934}" destId="{8B33E891-4860-45F3-B5D7-1F65042CA00C}" srcOrd="1" destOrd="0" presId="urn:microsoft.com/office/officeart/2018/2/layout/IconVerticalSolidList"/>
    <dgm:cxn modelId="{D1C01300-3BDD-41D9-94D0-0D7924403208}" type="presParOf" srcId="{53C52505-D381-4A69-8746-579301E0D934}" destId="{8205009D-60EA-4408-8B00-D2EE9C20F02B}" srcOrd="2" destOrd="0" presId="urn:microsoft.com/office/officeart/2018/2/layout/IconVerticalSolidList"/>
    <dgm:cxn modelId="{9548EF73-AFC9-47DE-9CE9-606C5F5AA089}" type="presParOf" srcId="{8205009D-60EA-4408-8B00-D2EE9C20F02B}" destId="{B34FC6FD-743A-4EAA-947F-783A51A4ACE6}" srcOrd="0" destOrd="0" presId="urn:microsoft.com/office/officeart/2018/2/layout/IconVerticalSolidList"/>
    <dgm:cxn modelId="{52292F33-FCB6-434C-8075-B6DEEC6DAC41}" type="presParOf" srcId="{8205009D-60EA-4408-8B00-D2EE9C20F02B}" destId="{910CD57E-BE93-4F3F-B9A4-59EFA32FED63}" srcOrd="1" destOrd="0" presId="urn:microsoft.com/office/officeart/2018/2/layout/IconVerticalSolidList"/>
    <dgm:cxn modelId="{DD802B9E-C8FA-4A79-B6F0-8A2C45C7FE50}" type="presParOf" srcId="{8205009D-60EA-4408-8B00-D2EE9C20F02B}" destId="{8970F259-F59B-4876-AEA1-1481609ACBEA}" srcOrd="2" destOrd="0" presId="urn:microsoft.com/office/officeart/2018/2/layout/IconVerticalSolidList"/>
    <dgm:cxn modelId="{C45C6244-4DCD-47EC-B852-B4DCA335EE1D}" type="presParOf" srcId="{8205009D-60EA-4408-8B00-D2EE9C20F02B}" destId="{A9E384A1-C607-45E5-B5A7-8AD34B3E6DC1}" srcOrd="3" destOrd="0" presId="urn:microsoft.com/office/officeart/2018/2/layout/IconVerticalSolidList"/>
    <dgm:cxn modelId="{E2960B4E-A190-457C-AF46-C5A5EF7B0EF3}" type="presParOf" srcId="{8205009D-60EA-4408-8B00-D2EE9C20F02B}" destId="{F0BA0B5D-ED78-43A6-B4CD-BCD01BB2BDF1}" srcOrd="4" destOrd="0" presId="urn:microsoft.com/office/officeart/2018/2/layout/IconVerticalSolidList"/>
    <dgm:cxn modelId="{5DB1C513-76D1-4FF9-8D7E-1D6DA5C786DE}" type="presParOf" srcId="{53C52505-D381-4A69-8746-579301E0D934}" destId="{753E99AC-8417-4C99-A951-2E5F4B1207E0}" srcOrd="3" destOrd="0" presId="urn:microsoft.com/office/officeart/2018/2/layout/IconVerticalSolidList"/>
    <dgm:cxn modelId="{88EA8AA5-037C-48EA-943E-1F6CDA8B384C}" type="presParOf" srcId="{53C52505-D381-4A69-8746-579301E0D934}" destId="{64E19D99-816C-45EF-A4D3-52E0680FDC18}" srcOrd="4" destOrd="0" presId="urn:microsoft.com/office/officeart/2018/2/layout/IconVerticalSolidList"/>
    <dgm:cxn modelId="{372CCADC-72EF-4C74-A431-1068DF57B182}" type="presParOf" srcId="{64E19D99-816C-45EF-A4D3-52E0680FDC18}" destId="{4D89480C-3554-4258-8F43-59EAE7766EDA}" srcOrd="0" destOrd="0" presId="urn:microsoft.com/office/officeart/2018/2/layout/IconVerticalSolidList"/>
    <dgm:cxn modelId="{CAF80736-91D7-4950-9BC7-4AC0A51C06CC}" type="presParOf" srcId="{64E19D99-816C-45EF-A4D3-52E0680FDC18}" destId="{55577E23-3ED6-4FC9-91E5-FDAE7768E706}" srcOrd="1" destOrd="0" presId="urn:microsoft.com/office/officeart/2018/2/layout/IconVerticalSolidList"/>
    <dgm:cxn modelId="{A2C05652-4851-4AA2-8BCC-9EF3F7AF8FAD}" type="presParOf" srcId="{64E19D99-816C-45EF-A4D3-52E0680FDC18}" destId="{6682A5BA-1715-4675-9260-EEB7B7525B35}" srcOrd="2" destOrd="0" presId="urn:microsoft.com/office/officeart/2018/2/layout/IconVerticalSolidList"/>
    <dgm:cxn modelId="{6E89B9E8-25B6-43C5-95CF-8954C87BD452}" type="presParOf" srcId="{64E19D99-816C-45EF-A4D3-52E0680FDC18}" destId="{A615F3C2-E90F-4988-AF7E-06B7901BBBD9}" srcOrd="3" destOrd="0" presId="urn:microsoft.com/office/officeart/2018/2/layout/IconVerticalSolidList"/>
    <dgm:cxn modelId="{3FD7F8BF-785D-4E27-9DF0-686C7A2DC9C2}" type="presParOf" srcId="{64E19D99-816C-45EF-A4D3-52E0680FDC18}" destId="{417C509C-132B-4434-92AC-5B588F5E9B24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D2F3ED2-CC2B-4DDC-B5EF-2CF2038B46AE}" type="doc">
      <dgm:prSet loTypeId="urn:microsoft.com/office/officeart/2005/8/layout/process1" loCatId="process" qsTypeId="urn:microsoft.com/office/officeart/2005/8/quickstyle/3d1" qsCatId="3D" csTypeId="urn:microsoft.com/office/officeart/2005/8/colors/accent2_3" csCatId="accent2" phldr="1"/>
      <dgm:spPr/>
    </dgm:pt>
    <dgm:pt modelId="{B5C401E3-68F5-4063-AD8F-C4469F93808E}">
      <dgm:prSet phldrT="[Text]"/>
      <dgm:spPr/>
      <dgm:t>
        <a:bodyPr/>
        <a:lstStyle/>
        <a:p>
          <a:r>
            <a:rPr lang="en-US" b="1">
              <a:latin typeface="+mn-lt"/>
              <a:ea typeface="Cambria Math" panose="02040503050406030204" pitchFamily="18" charset="0"/>
            </a:rPr>
            <a:t>Received by colleges listed on FAFSA/CADAA</a:t>
          </a:r>
        </a:p>
      </dgm:t>
    </dgm:pt>
    <dgm:pt modelId="{AC5E1FA5-D30B-4DBE-A697-394E0E99F803}" type="parTrans" cxnId="{B07326B0-0DFA-406E-A51F-30864E7C716B}">
      <dgm:prSet/>
      <dgm:spPr/>
      <dgm:t>
        <a:bodyPr/>
        <a:lstStyle/>
        <a:p>
          <a:endParaRPr lang="en-US"/>
        </a:p>
      </dgm:t>
    </dgm:pt>
    <dgm:pt modelId="{38FF66CF-8071-4EDB-BFDA-58D62B1DBE80}" type="sibTrans" cxnId="{B07326B0-0DFA-406E-A51F-30864E7C716B}">
      <dgm:prSet/>
      <dgm:spPr/>
      <dgm:t>
        <a:bodyPr/>
        <a:lstStyle/>
        <a:p>
          <a:endParaRPr lang="en-US"/>
        </a:p>
      </dgm:t>
    </dgm:pt>
    <dgm:pt modelId="{DF2193F5-2DCA-4B7E-BFBA-340440660AC0}">
      <dgm:prSet phldrT="[Text]"/>
      <dgm:spPr/>
      <dgm:t>
        <a:bodyPr/>
        <a:lstStyle/>
        <a:p>
          <a:pPr algn="ctr"/>
          <a:r>
            <a:rPr lang="en-US" b="1">
              <a:latin typeface="+mn-lt"/>
              <a:ea typeface="Cambria Math" panose="02040503050406030204" pitchFamily="18" charset="0"/>
            </a:rPr>
            <a:t>File Completion	</a:t>
          </a:r>
        </a:p>
      </dgm:t>
    </dgm:pt>
    <dgm:pt modelId="{F3FE5D69-DACF-438A-A14D-312555E05C0A}" type="parTrans" cxnId="{FA9A950C-B008-4823-AD5C-EC133A02B79C}">
      <dgm:prSet/>
      <dgm:spPr/>
      <dgm:t>
        <a:bodyPr/>
        <a:lstStyle/>
        <a:p>
          <a:endParaRPr lang="en-US"/>
        </a:p>
      </dgm:t>
    </dgm:pt>
    <dgm:pt modelId="{3E2FF82B-111F-4028-BABD-A90D18721B0C}" type="sibTrans" cxnId="{FA9A950C-B008-4823-AD5C-EC133A02B79C}">
      <dgm:prSet/>
      <dgm:spPr/>
      <dgm:t>
        <a:bodyPr/>
        <a:lstStyle/>
        <a:p>
          <a:endParaRPr lang="en-US"/>
        </a:p>
      </dgm:t>
    </dgm:pt>
    <dgm:pt modelId="{33FDEA1A-81A3-492F-A8C8-4AB346104193}">
      <dgm:prSet/>
      <dgm:spPr/>
      <dgm:t>
        <a:bodyPr/>
        <a:lstStyle/>
        <a:p>
          <a:r>
            <a:rPr lang="en-US" b="1">
              <a:latin typeface="+mn-lt"/>
              <a:ea typeface="Cambria Math" panose="02040503050406030204" pitchFamily="18" charset="0"/>
            </a:rPr>
            <a:t>Financial Aid Award</a:t>
          </a:r>
        </a:p>
      </dgm:t>
    </dgm:pt>
    <dgm:pt modelId="{9022CF2E-58B9-4836-869C-F90078EEDBED}" type="parTrans" cxnId="{9AB71AAD-E4DD-44DF-9DF3-C66D06216B24}">
      <dgm:prSet/>
      <dgm:spPr/>
      <dgm:t>
        <a:bodyPr/>
        <a:lstStyle/>
        <a:p>
          <a:endParaRPr lang="en-US"/>
        </a:p>
      </dgm:t>
    </dgm:pt>
    <dgm:pt modelId="{D08FABC1-DB3E-40B1-AC3B-6C76A9309746}" type="sibTrans" cxnId="{9AB71AAD-E4DD-44DF-9DF3-C66D06216B24}">
      <dgm:prSet/>
      <dgm:spPr/>
      <dgm:t>
        <a:bodyPr/>
        <a:lstStyle/>
        <a:p>
          <a:endParaRPr lang="en-US"/>
        </a:p>
      </dgm:t>
    </dgm:pt>
    <dgm:pt modelId="{A6676E7B-0239-416F-8725-FC3C9D67580A}">
      <dgm:prSet phldrT="[Text]"/>
      <dgm:spPr/>
      <dgm:t>
        <a:bodyPr/>
        <a:lstStyle/>
        <a:p>
          <a:r>
            <a:rPr lang="en-US" b="1">
              <a:latin typeface="+mn-lt"/>
              <a:ea typeface="Cambria Math" panose="02040503050406030204" pitchFamily="18" charset="0"/>
            </a:rPr>
            <a:t>FAFSA/CADAA Processed</a:t>
          </a:r>
        </a:p>
      </dgm:t>
    </dgm:pt>
    <dgm:pt modelId="{BBACB8A2-F1B1-492C-B3F2-EC03C7383A0D}" type="sibTrans" cxnId="{62EAF5BA-2A9C-4FD4-B3F6-81BC3F91848C}">
      <dgm:prSet/>
      <dgm:spPr/>
      <dgm:t>
        <a:bodyPr/>
        <a:lstStyle/>
        <a:p>
          <a:endParaRPr lang="en-US"/>
        </a:p>
      </dgm:t>
    </dgm:pt>
    <dgm:pt modelId="{3243EE1A-4340-418A-91C2-51F58E2572D1}" type="parTrans" cxnId="{62EAF5BA-2A9C-4FD4-B3F6-81BC3F91848C}">
      <dgm:prSet/>
      <dgm:spPr/>
      <dgm:t>
        <a:bodyPr/>
        <a:lstStyle/>
        <a:p>
          <a:endParaRPr lang="en-US"/>
        </a:p>
      </dgm:t>
    </dgm:pt>
    <dgm:pt modelId="{B5E441A5-8E58-4C4F-9CFF-4242A8FA2EA8}" type="pres">
      <dgm:prSet presAssocID="{0D2F3ED2-CC2B-4DDC-B5EF-2CF2038B46AE}" presName="Name0" presStyleCnt="0">
        <dgm:presLayoutVars>
          <dgm:dir/>
          <dgm:resizeHandles val="exact"/>
        </dgm:presLayoutVars>
      </dgm:prSet>
      <dgm:spPr/>
    </dgm:pt>
    <dgm:pt modelId="{08B13F9F-75B2-4BD0-A614-74637464183A}" type="pres">
      <dgm:prSet presAssocID="{A6676E7B-0239-416F-8725-FC3C9D67580A}" presName="node" presStyleLbl="node1" presStyleIdx="0" presStyleCnt="4">
        <dgm:presLayoutVars>
          <dgm:bulletEnabled val="1"/>
        </dgm:presLayoutVars>
      </dgm:prSet>
      <dgm:spPr/>
    </dgm:pt>
    <dgm:pt modelId="{7AE69C39-461C-4DE5-874E-EDE1DDC80D1C}" type="pres">
      <dgm:prSet presAssocID="{BBACB8A2-F1B1-492C-B3F2-EC03C7383A0D}" presName="sibTrans" presStyleLbl="sibTrans2D1" presStyleIdx="0" presStyleCnt="3"/>
      <dgm:spPr/>
    </dgm:pt>
    <dgm:pt modelId="{5E4ABC37-62B5-4212-B7FB-4D7287D0952C}" type="pres">
      <dgm:prSet presAssocID="{BBACB8A2-F1B1-492C-B3F2-EC03C7383A0D}" presName="connectorText" presStyleLbl="sibTrans2D1" presStyleIdx="0" presStyleCnt="3"/>
      <dgm:spPr/>
    </dgm:pt>
    <dgm:pt modelId="{8A14D8AB-3B5F-4D91-B2EE-47CA85888DF8}" type="pres">
      <dgm:prSet presAssocID="{B5C401E3-68F5-4063-AD8F-C4469F93808E}" presName="node" presStyleLbl="node1" presStyleIdx="1" presStyleCnt="4">
        <dgm:presLayoutVars>
          <dgm:bulletEnabled val="1"/>
        </dgm:presLayoutVars>
      </dgm:prSet>
      <dgm:spPr/>
    </dgm:pt>
    <dgm:pt modelId="{7492F018-58BC-4607-A32F-EEDD2BF332F5}" type="pres">
      <dgm:prSet presAssocID="{38FF66CF-8071-4EDB-BFDA-58D62B1DBE80}" presName="sibTrans" presStyleLbl="sibTrans2D1" presStyleIdx="1" presStyleCnt="3"/>
      <dgm:spPr/>
    </dgm:pt>
    <dgm:pt modelId="{737D97B9-5CA4-4DA3-B415-EFA5FCD9C14D}" type="pres">
      <dgm:prSet presAssocID="{38FF66CF-8071-4EDB-BFDA-58D62B1DBE80}" presName="connectorText" presStyleLbl="sibTrans2D1" presStyleIdx="1" presStyleCnt="3"/>
      <dgm:spPr/>
    </dgm:pt>
    <dgm:pt modelId="{8139811E-EB27-41A8-8608-56DB53F57286}" type="pres">
      <dgm:prSet presAssocID="{DF2193F5-2DCA-4B7E-BFBA-340440660AC0}" presName="node" presStyleLbl="node1" presStyleIdx="2" presStyleCnt="4">
        <dgm:presLayoutVars>
          <dgm:bulletEnabled val="1"/>
        </dgm:presLayoutVars>
      </dgm:prSet>
      <dgm:spPr/>
    </dgm:pt>
    <dgm:pt modelId="{90D8A781-6474-42D0-86FA-053B1AF8CF17}" type="pres">
      <dgm:prSet presAssocID="{3E2FF82B-111F-4028-BABD-A90D18721B0C}" presName="sibTrans" presStyleLbl="sibTrans2D1" presStyleIdx="2" presStyleCnt="3"/>
      <dgm:spPr/>
    </dgm:pt>
    <dgm:pt modelId="{B64842B1-6317-437D-9B90-3C67960F6886}" type="pres">
      <dgm:prSet presAssocID="{3E2FF82B-111F-4028-BABD-A90D18721B0C}" presName="connectorText" presStyleLbl="sibTrans2D1" presStyleIdx="2" presStyleCnt="3"/>
      <dgm:spPr/>
    </dgm:pt>
    <dgm:pt modelId="{88F62C01-B265-4A6E-851F-E91C5C39CBC4}" type="pres">
      <dgm:prSet presAssocID="{33FDEA1A-81A3-492F-A8C8-4AB346104193}" presName="node" presStyleLbl="node1" presStyleIdx="3" presStyleCnt="4">
        <dgm:presLayoutVars>
          <dgm:bulletEnabled val="1"/>
        </dgm:presLayoutVars>
      </dgm:prSet>
      <dgm:spPr/>
    </dgm:pt>
  </dgm:ptLst>
  <dgm:cxnLst>
    <dgm:cxn modelId="{FA9A950C-B008-4823-AD5C-EC133A02B79C}" srcId="{0D2F3ED2-CC2B-4DDC-B5EF-2CF2038B46AE}" destId="{DF2193F5-2DCA-4B7E-BFBA-340440660AC0}" srcOrd="2" destOrd="0" parTransId="{F3FE5D69-DACF-438A-A14D-312555E05C0A}" sibTransId="{3E2FF82B-111F-4028-BABD-A90D18721B0C}"/>
    <dgm:cxn modelId="{F0A73B36-481E-48DC-B8DE-D257588FB089}" type="presOf" srcId="{BBACB8A2-F1B1-492C-B3F2-EC03C7383A0D}" destId="{5E4ABC37-62B5-4212-B7FB-4D7287D0952C}" srcOrd="1" destOrd="0" presId="urn:microsoft.com/office/officeart/2005/8/layout/process1"/>
    <dgm:cxn modelId="{D1731B41-5853-402E-8F3F-8AA30848C071}" type="presOf" srcId="{A6676E7B-0239-416F-8725-FC3C9D67580A}" destId="{08B13F9F-75B2-4BD0-A614-74637464183A}" srcOrd="0" destOrd="0" presId="urn:microsoft.com/office/officeart/2005/8/layout/process1"/>
    <dgm:cxn modelId="{6D231A62-F968-4703-A5A8-7E0AB231F316}" type="presOf" srcId="{38FF66CF-8071-4EDB-BFDA-58D62B1DBE80}" destId="{737D97B9-5CA4-4DA3-B415-EFA5FCD9C14D}" srcOrd="1" destOrd="0" presId="urn:microsoft.com/office/officeart/2005/8/layout/process1"/>
    <dgm:cxn modelId="{B405DF68-C4F5-4DAD-BD96-73579A0308F3}" type="presOf" srcId="{3E2FF82B-111F-4028-BABD-A90D18721B0C}" destId="{90D8A781-6474-42D0-86FA-053B1AF8CF17}" srcOrd="0" destOrd="0" presId="urn:microsoft.com/office/officeart/2005/8/layout/process1"/>
    <dgm:cxn modelId="{C05F3B76-7387-4A6B-987B-A69B4A77DE23}" type="presOf" srcId="{DF2193F5-2DCA-4B7E-BFBA-340440660AC0}" destId="{8139811E-EB27-41A8-8608-56DB53F57286}" srcOrd="0" destOrd="0" presId="urn:microsoft.com/office/officeart/2005/8/layout/process1"/>
    <dgm:cxn modelId="{9AB71AAD-E4DD-44DF-9DF3-C66D06216B24}" srcId="{0D2F3ED2-CC2B-4DDC-B5EF-2CF2038B46AE}" destId="{33FDEA1A-81A3-492F-A8C8-4AB346104193}" srcOrd="3" destOrd="0" parTransId="{9022CF2E-58B9-4836-869C-F90078EEDBED}" sibTransId="{D08FABC1-DB3E-40B1-AC3B-6C76A9309746}"/>
    <dgm:cxn modelId="{B07326B0-0DFA-406E-A51F-30864E7C716B}" srcId="{0D2F3ED2-CC2B-4DDC-B5EF-2CF2038B46AE}" destId="{B5C401E3-68F5-4063-AD8F-C4469F93808E}" srcOrd="1" destOrd="0" parTransId="{AC5E1FA5-D30B-4DBE-A697-394E0E99F803}" sibTransId="{38FF66CF-8071-4EDB-BFDA-58D62B1DBE80}"/>
    <dgm:cxn modelId="{5F0539B7-E7DB-4652-94E7-AF2D0C2AC8BC}" type="presOf" srcId="{3E2FF82B-111F-4028-BABD-A90D18721B0C}" destId="{B64842B1-6317-437D-9B90-3C67960F6886}" srcOrd="1" destOrd="0" presId="urn:microsoft.com/office/officeart/2005/8/layout/process1"/>
    <dgm:cxn modelId="{62EAF5BA-2A9C-4FD4-B3F6-81BC3F91848C}" srcId="{0D2F3ED2-CC2B-4DDC-B5EF-2CF2038B46AE}" destId="{A6676E7B-0239-416F-8725-FC3C9D67580A}" srcOrd="0" destOrd="0" parTransId="{3243EE1A-4340-418A-91C2-51F58E2572D1}" sibTransId="{BBACB8A2-F1B1-492C-B3F2-EC03C7383A0D}"/>
    <dgm:cxn modelId="{4F8F94D1-2D2C-4207-8480-960D7493EA60}" type="presOf" srcId="{38FF66CF-8071-4EDB-BFDA-58D62B1DBE80}" destId="{7492F018-58BC-4607-A32F-EEDD2BF332F5}" srcOrd="0" destOrd="0" presId="urn:microsoft.com/office/officeart/2005/8/layout/process1"/>
    <dgm:cxn modelId="{39523FDF-7558-4A24-ADBE-4DE33EE6EB85}" type="presOf" srcId="{0D2F3ED2-CC2B-4DDC-B5EF-2CF2038B46AE}" destId="{B5E441A5-8E58-4C4F-9CFF-4242A8FA2EA8}" srcOrd="0" destOrd="0" presId="urn:microsoft.com/office/officeart/2005/8/layout/process1"/>
    <dgm:cxn modelId="{BEC6CFDF-BFFF-4743-A994-7C188D051954}" type="presOf" srcId="{B5C401E3-68F5-4063-AD8F-C4469F93808E}" destId="{8A14D8AB-3B5F-4D91-B2EE-47CA85888DF8}" srcOrd="0" destOrd="0" presId="urn:microsoft.com/office/officeart/2005/8/layout/process1"/>
    <dgm:cxn modelId="{55C68EE1-1CFC-4F98-8EB1-F8C34F75109E}" type="presOf" srcId="{33FDEA1A-81A3-492F-A8C8-4AB346104193}" destId="{88F62C01-B265-4A6E-851F-E91C5C39CBC4}" srcOrd="0" destOrd="0" presId="urn:microsoft.com/office/officeart/2005/8/layout/process1"/>
    <dgm:cxn modelId="{8F56BEE3-053F-40FB-971C-EA5B67C8B41B}" type="presOf" srcId="{BBACB8A2-F1B1-492C-B3F2-EC03C7383A0D}" destId="{7AE69C39-461C-4DE5-874E-EDE1DDC80D1C}" srcOrd="0" destOrd="0" presId="urn:microsoft.com/office/officeart/2005/8/layout/process1"/>
    <dgm:cxn modelId="{B98707E8-EFA1-4E79-97CF-DCD4B165A3C8}" type="presParOf" srcId="{B5E441A5-8E58-4C4F-9CFF-4242A8FA2EA8}" destId="{08B13F9F-75B2-4BD0-A614-74637464183A}" srcOrd="0" destOrd="0" presId="urn:microsoft.com/office/officeart/2005/8/layout/process1"/>
    <dgm:cxn modelId="{6935C320-B06F-4872-8583-F1494946445C}" type="presParOf" srcId="{B5E441A5-8E58-4C4F-9CFF-4242A8FA2EA8}" destId="{7AE69C39-461C-4DE5-874E-EDE1DDC80D1C}" srcOrd="1" destOrd="0" presId="urn:microsoft.com/office/officeart/2005/8/layout/process1"/>
    <dgm:cxn modelId="{035D184E-FB64-4194-8890-CC7A99447612}" type="presParOf" srcId="{7AE69C39-461C-4DE5-874E-EDE1DDC80D1C}" destId="{5E4ABC37-62B5-4212-B7FB-4D7287D0952C}" srcOrd="0" destOrd="0" presId="urn:microsoft.com/office/officeart/2005/8/layout/process1"/>
    <dgm:cxn modelId="{6E0E877B-BF34-404D-BD4E-8A447AFB3591}" type="presParOf" srcId="{B5E441A5-8E58-4C4F-9CFF-4242A8FA2EA8}" destId="{8A14D8AB-3B5F-4D91-B2EE-47CA85888DF8}" srcOrd="2" destOrd="0" presId="urn:microsoft.com/office/officeart/2005/8/layout/process1"/>
    <dgm:cxn modelId="{ED7215AE-0176-4A0A-B774-17BC2F2A285D}" type="presParOf" srcId="{B5E441A5-8E58-4C4F-9CFF-4242A8FA2EA8}" destId="{7492F018-58BC-4607-A32F-EEDD2BF332F5}" srcOrd="3" destOrd="0" presId="urn:microsoft.com/office/officeart/2005/8/layout/process1"/>
    <dgm:cxn modelId="{89A578F1-DFB7-4998-809A-3FAF7DF98D54}" type="presParOf" srcId="{7492F018-58BC-4607-A32F-EEDD2BF332F5}" destId="{737D97B9-5CA4-4DA3-B415-EFA5FCD9C14D}" srcOrd="0" destOrd="0" presId="urn:microsoft.com/office/officeart/2005/8/layout/process1"/>
    <dgm:cxn modelId="{38B1AA30-A40A-4D99-BCEF-C9E87436C989}" type="presParOf" srcId="{B5E441A5-8E58-4C4F-9CFF-4242A8FA2EA8}" destId="{8139811E-EB27-41A8-8608-56DB53F57286}" srcOrd="4" destOrd="0" presId="urn:microsoft.com/office/officeart/2005/8/layout/process1"/>
    <dgm:cxn modelId="{D90C7E02-C8B9-450F-BE9B-2BC3D3D954B5}" type="presParOf" srcId="{B5E441A5-8E58-4C4F-9CFF-4242A8FA2EA8}" destId="{90D8A781-6474-42D0-86FA-053B1AF8CF17}" srcOrd="5" destOrd="0" presId="urn:microsoft.com/office/officeart/2005/8/layout/process1"/>
    <dgm:cxn modelId="{EC477EB5-0F88-481D-A3AE-3A86C179E43F}" type="presParOf" srcId="{90D8A781-6474-42D0-86FA-053B1AF8CF17}" destId="{B64842B1-6317-437D-9B90-3C67960F6886}" srcOrd="0" destOrd="0" presId="urn:microsoft.com/office/officeart/2005/8/layout/process1"/>
    <dgm:cxn modelId="{93FA10E1-1651-4BF7-8323-B23A3659B8D3}" type="presParOf" srcId="{B5E441A5-8E58-4C4F-9CFF-4242A8FA2EA8}" destId="{88F62C01-B265-4A6E-851F-E91C5C39CBC4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EA9A12B-4FDC-435D-8E9A-3C1AAD83A7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EC61CA4-5874-406C-B146-853649261FC5}">
      <dgm:prSet/>
      <dgm:spPr/>
      <dgm:t>
        <a:bodyPr/>
        <a:lstStyle/>
        <a:p>
          <a:r>
            <a:rPr lang="en-US" b="1" baseline="0" dirty="0"/>
            <a:t>Cost of Attendance (COA)</a:t>
          </a:r>
          <a:endParaRPr lang="en-US" dirty="0"/>
        </a:p>
      </dgm:t>
    </dgm:pt>
    <dgm:pt modelId="{6DAB04BA-FF02-479F-8438-E77879C282D2}" type="parTrans" cxnId="{E8FEF191-AE1F-467F-82F8-0C958646A5C5}">
      <dgm:prSet/>
      <dgm:spPr/>
      <dgm:t>
        <a:bodyPr/>
        <a:lstStyle/>
        <a:p>
          <a:endParaRPr lang="en-US"/>
        </a:p>
      </dgm:t>
    </dgm:pt>
    <dgm:pt modelId="{D54D6ABD-6A43-4B1E-A8F7-2476C15302AE}" type="sibTrans" cxnId="{E8FEF191-AE1F-467F-82F8-0C958646A5C5}">
      <dgm:prSet/>
      <dgm:spPr/>
      <dgm:t>
        <a:bodyPr/>
        <a:lstStyle/>
        <a:p>
          <a:endParaRPr lang="en-US"/>
        </a:p>
      </dgm:t>
    </dgm:pt>
    <dgm:pt modelId="{CB36C77B-C0C8-468F-BAA1-00B98A70B521}">
      <dgm:prSet/>
      <dgm:spPr/>
      <dgm:t>
        <a:bodyPr/>
        <a:lstStyle/>
        <a:p>
          <a:r>
            <a:rPr lang="en-US" b="1" u="sng" baseline="0" dirty="0"/>
            <a:t>- Expected Family Contribution (EFC)</a:t>
          </a:r>
          <a:endParaRPr lang="en-US" dirty="0"/>
        </a:p>
      </dgm:t>
    </dgm:pt>
    <dgm:pt modelId="{F2BC02F5-B1D1-442B-956B-7D604D2E4539}" type="parTrans" cxnId="{48E30098-3CEF-4234-A919-D41C9261F4F7}">
      <dgm:prSet/>
      <dgm:spPr/>
      <dgm:t>
        <a:bodyPr/>
        <a:lstStyle/>
        <a:p>
          <a:endParaRPr lang="en-US"/>
        </a:p>
      </dgm:t>
    </dgm:pt>
    <dgm:pt modelId="{8A005F3B-FC03-48A8-9B6D-1AE92BDAE5B7}" type="sibTrans" cxnId="{48E30098-3CEF-4234-A919-D41C9261F4F7}">
      <dgm:prSet/>
      <dgm:spPr/>
      <dgm:t>
        <a:bodyPr/>
        <a:lstStyle/>
        <a:p>
          <a:endParaRPr lang="en-US"/>
        </a:p>
      </dgm:t>
    </dgm:pt>
    <dgm:pt modelId="{B067E304-3298-4ACD-8590-C22E7565B24C}">
      <dgm:prSet/>
      <dgm:spPr/>
      <dgm:t>
        <a:bodyPr/>
        <a:lstStyle/>
        <a:p>
          <a:pPr rtl="0"/>
          <a:r>
            <a:rPr lang="en-US" b="1" baseline="0" dirty="0"/>
            <a:t>=</a:t>
          </a:r>
          <a:r>
            <a:rPr lang="en-US" b="1" baseline="0" dirty="0">
              <a:latin typeface="Century Schoolbook" panose="02040604050505020304"/>
            </a:rPr>
            <a:t> </a:t>
          </a:r>
          <a:r>
            <a:rPr lang="en-US" b="1" baseline="0" dirty="0"/>
            <a:t> Financial Need (eligibility for need based aid)</a:t>
          </a:r>
          <a:endParaRPr lang="en-US" dirty="0"/>
        </a:p>
      </dgm:t>
    </dgm:pt>
    <dgm:pt modelId="{59C96F72-4213-41E7-9613-467828611052}" type="parTrans" cxnId="{6F1F6451-E553-4821-95B5-5134A658EA68}">
      <dgm:prSet/>
      <dgm:spPr/>
      <dgm:t>
        <a:bodyPr/>
        <a:lstStyle/>
        <a:p>
          <a:endParaRPr lang="en-US"/>
        </a:p>
      </dgm:t>
    </dgm:pt>
    <dgm:pt modelId="{82467E6B-1C1A-4C82-88B2-6A8B0D8641AB}" type="sibTrans" cxnId="{6F1F6451-E553-4821-95B5-5134A658EA68}">
      <dgm:prSet/>
      <dgm:spPr/>
      <dgm:t>
        <a:bodyPr/>
        <a:lstStyle/>
        <a:p>
          <a:endParaRPr lang="en-US"/>
        </a:p>
      </dgm:t>
    </dgm:pt>
    <dgm:pt modelId="{C4205056-69F8-4377-A31A-DE39A148F6FC}">
      <dgm:prSet/>
      <dgm:spPr/>
      <dgm:t>
        <a:bodyPr/>
        <a:lstStyle/>
        <a:p>
          <a:r>
            <a:rPr lang="en-US" baseline="0" dirty="0"/>
            <a:t>A financial aid package is put together that comes as close as possible to meeting your financial aid.</a:t>
          </a:r>
          <a:endParaRPr lang="en-US" dirty="0"/>
        </a:p>
      </dgm:t>
    </dgm:pt>
    <dgm:pt modelId="{D2954C4B-E249-4F40-BAFE-7CBE258A068A}" type="parTrans" cxnId="{C827B95B-F4D7-4CB6-AEBA-D1F089FB8E8F}">
      <dgm:prSet/>
      <dgm:spPr/>
      <dgm:t>
        <a:bodyPr/>
        <a:lstStyle/>
        <a:p>
          <a:endParaRPr lang="en-US"/>
        </a:p>
      </dgm:t>
    </dgm:pt>
    <dgm:pt modelId="{53E690D7-86A1-4DE9-930D-CF5CACD4AA6E}" type="sibTrans" cxnId="{C827B95B-F4D7-4CB6-AEBA-D1F089FB8E8F}">
      <dgm:prSet/>
      <dgm:spPr/>
      <dgm:t>
        <a:bodyPr/>
        <a:lstStyle/>
        <a:p>
          <a:endParaRPr lang="en-US"/>
        </a:p>
      </dgm:t>
    </dgm:pt>
    <dgm:pt modelId="{9CA06066-76F5-46EC-94FD-234B1932AB60}">
      <dgm:prSet/>
      <dgm:spPr/>
      <dgm:t>
        <a:bodyPr/>
        <a:lstStyle/>
        <a:p>
          <a:r>
            <a:rPr lang="en-US" baseline="0" dirty="0"/>
            <a:t>Outside resources such as scholarships, CalWORKs, EOPS, and veterans' benefits reduces a student’s financial need.</a:t>
          </a:r>
          <a:endParaRPr lang="en-US" dirty="0"/>
        </a:p>
      </dgm:t>
    </dgm:pt>
    <dgm:pt modelId="{960175B1-2A65-444D-BA65-1107EA0DD5BF}" type="parTrans" cxnId="{EDDF2E22-5D70-4EA0-AC96-A8998EA40238}">
      <dgm:prSet/>
      <dgm:spPr/>
      <dgm:t>
        <a:bodyPr/>
        <a:lstStyle/>
        <a:p>
          <a:endParaRPr lang="en-US"/>
        </a:p>
      </dgm:t>
    </dgm:pt>
    <dgm:pt modelId="{EC414EEE-5755-4DF0-B226-DCFD8772442B}" type="sibTrans" cxnId="{EDDF2E22-5D70-4EA0-AC96-A8998EA40238}">
      <dgm:prSet/>
      <dgm:spPr/>
      <dgm:t>
        <a:bodyPr/>
        <a:lstStyle/>
        <a:p>
          <a:endParaRPr lang="en-US"/>
        </a:p>
      </dgm:t>
    </dgm:pt>
    <dgm:pt modelId="{42F68F89-1CC9-4BFA-86BB-30AC873A58F7}">
      <dgm:prSet/>
      <dgm:spPr/>
      <dgm:t>
        <a:bodyPr/>
        <a:lstStyle/>
        <a:p>
          <a:r>
            <a:rPr lang="en-US" baseline="0" dirty="0"/>
            <a:t>A student cannot be awarded financial aid that exceeds the Cost of Attendance.</a:t>
          </a:r>
          <a:endParaRPr lang="en-US" dirty="0"/>
        </a:p>
      </dgm:t>
    </dgm:pt>
    <dgm:pt modelId="{00108534-883A-464A-830F-B6699B651104}" type="parTrans" cxnId="{09D94E6D-5272-4D16-BF3A-7372F7C6D355}">
      <dgm:prSet/>
      <dgm:spPr/>
      <dgm:t>
        <a:bodyPr/>
        <a:lstStyle/>
        <a:p>
          <a:endParaRPr lang="en-US"/>
        </a:p>
      </dgm:t>
    </dgm:pt>
    <dgm:pt modelId="{C54A09E3-8722-4526-89A0-3AC6585E6CEB}" type="sibTrans" cxnId="{09D94E6D-5272-4D16-BF3A-7372F7C6D355}">
      <dgm:prSet/>
      <dgm:spPr/>
      <dgm:t>
        <a:bodyPr/>
        <a:lstStyle/>
        <a:p>
          <a:endParaRPr lang="en-US"/>
        </a:p>
      </dgm:t>
    </dgm:pt>
    <dgm:pt modelId="{7188ADEE-19C0-4DC5-A94D-D5CBC3001591}" type="pres">
      <dgm:prSet presAssocID="{DEA9A12B-4FDC-435D-8E9A-3C1AAD83A7E2}" presName="linear" presStyleCnt="0">
        <dgm:presLayoutVars>
          <dgm:animLvl val="lvl"/>
          <dgm:resizeHandles val="exact"/>
        </dgm:presLayoutVars>
      </dgm:prSet>
      <dgm:spPr/>
    </dgm:pt>
    <dgm:pt modelId="{4BA6C05E-E66B-46A0-BE91-31B3FFB03EE9}" type="pres">
      <dgm:prSet presAssocID="{0EC61CA4-5874-406C-B146-853649261FC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418CDED-4817-4937-AC45-FAE9E33361D3}" type="pres">
      <dgm:prSet presAssocID="{D54D6ABD-6A43-4B1E-A8F7-2476C15302AE}" presName="spacer" presStyleCnt="0"/>
      <dgm:spPr/>
    </dgm:pt>
    <dgm:pt modelId="{047EF512-3BF5-4407-8FB0-079DDFC33D57}" type="pres">
      <dgm:prSet presAssocID="{CB36C77B-C0C8-468F-BAA1-00B98A70B52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E47DB81-768F-4CDF-BFD7-2C75C3F681BD}" type="pres">
      <dgm:prSet presAssocID="{8A005F3B-FC03-48A8-9B6D-1AE92BDAE5B7}" presName="spacer" presStyleCnt="0"/>
      <dgm:spPr/>
    </dgm:pt>
    <dgm:pt modelId="{91044ECA-1A5E-402D-B96A-9762C094B49A}" type="pres">
      <dgm:prSet presAssocID="{B067E304-3298-4ACD-8590-C22E7565B24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E368F85-8527-4BBD-805C-53635752D496}" type="pres">
      <dgm:prSet presAssocID="{B067E304-3298-4ACD-8590-C22E7565B24C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EDDF2E22-5D70-4EA0-AC96-A8998EA40238}" srcId="{B067E304-3298-4ACD-8590-C22E7565B24C}" destId="{9CA06066-76F5-46EC-94FD-234B1932AB60}" srcOrd="1" destOrd="0" parTransId="{960175B1-2A65-444D-BA65-1107EA0DD5BF}" sibTransId="{EC414EEE-5755-4DF0-B226-DCFD8772442B}"/>
    <dgm:cxn modelId="{16D0993E-AAD9-4BDC-8066-E3480B7A7877}" type="presOf" srcId="{C4205056-69F8-4377-A31A-DE39A148F6FC}" destId="{0E368F85-8527-4BBD-805C-53635752D496}" srcOrd="0" destOrd="0" presId="urn:microsoft.com/office/officeart/2005/8/layout/vList2"/>
    <dgm:cxn modelId="{C38D2C3F-5009-4FCE-8B53-E97898824203}" type="presOf" srcId="{42F68F89-1CC9-4BFA-86BB-30AC873A58F7}" destId="{0E368F85-8527-4BBD-805C-53635752D496}" srcOrd="0" destOrd="2" presId="urn:microsoft.com/office/officeart/2005/8/layout/vList2"/>
    <dgm:cxn modelId="{C827B95B-F4D7-4CB6-AEBA-D1F089FB8E8F}" srcId="{B067E304-3298-4ACD-8590-C22E7565B24C}" destId="{C4205056-69F8-4377-A31A-DE39A148F6FC}" srcOrd="0" destOrd="0" parTransId="{D2954C4B-E249-4F40-BAFE-7CBE258A068A}" sibTransId="{53E690D7-86A1-4DE9-930D-CF5CACD4AA6E}"/>
    <dgm:cxn modelId="{09D94E6D-5272-4D16-BF3A-7372F7C6D355}" srcId="{B067E304-3298-4ACD-8590-C22E7565B24C}" destId="{42F68F89-1CC9-4BFA-86BB-30AC873A58F7}" srcOrd="2" destOrd="0" parTransId="{00108534-883A-464A-830F-B6699B651104}" sibTransId="{C54A09E3-8722-4526-89A0-3AC6585E6CEB}"/>
    <dgm:cxn modelId="{6F1F6451-E553-4821-95B5-5134A658EA68}" srcId="{DEA9A12B-4FDC-435D-8E9A-3C1AAD83A7E2}" destId="{B067E304-3298-4ACD-8590-C22E7565B24C}" srcOrd="2" destOrd="0" parTransId="{59C96F72-4213-41E7-9613-467828611052}" sibTransId="{82467E6B-1C1A-4C82-88B2-6A8B0D8641AB}"/>
    <dgm:cxn modelId="{82F3F653-2BF8-4144-BE18-669CC51FFF57}" type="presOf" srcId="{0EC61CA4-5874-406C-B146-853649261FC5}" destId="{4BA6C05E-E66B-46A0-BE91-31B3FFB03EE9}" srcOrd="0" destOrd="0" presId="urn:microsoft.com/office/officeart/2005/8/layout/vList2"/>
    <dgm:cxn modelId="{EF642E7C-AFFF-4BF1-96EA-570681926286}" type="presOf" srcId="{B067E304-3298-4ACD-8590-C22E7565B24C}" destId="{91044ECA-1A5E-402D-B96A-9762C094B49A}" srcOrd="0" destOrd="0" presId="urn:microsoft.com/office/officeart/2005/8/layout/vList2"/>
    <dgm:cxn modelId="{EA52D085-7771-4CFF-9948-B6D413A645F9}" type="presOf" srcId="{CB36C77B-C0C8-468F-BAA1-00B98A70B521}" destId="{047EF512-3BF5-4407-8FB0-079DDFC33D57}" srcOrd="0" destOrd="0" presId="urn:microsoft.com/office/officeart/2005/8/layout/vList2"/>
    <dgm:cxn modelId="{E8FEF191-AE1F-467F-82F8-0C958646A5C5}" srcId="{DEA9A12B-4FDC-435D-8E9A-3C1AAD83A7E2}" destId="{0EC61CA4-5874-406C-B146-853649261FC5}" srcOrd="0" destOrd="0" parTransId="{6DAB04BA-FF02-479F-8438-E77879C282D2}" sibTransId="{D54D6ABD-6A43-4B1E-A8F7-2476C15302AE}"/>
    <dgm:cxn modelId="{3EDE2A95-0A2D-4591-9967-A38B252241AE}" type="presOf" srcId="{9CA06066-76F5-46EC-94FD-234B1932AB60}" destId="{0E368F85-8527-4BBD-805C-53635752D496}" srcOrd="0" destOrd="1" presId="urn:microsoft.com/office/officeart/2005/8/layout/vList2"/>
    <dgm:cxn modelId="{48E30098-3CEF-4234-A919-D41C9261F4F7}" srcId="{DEA9A12B-4FDC-435D-8E9A-3C1AAD83A7E2}" destId="{CB36C77B-C0C8-468F-BAA1-00B98A70B521}" srcOrd="1" destOrd="0" parTransId="{F2BC02F5-B1D1-442B-956B-7D604D2E4539}" sibTransId="{8A005F3B-FC03-48A8-9B6D-1AE92BDAE5B7}"/>
    <dgm:cxn modelId="{14314CB1-A218-4629-8359-7286BB13AC6A}" type="presOf" srcId="{DEA9A12B-4FDC-435D-8E9A-3C1AAD83A7E2}" destId="{7188ADEE-19C0-4DC5-A94D-D5CBC3001591}" srcOrd="0" destOrd="0" presId="urn:microsoft.com/office/officeart/2005/8/layout/vList2"/>
    <dgm:cxn modelId="{DD4F825B-E6D7-4E09-9CAB-21726A9D5E4C}" type="presParOf" srcId="{7188ADEE-19C0-4DC5-A94D-D5CBC3001591}" destId="{4BA6C05E-E66B-46A0-BE91-31B3FFB03EE9}" srcOrd="0" destOrd="0" presId="urn:microsoft.com/office/officeart/2005/8/layout/vList2"/>
    <dgm:cxn modelId="{17C5510A-65EE-4C47-BCC6-1987933D4C2B}" type="presParOf" srcId="{7188ADEE-19C0-4DC5-A94D-D5CBC3001591}" destId="{E418CDED-4817-4937-AC45-FAE9E33361D3}" srcOrd="1" destOrd="0" presId="urn:microsoft.com/office/officeart/2005/8/layout/vList2"/>
    <dgm:cxn modelId="{AD471378-6E73-472A-BA45-F1DB953A128A}" type="presParOf" srcId="{7188ADEE-19C0-4DC5-A94D-D5CBC3001591}" destId="{047EF512-3BF5-4407-8FB0-079DDFC33D57}" srcOrd="2" destOrd="0" presId="urn:microsoft.com/office/officeart/2005/8/layout/vList2"/>
    <dgm:cxn modelId="{773117B1-A39A-4544-8232-E816FE6EE513}" type="presParOf" srcId="{7188ADEE-19C0-4DC5-A94D-D5CBC3001591}" destId="{8E47DB81-768F-4CDF-BFD7-2C75C3F681BD}" srcOrd="3" destOrd="0" presId="urn:microsoft.com/office/officeart/2005/8/layout/vList2"/>
    <dgm:cxn modelId="{648F1B0B-2C8C-4240-BB8D-884A7903B23C}" type="presParOf" srcId="{7188ADEE-19C0-4DC5-A94D-D5CBC3001591}" destId="{91044ECA-1A5E-402D-B96A-9762C094B49A}" srcOrd="4" destOrd="0" presId="urn:microsoft.com/office/officeart/2005/8/layout/vList2"/>
    <dgm:cxn modelId="{AE606C0D-FC46-4945-AD8F-74432FBF79ED}" type="presParOf" srcId="{7188ADEE-19C0-4DC5-A94D-D5CBC3001591}" destId="{0E368F85-8527-4BBD-805C-53635752D496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8F7575-F2F7-4D48-A186-2FBB87702067}">
      <dsp:nvSpPr>
        <dsp:cNvPr id="0" name=""/>
        <dsp:cNvSpPr/>
      </dsp:nvSpPr>
      <dsp:spPr>
        <a:xfrm>
          <a:off x="2500" y="18396"/>
          <a:ext cx="2437804" cy="518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Cal Grant A</a:t>
          </a:r>
        </a:p>
      </dsp:txBody>
      <dsp:txXfrm>
        <a:off x="2500" y="18396"/>
        <a:ext cx="2437804" cy="518400"/>
      </dsp:txXfrm>
    </dsp:sp>
    <dsp:sp modelId="{3DFE3828-3F60-4E80-B022-AE97779F20F4}">
      <dsp:nvSpPr>
        <dsp:cNvPr id="0" name=""/>
        <dsp:cNvSpPr/>
      </dsp:nvSpPr>
      <dsp:spPr>
        <a:xfrm>
          <a:off x="2500" y="536796"/>
          <a:ext cx="2437804" cy="395279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Available at a 4-year institution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Minimum 3.00 high school GPA</a:t>
          </a:r>
          <a:b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</a:br>
          <a:endParaRPr lang="en-US" sz="1800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Can only be used for tuition and fees</a:t>
          </a:r>
          <a:b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</a:br>
          <a:endParaRPr lang="en-US" sz="1800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If awarded at a CA Community College, will be held in reserve up to two years until the student transfers</a:t>
          </a:r>
        </a:p>
      </dsp:txBody>
      <dsp:txXfrm>
        <a:off x="2500" y="536796"/>
        <a:ext cx="2437804" cy="3952799"/>
      </dsp:txXfrm>
    </dsp:sp>
    <dsp:sp modelId="{62881817-4259-4034-A8CE-0B3E8D063C9A}">
      <dsp:nvSpPr>
        <dsp:cNvPr id="0" name=""/>
        <dsp:cNvSpPr/>
      </dsp:nvSpPr>
      <dsp:spPr>
        <a:xfrm>
          <a:off x="2781597" y="18396"/>
          <a:ext cx="2437804" cy="518400"/>
        </a:xfrm>
        <a:prstGeom prst="rect">
          <a:avLst/>
        </a:prstGeom>
        <a:solidFill>
          <a:schemeClr val="accent2">
            <a:hueOff val="-3712334"/>
            <a:satOff val="1211"/>
            <a:lumOff val="-1079"/>
            <a:alphaOff val="0"/>
          </a:schemeClr>
        </a:solidFill>
        <a:ln w="9525" cap="flat" cmpd="sng" algn="ctr">
          <a:solidFill>
            <a:schemeClr val="accent2">
              <a:hueOff val="-3712334"/>
              <a:satOff val="1211"/>
              <a:lumOff val="-1079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+mn-lt"/>
              <a:cs typeface="Arial" panose="020B0604020202020204" pitchFamily="34" charset="0"/>
            </a:rPr>
            <a:t>Cal Grant B</a:t>
          </a:r>
        </a:p>
      </dsp:txBody>
      <dsp:txXfrm>
        <a:off x="2781597" y="18396"/>
        <a:ext cx="2437804" cy="518400"/>
      </dsp:txXfrm>
    </dsp:sp>
    <dsp:sp modelId="{050069D5-1D81-4AF6-9E8D-83053F1F5DAB}">
      <dsp:nvSpPr>
        <dsp:cNvPr id="0" name=""/>
        <dsp:cNvSpPr/>
      </dsp:nvSpPr>
      <dsp:spPr>
        <a:xfrm>
          <a:off x="2781597" y="536796"/>
          <a:ext cx="2437804" cy="3952799"/>
        </a:xfrm>
        <a:prstGeom prst="rect">
          <a:avLst/>
        </a:prstGeom>
        <a:solidFill>
          <a:schemeClr val="accent2">
            <a:tint val="40000"/>
            <a:alpha val="90000"/>
            <a:hueOff val="-3704308"/>
            <a:satOff val="790"/>
            <a:lumOff val="-26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3704308"/>
              <a:satOff val="790"/>
              <a:lumOff val="-26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Available at a 4-year institution or CA Community College</a:t>
          </a:r>
          <a:b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</a:br>
          <a:endParaRPr lang="en-US" sz="1800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Minimum 2.00 high school GPA</a:t>
          </a:r>
        </a:p>
      </dsp:txBody>
      <dsp:txXfrm>
        <a:off x="2781597" y="536796"/>
        <a:ext cx="2437804" cy="3952799"/>
      </dsp:txXfrm>
    </dsp:sp>
    <dsp:sp modelId="{200F3231-508A-4A48-90D4-2E5E8FAC4D35}">
      <dsp:nvSpPr>
        <dsp:cNvPr id="0" name=""/>
        <dsp:cNvSpPr/>
      </dsp:nvSpPr>
      <dsp:spPr>
        <a:xfrm>
          <a:off x="5560695" y="18396"/>
          <a:ext cx="2437804" cy="518400"/>
        </a:xfrm>
        <a:prstGeom prst="rect">
          <a:avLst/>
        </a:prstGeom>
        <a:solidFill>
          <a:schemeClr val="accent2">
            <a:hueOff val="-7424668"/>
            <a:satOff val="2422"/>
            <a:lumOff val="-2157"/>
            <a:alphaOff val="0"/>
          </a:schemeClr>
        </a:solidFill>
        <a:ln w="9525" cap="flat" cmpd="sng" algn="ctr">
          <a:solidFill>
            <a:schemeClr val="accent2">
              <a:hueOff val="-7424668"/>
              <a:satOff val="2422"/>
              <a:lumOff val="-2157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+mn-lt"/>
              <a:cs typeface="Arial" panose="020B0604020202020204" pitchFamily="34" charset="0"/>
            </a:rPr>
            <a:t>Cal Grant C</a:t>
          </a:r>
        </a:p>
      </dsp:txBody>
      <dsp:txXfrm>
        <a:off x="5560695" y="18396"/>
        <a:ext cx="2437804" cy="518400"/>
      </dsp:txXfrm>
    </dsp:sp>
    <dsp:sp modelId="{334D0777-95E4-451B-B3A6-9C11462ECB4D}">
      <dsp:nvSpPr>
        <dsp:cNvPr id="0" name=""/>
        <dsp:cNvSpPr/>
      </dsp:nvSpPr>
      <dsp:spPr>
        <a:xfrm>
          <a:off x="5560695" y="536796"/>
          <a:ext cx="2437804" cy="3952799"/>
        </a:xfrm>
        <a:prstGeom prst="rect">
          <a:avLst/>
        </a:prstGeom>
        <a:solidFill>
          <a:schemeClr val="accent2">
            <a:tint val="40000"/>
            <a:alpha val="90000"/>
            <a:hueOff val="-7408615"/>
            <a:satOff val="1581"/>
            <a:lumOff val="-519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7408615"/>
              <a:satOff val="1581"/>
              <a:lumOff val="-519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Available for students pursuing a vocational, occupational, or technical program</a:t>
          </a:r>
          <a:b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</a:br>
          <a:endParaRPr lang="en-US" sz="1800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If eligible, complete the Cal Grant C Supplement Form and return to the CA Student Aid Commission by the requested deadline.</a:t>
          </a:r>
        </a:p>
      </dsp:txBody>
      <dsp:txXfrm>
        <a:off x="5560695" y="536796"/>
        <a:ext cx="2437804" cy="39527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4ADCAF-49F2-443E-A3B1-05B88354FEC9}">
      <dsp:nvSpPr>
        <dsp:cNvPr id="0" name=""/>
        <dsp:cNvSpPr/>
      </dsp:nvSpPr>
      <dsp:spPr>
        <a:xfrm>
          <a:off x="0" y="24184"/>
          <a:ext cx="3930734" cy="6739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b="0" kern="1200" dirty="0">
            <a:solidFill>
              <a:srgbClr val="010000"/>
            </a:solidFill>
            <a:latin typeface="Broadway"/>
          </a:endParaRPr>
        </a:p>
      </dsp:txBody>
      <dsp:txXfrm>
        <a:off x="32898" y="57082"/>
        <a:ext cx="3864938" cy="608124"/>
      </dsp:txXfrm>
    </dsp:sp>
    <dsp:sp modelId="{0DCA2194-AA3E-4D1E-A947-30B629FB7B11}">
      <dsp:nvSpPr>
        <dsp:cNvPr id="0" name=""/>
        <dsp:cNvSpPr/>
      </dsp:nvSpPr>
      <dsp:spPr>
        <a:xfrm>
          <a:off x="0" y="801784"/>
          <a:ext cx="3930734" cy="673920"/>
        </a:xfrm>
        <a:prstGeom prst="roundRect">
          <a:avLst/>
        </a:prstGeom>
        <a:solidFill>
          <a:schemeClr val="accent5">
            <a:hueOff val="-4767289"/>
            <a:satOff val="1257"/>
            <a:lumOff val="63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b="0" kern="1200" dirty="0">
            <a:latin typeface="Broadway"/>
            <a:ea typeface="+mn-lt"/>
            <a:cs typeface="Arial"/>
          </a:endParaRPr>
        </a:p>
      </dsp:txBody>
      <dsp:txXfrm>
        <a:off x="32898" y="834682"/>
        <a:ext cx="3864938" cy="608124"/>
      </dsp:txXfrm>
    </dsp:sp>
    <dsp:sp modelId="{095807E5-EA83-4930-ABC0-BFB43D412EF4}">
      <dsp:nvSpPr>
        <dsp:cNvPr id="0" name=""/>
        <dsp:cNvSpPr/>
      </dsp:nvSpPr>
      <dsp:spPr>
        <a:xfrm>
          <a:off x="0" y="1579384"/>
          <a:ext cx="3930734" cy="673920"/>
        </a:xfrm>
        <a:prstGeom prst="roundRect">
          <a:avLst/>
        </a:prstGeom>
        <a:solidFill>
          <a:schemeClr val="accent5">
            <a:hueOff val="-9534578"/>
            <a:satOff val="2515"/>
            <a:lumOff val="127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b="0" kern="1200" dirty="0">
            <a:latin typeface="+mn-lt"/>
            <a:ea typeface="+mn-lt"/>
            <a:cs typeface="Arial"/>
          </a:endParaRPr>
        </a:p>
      </dsp:txBody>
      <dsp:txXfrm>
        <a:off x="32898" y="1612282"/>
        <a:ext cx="3864938" cy="608124"/>
      </dsp:txXfrm>
    </dsp:sp>
    <dsp:sp modelId="{2BD66500-A9ED-441C-B4B7-A21010E5A7F9}">
      <dsp:nvSpPr>
        <dsp:cNvPr id="0" name=""/>
        <dsp:cNvSpPr/>
      </dsp:nvSpPr>
      <dsp:spPr>
        <a:xfrm>
          <a:off x="0" y="2356984"/>
          <a:ext cx="3930734" cy="673920"/>
        </a:xfrm>
        <a:prstGeom prst="roundRect">
          <a:avLst/>
        </a:prstGeom>
        <a:solidFill>
          <a:schemeClr val="accent5">
            <a:hueOff val="-14301867"/>
            <a:satOff val="3772"/>
            <a:lumOff val="191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b="0" kern="1200" dirty="0">
            <a:latin typeface="+mn-lt"/>
            <a:ea typeface="+mn-lt"/>
            <a:cs typeface="Arial"/>
          </a:endParaRPr>
        </a:p>
      </dsp:txBody>
      <dsp:txXfrm>
        <a:off x="32898" y="2389882"/>
        <a:ext cx="3864938" cy="608124"/>
      </dsp:txXfrm>
    </dsp:sp>
    <dsp:sp modelId="{F0637901-ED3D-4241-8EAE-FEC120EA3884}">
      <dsp:nvSpPr>
        <dsp:cNvPr id="0" name=""/>
        <dsp:cNvSpPr/>
      </dsp:nvSpPr>
      <dsp:spPr>
        <a:xfrm>
          <a:off x="0" y="3134584"/>
          <a:ext cx="3930734" cy="673920"/>
        </a:xfrm>
        <a:prstGeom prst="roundRect">
          <a:avLst/>
        </a:prstGeom>
        <a:solidFill>
          <a:schemeClr val="accent5">
            <a:hueOff val="-19069156"/>
            <a:satOff val="5029"/>
            <a:lumOff val="254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b="0" kern="1200" dirty="0">
            <a:latin typeface="+mn-lt"/>
            <a:ea typeface="+mn-lt"/>
            <a:cs typeface="Arial"/>
          </a:endParaRPr>
        </a:p>
      </dsp:txBody>
      <dsp:txXfrm>
        <a:off x="32898" y="3167482"/>
        <a:ext cx="3864938" cy="6081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3E0DB1-86D4-4308-AC1B-D12C4156E01B}">
      <dsp:nvSpPr>
        <dsp:cNvPr id="0" name=""/>
        <dsp:cNvSpPr/>
      </dsp:nvSpPr>
      <dsp:spPr>
        <a:xfrm>
          <a:off x="0" y="3752169"/>
          <a:ext cx="5271662" cy="123154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</a:rPr>
            <a:t>Verify two things:</a:t>
          </a:r>
        </a:p>
      </dsp:txBody>
      <dsp:txXfrm>
        <a:off x="0" y="3752169"/>
        <a:ext cx="5271662" cy="665034"/>
      </dsp:txXfrm>
    </dsp:sp>
    <dsp:sp modelId="{3DFF20F3-618D-4276-AF28-752227F98C77}">
      <dsp:nvSpPr>
        <dsp:cNvPr id="0" name=""/>
        <dsp:cNvSpPr/>
      </dsp:nvSpPr>
      <dsp:spPr>
        <a:xfrm>
          <a:off x="0" y="4392573"/>
          <a:ext cx="2635830" cy="56651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Confirm School of Attendance</a:t>
          </a:r>
        </a:p>
      </dsp:txBody>
      <dsp:txXfrm>
        <a:off x="0" y="4392573"/>
        <a:ext cx="2635830" cy="566511"/>
      </dsp:txXfrm>
    </dsp:sp>
    <dsp:sp modelId="{D4478CBE-F6DC-46E8-93A7-EACA2874263B}">
      <dsp:nvSpPr>
        <dsp:cNvPr id="0" name=""/>
        <dsp:cNvSpPr/>
      </dsp:nvSpPr>
      <dsp:spPr>
        <a:xfrm>
          <a:off x="2635831" y="4392573"/>
          <a:ext cx="2635830" cy="566511"/>
        </a:xfrm>
        <a:prstGeom prst="rect">
          <a:avLst/>
        </a:prstGeom>
        <a:solidFill>
          <a:schemeClr val="accent2">
            <a:tint val="40000"/>
            <a:alpha val="90000"/>
            <a:hueOff val="-7408615"/>
            <a:satOff val="1581"/>
            <a:lumOff val="-519"/>
            <a:alphaOff val="0"/>
          </a:schemeClr>
        </a:solidFill>
        <a:ln w="13970" cap="flat" cmpd="sng" algn="ctr">
          <a:solidFill>
            <a:schemeClr val="accent2">
              <a:tint val="40000"/>
              <a:alpha val="90000"/>
              <a:hueOff val="-7408615"/>
              <a:satOff val="1581"/>
              <a:lumOff val="-5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Confirm High School Graduation</a:t>
          </a:r>
        </a:p>
      </dsp:txBody>
      <dsp:txXfrm>
        <a:off x="2635831" y="4392573"/>
        <a:ext cx="2635830" cy="566511"/>
      </dsp:txXfrm>
    </dsp:sp>
    <dsp:sp modelId="{AD2FCE03-C52A-47E1-9650-60A63FB01233}">
      <dsp:nvSpPr>
        <dsp:cNvPr id="0" name=""/>
        <dsp:cNvSpPr/>
      </dsp:nvSpPr>
      <dsp:spPr>
        <a:xfrm rot="10800000">
          <a:off x="0" y="1876525"/>
          <a:ext cx="5271662" cy="1894117"/>
        </a:xfrm>
        <a:prstGeom prst="upArrowCallout">
          <a:avLst/>
        </a:prstGeom>
        <a:solidFill>
          <a:schemeClr val="accent2">
            <a:hueOff val="-3712334"/>
            <a:satOff val="1211"/>
            <a:lumOff val="-1079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</a:rPr>
            <a:t>Create a </a:t>
          </a:r>
          <a:r>
            <a:rPr lang="en-US" sz="1700" b="1" kern="1200" dirty="0" err="1">
              <a:solidFill>
                <a:schemeClr val="tx1"/>
              </a:solidFill>
            </a:rPr>
            <a:t>Webgrants</a:t>
          </a:r>
          <a:r>
            <a:rPr lang="en-US" sz="1700" b="1" kern="1200" dirty="0">
              <a:solidFill>
                <a:schemeClr val="tx1"/>
              </a:solidFill>
            </a:rPr>
            <a:t> 4 Students account at </a:t>
          </a:r>
          <a:r>
            <a:rPr lang="en-US" sz="1700" b="1" kern="1200" dirty="0">
              <a:solidFill>
                <a:schemeClr val="tx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https://mygrantinfo.csac.ca.gov/</a:t>
          </a:r>
          <a:endParaRPr lang="en-US" sz="1700" b="1" kern="1200" dirty="0">
            <a:solidFill>
              <a:schemeClr val="tx1"/>
            </a:solidFill>
          </a:endParaRPr>
        </a:p>
      </dsp:txBody>
      <dsp:txXfrm rot="10800000">
        <a:off x="0" y="1876525"/>
        <a:ext cx="5271662" cy="1230740"/>
      </dsp:txXfrm>
    </dsp:sp>
    <dsp:sp modelId="{EE6EB630-EBCB-4222-944E-7D8A6028B93E}">
      <dsp:nvSpPr>
        <dsp:cNvPr id="0" name=""/>
        <dsp:cNvSpPr/>
      </dsp:nvSpPr>
      <dsp:spPr>
        <a:xfrm rot="10800000">
          <a:off x="0" y="881"/>
          <a:ext cx="5271662" cy="1894117"/>
        </a:xfrm>
        <a:prstGeom prst="upArrowCallout">
          <a:avLst/>
        </a:prstGeom>
        <a:solidFill>
          <a:schemeClr val="accent2">
            <a:hueOff val="-7424668"/>
            <a:satOff val="2422"/>
            <a:lumOff val="-2157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  <a:latin typeface="Century Schoolbook"/>
              <a:cs typeface="Arial"/>
            </a:rPr>
            <a:t>Students eligible for a Cal Grant will be required to verify their high school graduation date and college of attendance.</a:t>
          </a:r>
        </a:p>
      </dsp:txBody>
      <dsp:txXfrm rot="10800000">
        <a:off x="0" y="881"/>
        <a:ext cx="5271662" cy="12307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2EA9FC-2452-4644-A3E1-95B306E71F4B}">
      <dsp:nvSpPr>
        <dsp:cNvPr id="0" name=""/>
        <dsp:cNvSpPr/>
      </dsp:nvSpPr>
      <dsp:spPr>
        <a:xfrm>
          <a:off x="0" y="78719"/>
          <a:ext cx="9731680" cy="4317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Parent Information</a:t>
          </a:r>
          <a:endParaRPr lang="en-US" sz="1800" kern="1200" dirty="0"/>
        </a:p>
      </dsp:txBody>
      <dsp:txXfrm>
        <a:off x="21075" y="99794"/>
        <a:ext cx="9689530" cy="389580"/>
      </dsp:txXfrm>
    </dsp:sp>
    <dsp:sp modelId="{084604FD-C05F-437A-BD4E-6E6BC13A0719}">
      <dsp:nvSpPr>
        <dsp:cNvPr id="0" name=""/>
        <dsp:cNvSpPr/>
      </dsp:nvSpPr>
      <dsp:spPr>
        <a:xfrm>
          <a:off x="0" y="510449"/>
          <a:ext cx="9731680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8981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Must be the biological or adoptive parent</a:t>
          </a:r>
        </a:p>
      </dsp:txBody>
      <dsp:txXfrm>
        <a:off x="0" y="510449"/>
        <a:ext cx="9731680" cy="298080"/>
      </dsp:txXfrm>
    </dsp:sp>
    <dsp:sp modelId="{E23F8499-C3A5-4C32-B001-50CEEE25426C}">
      <dsp:nvSpPr>
        <dsp:cNvPr id="0" name=""/>
        <dsp:cNvSpPr/>
      </dsp:nvSpPr>
      <dsp:spPr>
        <a:xfrm>
          <a:off x="0" y="808529"/>
          <a:ext cx="9731680" cy="431730"/>
        </a:xfrm>
        <a:prstGeom prst="roundRect">
          <a:avLst/>
        </a:prstGeom>
        <a:solidFill>
          <a:schemeClr val="accent2">
            <a:hueOff val="-1856167"/>
            <a:satOff val="606"/>
            <a:lumOff val="-539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Parent Marital Status</a:t>
          </a:r>
          <a:endParaRPr lang="en-US" sz="1800" kern="1200" dirty="0"/>
        </a:p>
      </dsp:txBody>
      <dsp:txXfrm>
        <a:off x="21075" y="829604"/>
        <a:ext cx="9689530" cy="389580"/>
      </dsp:txXfrm>
    </dsp:sp>
    <dsp:sp modelId="{3BDFF6BD-2CB2-4CBC-8DD0-E642BD4F13AE}">
      <dsp:nvSpPr>
        <dsp:cNvPr id="0" name=""/>
        <dsp:cNvSpPr/>
      </dsp:nvSpPr>
      <dsp:spPr>
        <a:xfrm>
          <a:off x="0" y="1240259"/>
          <a:ext cx="9731680" cy="475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8981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Must be as of the date the application is completed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If parent is remarried, must include step-parent’s information</a:t>
          </a:r>
        </a:p>
      </dsp:txBody>
      <dsp:txXfrm>
        <a:off x="0" y="1240259"/>
        <a:ext cx="9731680" cy="475065"/>
      </dsp:txXfrm>
    </dsp:sp>
    <dsp:sp modelId="{9AFE05AE-65D2-4E23-8C55-1237F67EFB82}">
      <dsp:nvSpPr>
        <dsp:cNvPr id="0" name=""/>
        <dsp:cNvSpPr/>
      </dsp:nvSpPr>
      <dsp:spPr>
        <a:xfrm>
          <a:off x="0" y="1715324"/>
          <a:ext cx="9731680" cy="431730"/>
        </a:xfrm>
        <a:prstGeom prst="roundRect">
          <a:avLst/>
        </a:prstGeom>
        <a:solidFill>
          <a:schemeClr val="accent2">
            <a:hueOff val="-3712334"/>
            <a:satOff val="1211"/>
            <a:lumOff val="-1079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Student Income Information</a:t>
          </a:r>
          <a:endParaRPr lang="en-US" sz="1800" kern="1200" dirty="0"/>
        </a:p>
      </dsp:txBody>
      <dsp:txXfrm>
        <a:off x="21075" y="1736399"/>
        <a:ext cx="9689530" cy="389580"/>
      </dsp:txXfrm>
    </dsp:sp>
    <dsp:sp modelId="{6C0604A2-93F8-46EE-9178-0E991760F72A}">
      <dsp:nvSpPr>
        <dsp:cNvPr id="0" name=""/>
        <dsp:cNvSpPr/>
      </dsp:nvSpPr>
      <dsp:spPr>
        <a:xfrm>
          <a:off x="0" y="2147054"/>
          <a:ext cx="9731680" cy="633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8981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Must report any income earned in 2020, even if student was not required to file taxes or if student was claimed as a dependent on parent’s tax return</a:t>
          </a:r>
          <a:br>
            <a:rPr lang="en-US" sz="1400" kern="1200" dirty="0"/>
          </a:br>
          <a:endParaRPr lang="en-US" sz="1400" kern="1200" dirty="0"/>
        </a:p>
      </dsp:txBody>
      <dsp:txXfrm>
        <a:off x="0" y="2147054"/>
        <a:ext cx="9731680" cy="633420"/>
      </dsp:txXfrm>
    </dsp:sp>
    <dsp:sp modelId="{9108C9B4-7B52-415C-8C66-9FDA65B6B836}">
      <dsp:nvSpPr>
        <dsp:cNvPr id="0" name=""/>
        <dsp:cNvSpPr/>
      </dsp:nvSpPr>
      <dsp:spPr>
        <a:xfrm>
          <a:off x="0" y="2780475"/>
          <a:ext cx="9731680" cy="431730"/>
        </a:xfrm>
        <a:prstGeom prst="roundRect">
          <a:avLst/>
        </a:prstGeom>
        <a:solidFill>
          <a:schemeClr val="accent2">
            <a:hueOff val="-5568501"/>
            <a:satOff val="1817"/>
            <a:lumOff val="-1618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Duplicating Parent</a:t>
          </a:r>
          <a:endParaRPr lang="en-US" sz="1800" kern="1200" dirty="0"/>
        </a:p>
      </dsp:txBody>
      <dsp:txXfrm>
        <a:off x="21075" y="2801550"/>
        <a:ext cx="9689530" cy="389580"/>
      </dsp:txXfrm>
    </dsp:sp>
    <dsp:sp modelId="{B78719F3-F563-41AD-9DAE-4C08C6EC3BE3}">
      <dsp:nvSpPr>
        <dsp:cNvPr id="0" name=""/>
        <dsp:cNvSpPr/>
      </dsp:nvSpPr>
      <dsp:spPr>
        <a:xfrm>
          <a:off x="0" y="3212205"/>
          <a:ext cx="9731680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8981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Be aware of prompt changes when referring to parent and student income information</a:t>
          </a:r>
        </a:p>
      </dsp:txBody>
      <dsp:txXfrm>
        <a:off x="0" y="3212205"/>
        <a:ext cx="9731680" cy="298080"/>
      </dsp:txXfrm>
    </dsp:sp>
    <dsp:sp modelId="{43191405-3850-4743-9419-6B0A3E4BAEDC}">
      <dsp:nvSpPr>
        <dsp:cNvPr id="0" name=""/>
        <dsp:cNvSpPr/>
      </dsp:nvSpPr>
      <dsp:spPr>
        <a:xfrm>
          <a:off x="0" y="3510285"/>
          <a:ext cx="9731680" cy="431730"/>
        </a:xfrm>
        <a:prstGeom prst="roundRect">
          <a:avLst/>
        </a:prstGeom>
        <a:solidFill>
          <a:schemeClr val="accent2">
            <a:hueOff val="-7424668"/>
            <a:satOff val="2422"/>
            <a:lumOff val="-2157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Listing Incorrect Social Security Number (SSN) or Name for Parent</a:t>
          </a:r>
          <a:endParaRPr lang="en-US" sz="1800" kern="1200" dirty="0"/>
        </a:p>
      </dsp:txBody>
      <dsp:txXfrm>
        <a:off x="21075" y="3531360"/>
        <a:ext cx="9689530" cy="389580"/>
      </dsp:txXfrm>
    </dsp:sp>
    <dsp:sp modelId="{6A6FF563-4F51-42E7-A94F-A308F2810343}">
      <dsp:nvSpPr>
        <dsp:cNvPr id="0" name=""/>
        <dsp:cNvSpPr/>
      </dsp:nvSpPr>
      <dsp:spPr>
        <a:xfrm>
          <a:off x="0" y="3942015"/>
          <a:ext cx="9731680" cy="475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8981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If parent does not have a SSN, list all zeroes.  Do not list the parent’s ITIN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Name must match exactly how it is listed on the social security card</a:t>
          </a:r>
        </a:p>
      </dsp:txBody>
      <dsp:txXfrm>
        <a:off x="0" y="3942015"/>
        <a:ext cx="9731680" cy="4750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B45B53-1787-4E12-BCC7-C8BC57C30669}">
      <dsp:nvSpPr>
        <dsp:cNvPr id="0" name=""/>
        <dsp:cNvSpPr/>
      </dsp:nvSpPr>
      <dsp:spPr>
        <a:xfrm>
          <a:off x="0" y="444"/>
          <a:ext cx="9888245" cy="103927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55956C-C77F-45DF-AFF6-72AF001554E2}">
      <dsp:nvSpPr>
        <dsp:cNvPr id="0" name=""/>
        <dsp:cNvSpPr/>
      </dsp:nvSpPr>
      <dsp:spPr>
        <a:xfrm>
          <a:off x="314381" y="234281"/>
          <a:ext cx="571603" cy="5716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D0E0B5-9044-407F-AB07-B76D1F665E0D}">
      <dsp:nvSpPr>
        <dsp:cNvPr id="0" name=""/>
        <dsp:cNvSpPr/>
      </dsp:nvSpPr>
      <dsp:spPr>
        <a:xfrm>
          <a:off x="1200367" y="444"/>
          <a:ext cx="4449710" cy="1039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990" tIns="109990" rIns="109990" bIns="10999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baseline="0"/>
            <a:t>The 2022-2023 applications will be available </a:t>
          </a:r>
          <a:r>
            <a:rPr lang="en-US" sz="2000" b="1" u="sng" kern="1200" baseline="0"/>
            <a:t>October 1, 2021</a:t>
          </a:r>
          <a:r>
            <a:rPr lang="en-US" sz="2000" b="1" kern="1200" baseline="0"/>
            <a:t>.</a:t>
          </a:r>
          <a:endParaRPr lang="en-US" sz="2000" kern="1200"/>
        </a:p>
      </dsp:txBody>
      <dsp:txXfrm>
        <a:off x="1200367" y="444"/>
        <a:ext cx="4449710" cy="1039279"/>
      </dsp:txXfrm>
    </dsp:sp>
    <dsp:sp modelId="{B2F06398-86DF-4DFB-B19E-F35AD9DA55D2}">
      <dsp:nvSpPr>
        <dsp:cNvPr id="0" name=""/>
        <dsp:cNvSpPr/>
      </dsp:nvSpPr>
      <dsp:spPr>
        <a:xfrm>
          <a:off x="5650077" y="444"/>
          <a:ext cx="4238167" cy="1039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990" tIns="109990" rIns="109990" bIns="10999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Applications available in both English and Spanish</a:t>
          </a:r>
        </a:p>
      </dsp:txBody>
      <dsp:txXfrm>
        <a:off x="5650077" y="444"/>
        <a:ext cx="4238167" cy="1039279"/>
      </dsp:txXfrm>
    </dsp:sp>
    <dsp:sp modelId="{B34FC6FD-743A-4EAA-947F-783A51A4ACE6}">
      <dsp:nvSpPr>
        <dsp:cNvPr id="0" name=""/>
        <dsp:cNvSpPr/>
      </dsp:nvSpPr>
      <dsp:spPr>
        <a:xfrm>
          <a:off x="0" y="1299542"/>
          <a:ext cx="9888245" cy="103927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0CD57E-BE93-4F3F-B9A4-59EFA32FED63}">
      <dsp:nvSpPr>
        <dsp:cNvPr id="0" name=""/>
        <dsp:cNvSpPr/>
      </dsp:nvSpPr>
      <dsp:spPr>
        <a:xfrm>
          <a:off x="314381" y="1533380"/>
          <a:ext cx="571603" cy="57160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E384A1-C607-45E5-B5A7-8AD34B3E6DC1}">
      <dsp:nvSpPr>
        <dsp:cNvPr id="0" name=""/>
        <dsp:cNvSpPr/>
      </dsp:nvSpPr>
      <dsp:spPr>
        <a:xfrm>
          <a:off x="1200367" y="1299542"/>
          <a:ext cx="4449710" cy="1039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990" tIns="109990" rIns="109990" bIns="10999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baseline="0"/>
            <a:t>State Deadline for California</a:t>
          </a:r>
          <a:endParaRPr lang="en-US" sz="2000" kern="1200"/>
        </a:p>
      </dsp:txBody>
      <dsp:txXfrm>
        <a:off x="1200367" y="1299542"/>
        <a:ext cx="4449710" cy="1039279"/>
      </dsp:txXfrm>
    </dsp:sp>
    <dsp:sp modelId="{F0BA0B5D-ED78-43A6-B4CD-BCD01BB2BDF1}">
      <dsp:nvSpPr>
        <dsp:cNvPr id="0" name=""/>
        <dsp:cNvSpPr/>
      </dsp:nvSpPr>
      <dsp:spPr>
        <a:xfrm>
          <a:off x="5650077" y="1299542"/>
          <a:ext cx="4238167" cy="1039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990" tIns="109990" rIns="109990" bIns="10999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u="sng" kern="1200"/>
            <a:t>March 2, 2022,</a:t>
          </a:r>
          <a:r>
            <a:rPr lang="en-US" sz="1300" kern="1200"/>
            <a:t> is the deadline for Cal Grant consideration (both a financial aid application and a school-certified GPA must be submitted by this date)</a:t>
          </a:r>
        </a:p>
      </dsp:txBody>
      <dsp:txXfrm>
        <a:off x="5650077" y="1299542"/>
        <a:ext cx="4238167" cy="1039279"/>
      </dsp:txXfrm>
    </dsp:sp>
    <dsp:sp modelId="{4D89480C-3554-4258-8F43-59EAE7766EDA}">
      <dsp:nvSpPr>
        <dsp:cNvPr id="0" name=""/>
        <dsp:cNvSpPr/>
      </dsp:nvSpPr>
      <dsp:spPr>
        <a:xfrm>
          <a:off x="0" y="2598641"/>
          <a:ext cx="9888245" cy="103927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577E23-3ED6-4FC9-91E5-FDAE7768E706}">
      <dsp:nvSpPr>
        <dsp:cNvPr id="0" name=""/>
        <dsp:cNvSpPr/>
      </dsp:nvSpPr>
      <dsp:spPr>
        <a:xfrm>
          <a:off x="314381" y="2832479"/>
          <a:ext cx="571603" cy="57160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15F3C2-E90F-4988-AF7E-06B7901BBBD9}">
      <dsp:nvSpPr>
        <dsp:cNvPr id="0" name=""/>
        <dsp:cNvSpPr/>
      </dsp:nvSpPr>
      <dsp:spPr>
        <a:xfrm>
          <a:off x="1200367" y="2598641"/>
          <a:ext cx="4449710" cy="1039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990" tIns="109990" rIns="109990" bIns="10999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baseline="0"/>
            <a:t>College Deadline</a:t>
          </a:r>
          <a:endParaRPr lang="en-US" sz="2000" kern="1200"/>
        </a:p>
      </dsp:txBody>
      <dsp:txXfrm>
        <a:off x="1200367" y="2598641"/>
        <a:ext cx="4449710" cy="1039279"/>
      </dsp:txXfrm>
    </dsp:sp>
    <dsp:sp modelId="{417C509C-132B-4434-92AC-5B588F5E9B24}">
      <dsp:nvSpPr>
        <dsp:cNvPr id="0" name=""/>
        <dsp:cNvSpPr/>
      </dsp:nvSpPr>
      <dsp:spPr>
        <a:xfrm>
          <a:off x="5650077" y="2598641"/>
          <a:ext cx="4238167" cy="1039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990" tIns="109990" rIns="109990" bIns="10999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Varies by college- students should check with the college they are interested in attending for deadlines to complete any requirements</a:t>
          </a:r>
        </a:p>
      </dsp:txBody>
      <dsp:txXfrm>
        <a:off x="5650077" y="2598641"/>
        <a:ext cx="4238167" cy="103927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B13F9F-75B2-4BD0-A614-74637464183A}">
      <dsp:nvSpPr>
        <dsp:cNvPr id="0" name=""/>
        <dsp:cNvSpPr/>
      </dsp:nvSpPr>
      <dsp:spPr>
        <a:xfrm>
          <a:off x="4716" y="508346"/>
          <a:ext cx="2062173" cy="1237303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+mn-lt"/>
              <a:ea typeface="Cambria Math" panose="02040503050406030204" pitchFamily="18" charset="0"/>
            </a:rPr>
            <a:t>FAFSA/CADAA Processed</a:t>
          </a:r>
        </a:p>
      </dsp:txBody>
      <dsp:txXfrm>
        <a:off x="40955" y="544585"/>
        <a:ext cx="1989695" cy="1164825"/>
      </dsp:txXfrm>
    </dsp:sp>
    <dsp:sp modelId="{7AE69C39-461C-4DE5-874E-EDE1DDC80D1C}">
      <dsp:nvSpPr>
        <dsp:cNvPr id="0" name=""/>
        <dsp:cNvSpPr/>
      </dsp:nvSpPr>
      <dsp:spPr>
        <a:xfrm>
          <a:off x="2273106" y="871288"/>
          <a:ext cx="437180" cy="5114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273106" y="973572"/>
        <a:ext cx="306026" cy="306850"/>
      </dsp:txXfrm>
    </dsp:sp>
    <dsp:sp modelId="{8A14D8AB-3B5F-4D91-B2EE-47CA85888DF8}">
      <dsp:nvSpPr>
        <dsp:cNvPr id="0" name=""/>
        <dsp:cNvSpPr/>
      </dsp:nvSpPr>
      <dsp:spPr>
        <a:xfrm>
          <a:off x="2891758" y="508346"/>
          <a:ext cx="2062173" cy="1237303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23367"/>
            <a:satOff val="747"/>
            <a:lumOff val="6398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+mn-lt"/>
              <a:ea typeface="Cambria Math" panose="02040503050406030204" pitchFamily="18" charset="0"/>
            </a:rPr>
            <a:t>Received by colleges listed on FAFSA/CADAA</a:t>
          </a:r>
        </a:p>
      </dsp:txBody>
      <dsp:txXfrm>
        <a:off x="2927997" y="544585"/>
        <a:ext cx="1989695" cy="1164825"/>
      </dsp:txXfrm>
    </dsp:sp>
    <dsp:sp modelId="{7492F018-58BC-4607-A32F-EEDD2BF332F5}">
      <dsp:nvSpPr>
        <dsp:cNvPr id="0" name=""/>
        <dsp:cNvSpPr/>
      </dsp:nvSpPr>
      <dsp:spPr>
        <a:xfrm>
          <a:off x="5160149" y="871288"/>
          <a:ext cx="437180" cy="5114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34985"/>
            <a:satOff val="-52"/>
            <a:lumOff val="7984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160149" y="973572"/>
        <a:ext cx="306026" cy="306850"/>
      </dsp:txXfrm>
    </dsp:sp>
    <dsp:sp modelId="{8139811E-EB27-41A8-8608-56DB53F57286}">
      <dsp:nvSpPr>
        <dsp:cNvPr id="0" name=""/>
        <dsp:cNvSpPr/>
      </dsp:nvSpPr>
      <dsp:spPr>
        <a:xfrm>
          <a:off x="5778801" y="508346"/>
          <a:ext cx="2062173" cy="1237303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46734"/>
            <a:satOff val="1495"/>
            <a:lumOff val="12797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+mn-lt"/>
              <a:ea typeface="Cambria Math" panose="02040503050406030204" pitchFamily="18" charset="0"/>
            </a:rPr>
            <a:t>File Completion	</a:t>
          </a:r>
        </a:p>
      </dsp:txBody>
      <dsp:txXfrm>
        <a:off x="5815040" y="544585"/>
        <a:ext cx="1989695" cy="1164825"/>
      </dsp:txXfrm>
    </dsp:sp>
    <dsp:sp modelId="{90D8A781-6474-42D0-86FA-053B1AF8CF17}">
      <dsp:nvSpPr>
        <dsp:cNvPr id="0" name=""/>
        <dsp:cNvSpPr/>
      </dsp:nvSpPr>
      <dsp:spPr>
        <a:xfrm>
          <a:off x="8047191" y="871288"/>
          <a:ext cx="437180" cy="5114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69969"/>
            <a:satOff val="-103"/>
            <a:lumOff val="15968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8047191" y="973572"/>
        <a:ext cx="306026" cy="306850"/>
      </dsp:txXfrm>
    </dsp:sp>
    <dsp:sp modelId="{88F62C01-B265-4A6E-851F-E91C5C39CBC4}">
      <dsp:nvSpPr>
        <dsp:cNvPr id="0" name=""/>
        <dsp:cNvSpPr/>
      </dsp:nvSpPr>
      <dsp:spPr>
        <a:xfrm>
          <a:off x="8665843" y="508346"/>
          <a:ext cx="2062173" cy="1237303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70101"/>
            <a:satOff val="2242"/>
            <a:lumOff val="19195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+mn-lt"/>
              <a:ea typeface="Cambria Math" panose="02040503050406030204" pitchFamily="18" charset="0"/>
            </a:rPr>
            <a:t>Financial Aid Award</a:t>
          </a:r>
        </a:p>
      </dsp:txBody>
      <dsp:txXfrm>
        <a:off x="8702082" y="544585"/>
        <a:ext cx="1989695" cy="116482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A6C05E-E66B-46A0-BE91-31B3FFB03EE9}">
      <dsp:nvSpPr>
        <dsp:cNvPr id="0" name=""/>
        <dsp:cNvSpPr/>
      </dsp:nvSpPr>
      <dsp:spPr>
        <a:xfrm>
          <a:off x="0" y="78592"/>
          <a:ext cx="9624134" cy="69556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baseline="0" dirty="0"/>
            <a:t>Cost of Attendance (COA)</a:t>
          </a:r>
          <a:endParaRPr lang="en-US" sz="2900" kern="1200" dirty="0"/>
        </a:p>
      </dsp:txBody>
      <dsp:txXfrm>
        <a:off x="33955" y="112547"/>
        <a:ext cx="9556224" cy="627655"/>
      </dsp:txXfrm>
    </dsp:sp>
    <dsp:sp modelId="{047EF512-3BF5-4407-8FB0-079DDFC33D57}">
      <dsp:nvSpPr>
        <dsp:cNvPr id="0" name=""/>
        <dsp:cNvSpPr/>
      </dsp:nvSpPr>
      <dsp:spPr>
        <a:xfrm>
          <a:off x="0" y="857677"/>
          <a:ext cx="9624134" cy="695565"/>
        </a:xfrm>
        <a:prstGeom prst="roundRect">
          <a:avLst/>
        </a:prstGeom>
        <a:solidFill>
          <a:schemeClr val="accent2">
            <a:hueOff val="-3712334"/>
            <a:satOff val="1211"/>
            <a:lumOff val="-1079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u="sng" kern="1200" baseline="0" dirty="0"/>
            <a:t>- Expected Family Contribution (EFC)</a:t>
          </a:r>
          <a:endParaRPr lang="en-US" sz="2900" kern="1200" dirty="0"/>
        </a:p>
      </dsp:txBody>
      <dsp:txXfrm>
        <a:off x="33955" y="891632"/>
        <a:ext cx="9556224" cy="627655"/>
      </dsp:txXfrm>
    </dsp:sp>
    <dsp:sp modelId="{91044ECA-1A5E-402D-B96A-9762C094B49A}">
      <dsp:nvSpPr>
        <dsp:cNvPr id="0" name=""/>
        <dsp:cNvSpPr/>
      </dsp:nvSpPr>
      <dsp:spPr>
        <a:xfrm>
          <a:off x="0" y="1636762"/>
          <a:ext cx="9624134" cy="695565"/>
        </a:xfrm>
        <a:prstGeom prst="roundRect">
          <a:avLst/>
        </a:prstGeom>
        <a:solidFill>
          <a:schemeClr val="accent2">
            <a:hueOff val="-7424668"/>
            <a:satOff val="2422"/>
            <a:lumOff val="-2157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baseline="0" dirty="0"/>
            <a:t>=</a:t>
          </a:r>
          <a:r>
            <a:rPr lang="en-US" sz="2900" b="1" kern="1200" baseline="0" dirty="0">
              <a:latin typeface="Century Schoolbook" panose="02040604050505020304"/>
            </a:rPr>
            <a:t> </a:t>
          </a:r>
          <a:r>
            <a:rPr lang="en-US" sz="2900" b="1" kern="1200" baseline="0" dirty="0"/>
            <a:t> Financial Need (eligibility for need based aid)</a:t>
          </a:r>
          <a:endParaRPr lang="en-US" sz="2900" kern="1200" dirty="0"/>
        </a:p>
      </dsp:txBody>
      <dsp:txXfrm>
        <a:off x="33955" y="1670717"/>
        <a:ext cx="9556224" cy="627655"/>
      </dsp:txXfrm>
    </dsp:sp>
    <dsp:sp modelId="{0E368F85-8527-4BBD-805C-53635752D496}">
      <dsp:nvSpPr>
        <dsp:cNvPr id="0" name=""/>
        <dsp:cNvSpPr/>
      </dsp:nvSpPr>
      <dsp:spPr>
        <a:xfrm>
          <a:off x="0" y="2332327"/>
          <a:ext cx="9624134" cy="2161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5566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baseline="0" dirty="0"/>
            <a:t>A financial aid package is put together that comes as close as possible to meeting your financial aid.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baseline="0" dirty="0"/>
            <a:t>Outside resources such as scholarships, CalWORKs, EOPS, and veterans' benefits reduces a student’s financial need.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baseline="0" dirty="0"/>
            <a:t>A student cannot be awarded financial aid that exceeds the Cost of Attendance.</a:t>
          </a:r>
          <a:endParaRPr lang="en-US" sz="2300" kern="1200" dirty="0"/>
        </a:p>
      </dsp:txBody>
      <dsp:txXfrm>
        <a:off x="0" y="2332327"/>
        <a:ext cx="9624134" cy="21610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C83DE66-3C19-425F-9533-EBBE4670E527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B177E6C-1D87-43D3-820A-8B0430981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020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9998C2E-CCC3-424E-8B31-4E5FADA1F0A0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AD4FCED-A628-4656-A055-6D67BBEC5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92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4FCED-A628-4656-A055-6D67BBEC52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8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4FCED-A628-4656-A055-6D67BBEC52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6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4FCED-A628-4656-A055-6D67BBEC52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908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4FCED-A628-4656-A055-6D67BBEC52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52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4FCED-A628-4656-A055-6D67BBEC52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21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4FCED-A628-4656-A055-6D67BBEC52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626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4FCED-A628-4656-A055-6D67BBEC52B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95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4FCED-A628-4656-A055-6D67BBEC52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11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4FCED-A628-4656-A055-6D67BBEC52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19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4FCED-A628-4656-A055-6D67BBEC52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740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4FCED-A628-4656-A055-6D67BBEC52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88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4FCED-A628-4656-A055-6D67BBEC52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38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4FCED-A628-4656-A055-6D67BBEC52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62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4FCED-A628-4656-A055-6D67BBEC52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61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4FCED-A628-4656-A055-6D67BBEC52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790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52DA75C-6F15-4815-BFF4-7B1DD462AE2B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5AECFB2F-9DFA-4873-B0A9-88933F7A99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02657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A75C-6F15-4815-BFF4-7B1DD462AE2B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FB2F-9DFA-4873-B0A9-88933F7A99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A75C-6F15-4815-BFF4-7B1DD462AE2B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FB2F-9DFA-4873-B0A9-88933F7A99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42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A75C-6F15-4815-BFF4-7B1DD462AE2B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FB2F-9DFA-4873-B0A9-88933F7A99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84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A75C-6F15-4815-BFF4-7B1DD462AE2B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FB2F-9DFA-4873-B0A9-88933F7A99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23939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A75C-6F15-4815-BFF4-7B1DD462AE2B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FB2F-9DFA-4873-B0A9-88933F7A99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48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A75C-6F15-4815-BFF4-7B1DD462AE2B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FB2F-9DFA-4873-B0A9-88933F7A99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97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A75C-6F15-4815-BFF4-7B1DD462AE2B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FB2F-9DFA-4873-B0A9-88933F7A99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97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A75C-6F15-4815-BFF4-7B1DD462AE2B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FB2F-9DFA-4873-B0A9-88933F7A99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72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A75C-6F15-4815-BFF4-7B1DD462AE2B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FB2F-9DFA-4873-B0A9-88933F7A99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02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A75C-6F15-4815-BFF4-7B1DD462AE2B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FB2F-9DFA-4873-B0A9-88933F7A99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13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952DA75C-6F15-4815-BFF4-7B1DD462AE2B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5AECFB2F-9DFA-4873-B0A9-88933F7A99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41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6" r:id="rId1"/>
    <p:sldLayoutId id="2147484237" r:id="rId2"/>
    <p:sldLayoutId id="2147484238" r:id="rId3"/>
    <p:sldLayoutId id="2147484239" r:id="rId4"/>
    <p:sldLayoutId id="2147484240" r:id="rId5"/>
    <p:sldLayoutId id="2147484241" r:id="rId6"/>
    <p:sldLayoutId id="2147484242" r:id="rId7"/>
    <p:sldLayoutId id="2147484243" r:id="rId8"/>
    <p:sldLayoutId id="2147484244" r:id="rId9"/>
    <p:sldLayoutId id="2147484245" r:id="rId10"/>
    <p:sldLayoutId id="21474842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j1Pn-shze8" TargetMode="Externa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.png"/><Relationship Id="rId7" Type="http://schemas.openxmlformats.org/officeDocument/2006/relationships/image" Target="../media/image21.jpeg"/><Relationship Id="rId2" Type="http://schemas.openxmlformats.org/officeDocument/2006/relationships/hyperlink" Target="https://www.venturacollege.edu/departments/student-services/financial-aid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6FA0A1AD-DEE2-4598-8D3B-C1F65F315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365760"/>
            <a:ext cx="9692640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4400" b="1"/>
            </a:br>
            <a:r>
              <a:rPr lang="en-US" sz="4400" b="1"/>
              <a:t>Financial Aid Overview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1C858CC-CB71-4599-A06B-6BC4A1191A4F}"/>
              </a:ext>
            </a:extLst>
          </p:cNvPr>
          <p:cNvSpPr txBox="1">
            <a:spLocks/>
          </p:cNvSpPr>
          <p:nvPr/>
        </p:nvSpPr>
        <p:spPr>
          <a:xfrm>
            <a:off x="1261872" y="1933575"/>
            <a:ext cx="4401509" cy="424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182880">
              <a:spcAft>
                <a:spcPts val="600"/>
              </a:spcAft>
              <a:buClr>
                <a:schemeClr val="accent1"/>
              </a:buClr>
            </a:pPr>
            <a:br>
              <a:rPr lang="en-US" sz="3200" b="1">
                <a:latin typeface="+mn-lt"/>
                <a:ea typeface="+mn-ea"/>
                <a:cs typeface="+mn-cs"/>
              </a:rPr>
            </a:br>
            <a:endParaRPr lang="en-US" sz="3200">
              <a:latin typeface="+mn-lt"/>
              <a:ea typeface="+mn-ea"/>
              <a:cs typeface="+mn-cs"/>
            </a:endParaRPr>
          </a:p>
          <a:p>
            <a:pPr indent="-182880">
              <a:spcAft>
                <a:spcPts val="600"/>
              </a:spcAft>
              <a:buClr>
                <a:schemeClr val="accent1"/>
              </a:buClr>
            </a:pPr>
            <a:endParaRPr lang="en-US" sz="3200" i="1">
              <a:latin typeface="+mn-lt"/>
              <a:ea typeface="+mn-ea"/>
              <a:cs typeface="+mn-cs"/>
            </a:endParaRPr>
          </a:p>
          <a:p>
            <a:pPr indent="-182880">
              <a:spcAft>
                <a:spcPts val="600"/>
              </a:spcAft>
              <a:buClr>
                <a:schemeClr val="accent1"/>
              </a:buClr>
            </a:pPr>
            <a:endParaRPr lang="en-US" sz="3200" i="1">
              <a:latin typeface="+mn-lt"/>
              <a:ea typeface="+mn-ea"/>
              <a:cs typeface="+mn-cs"/>
            </a:endParaRPr>
          </a:p>
          <a:p>
            <a:pPr indent="-182880">
              <a:spcAft>
                <a:spcPts val="600"/>
              </a:spcAft>
              <a:buClr>
                <a:schemeClr val="accent1"/>
              </a:buClr>
            </a:pPr>
            <a:r>
              <a:rPr lang="en-US" sz="3200" i="1">
                <a:latin typeface="+mn-lt"/>
                <a:ea typeface="+mn-ea"/>
                <a:cs typeface="+mn-cs"/>
              </a:rPr>
              <a:t>Presented by:</a:t>
            </a:r>
            <a:endParaRPr lang="en-US" sz="3200">
              <a:latin typeface="+mn-lt"/>
              <a:ea typeface="+mn-ea"/>
              <a:cs typeface="+mn-cs"/>
            </a:endParaRPr>
          </a:p>
          <a:p>
            <a:pPr indent="-182880">
              <a:spcAft>
                <a:spcPts val="600"/>
              </a:spcAft>
              <a:buClr>
                <a:schemeClr val="accent1"/>
              </a:buClr>
            </a:pPr>
            <a:r>
              <a:rPr lang="en-US" sz="3200" i="1">
                <a:latin typeface="+mn-lt"/>
                <a:ea typeface="+mn-ea"/>
                <a:cs typeface="+mn-cs"/>
              </a:rPr>
              <a:t>Ventura College </a:t>
            </a:r>
          </a:p>
          <a:p>
            <a:pPr indent="-182880">
              <a:spcAft>
                <a:spcPts val="600"/>
              </a:spcAft>
              <a:buClr>
                <a:schemeClr val="accent1"/>
              </a:buClr>
            </a:pPr>
            <a:r>
              <a:rPr lang="en-US" sz="3200" i="1">
                <a:latin typeface="+mn-lt"/>
                <a:ea typeface="+mn-ea"/>
                <a:cs typeface="+mn-cs"/>
              </a:rPr>
              <a:t>Financial Aid Office</a:t>
            </a:r>
          </a:p>
        </p:txBody>
      </p:sp>
      <p:pic>
        <p:nvPicPr>
          <p:cNvPr id="5" name="Picture 2" descr="Ventura College">
            <a:extLst>
              <a:ext uri="{FF2B5EF4-FFF2-40B4-BE49-F238E27FC236}">
                <a16:creationId xmlns:a16="http://schemas.microsoft.com/office/drawing/2014/main" id="{4AA7B38C-8C1D-4BED-ABC1-D37ACB9B5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8051" y="1933575"/>
            <a:ext cx="3303183" cy="363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D5E0904-721C-4D68-9EB8-1C9752E32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98ECBA-3258-45DF-8FD4-7581736BCC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244"/>
            <a:ext cx="457200" cy="6858000"/>
          </a:xfrm>
          <a:prstGeom prst="rect">
            <a:avLst/>
          </a:prstGeom>
          <a:solidFill>
            <a:srgbClr val="6F6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62BF453-BD82-4B90-9FE7-517031338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0"/>
            <a:ext cx="10835640" cy="6858000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9726B3-F31A-4542-890B-35AFD4ECA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090" y="758952"/>
            <a:ext cx="2802194" cy="4041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>
                <a:solidFill>
                  <a:srgbClr val="FFFFFF"/>
                </a:solidFill>
              </a:rPr>
              <a:t>Create an FSA ID for your FAFSA</a:t>
            </a: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72366D3-9B5C-42E1-9906-77FF6BB55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2283" y="0"/>
            <a:ext cx="756100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nline Media 9">
            <a:hlinkClick r:id="" action="ppaction://media"/>
            <a:extLst>
              <a:ext uri="{FF2B5EF4-FFF2-40B4-BE49-F238E27FC236}">
                <a16:creationId xmlns:a16="http://schemas.microsoft.com/office/drawing/2014/main" id="{C7175671-2D5C-42C4-840E-364DEDA0700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24375" y="1564774"/>
            <a:ext cx="6616823" cy="372196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21F5E60-4E89-4B16-A245-12BD99359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899160" cy="6858000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Ventura College">
            <a:extLst>
              <a:ext uri="{FF2B5EF4-FFF2-40B4-BE49-F238E27FC236}">
                <a16:creationId xmlns:a16="http://schemas.microsoft.com/office/drawing/2014/main" id="{2E75D0CD-79F9-42CD-9F7F-57358A998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596" y="274718"/>
            <a:ext cx="1508321" cy="166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599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508" y="227876"/>
            <a:ext cx="9077417" cy="1300031"/>
          </a:xfrm>
        </p:spPr>
        <p:txBody>
          <a:bodyPr>
            <a:noAutofit/>
          </a:bodyPr>
          <a:lstStyle/>
          <a:p>
            <a:r>
              <a:rPr lang="en-US" sz="44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IRS Data Retrieval Tool (DRT)</a:t>
            </a:r>
            <a:r>
              <a:rPr lang="en-US" sz="44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</a:t>
            </a:r>
            <a:br>
              <a:rPr lang="en-US" sz="44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sz="36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FAFSA Applicants Only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343" y="1708404"/>
            <a:ext cx="5029200" cy="4648200"/>
          </a:xfrm>
        </p:spPr>
        <p:txBody>
          <a:bodyPr vert="horz" lIns="0" tIns="45720" rIns="0" bIns="45720" rtlCol="0" anchor="t"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prefill some of the questions on the FAFSA by transferring data from your and/or your parent(s)’ federal income tax returns.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order to protect your privacy, tax return data will not be displayed on the DRT web page or on the FAFSA.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3560" lvl="1" indent="-34290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 filers will not be allowed to alter any tax data.</a:t>
            </a:r>
          </a:p>
          <a:p>
            <a:pPr marL="543560" lvl="1" indent="-34290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IRS data will not be displayed on your Student Aid Report (SAR)</a:t>
            </a:r>
          </a:p>
          <a:p>
            <a:pPr marL="543560" lvl="1" indent="-342900">
              <a:buFont typeface="Wingdings" panose="05000000000000000000" pitchFamily="2" charset="2"/>
              <a:buChar char="§"/>
            </a:pPr>
            <a:endParaRPr 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3560" lvl="1" indent="-342900">
              <a:buFont typeface="Wingdings" panose="05000000000000000000" pitchFamily="2" charset="2"/>
              <a:buChar char="§"/>
            </a:pPr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 filers unable to use the IRS DRT</a:t>
            </a:r>
            <a:endParaRPr lang="en-US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69290" lvl="2" indent="-285750"/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Parents filed a separate return (married filing 	separately or other filing statuses)</a:t>
            </a:r>
          </a:p>
          <a:p>
            <a:pPr marL="669290" lvl="2" indent="-285750"/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Marital status changed as of 2021</a:t>
            </a:r>
          </a:p>
          <a:p>
            <a:pPr marL="0" indent="0">
              <a:buNone/>
            </a:pPr>
            <a:endParaRPr lang="en-US" sz="20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411" y="1798419"/>
            <a:ext cx="4899735" cy="36347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Ventura College">
            <a:extLst>
              <a:ext uri="{FF2B5EF4-FFF2-40B4-BE49-F238E27FC236}">
                <a16:creationId xmlns:a16="http://schemas.microsoft.com/office/drawing/2014/main" id="{1D85BC68-702A-466B-8A8E-BC8871BD7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679" y="47381"/>
            <a:ext cx="1508321" cy="166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252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5" y="244602"/>
            <a:ext cx="10611036" cy="990600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Common Application Errors</a:t>
            </a:r>
            <a:endParaRPr lang="en-US" sz="5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721846C9-D5AB-4B59-BFD2-5580CC1F59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9422711"/>
              </p:ext>
            </p:extLst>
          </p:nvPr>
        </p:nvGraphicFramePr>
        <p:xfrm>
          <a:off x="473927" y="1445941"/>
          <a:ext cx="973168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2" descr="Ventura College">
            <a:extLst>
              <a:ext uri="{FF2B5EF4-FFF2-40B4-BE49-F238E27FC236}">
                <a16:creationId xmlns:a16="http://schemas.microsoft.com/office/drawing/2014/main" id="{B1772A9B-4106-4BDC-A04A-3D44C66EC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446" y="91577"/>
            <a:ext cx="1508321" cy="166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01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85800"/>
            <a:ext cx="9067800" cy="1066800"/>
          </a:xfrm>
        </p:spPr>
        <p:txBody>
          <a:bodyPr>
            <a:noAutofit/>
          </a:bodyPr>
          <a:lstStyle/>
          <a:p>
            <a:pPr algn="ctr"/>
            <a:r>
              <a:rPr lang="en-US" sz="6000" b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Timeline / Deadlines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75ACA30-B7B0-4105-9269-0F286F20DEB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56577" y="2149876"/>
          <a:ext cx="9888245" cy="3638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2" descr="Ventura College">
            <a:extLst>
              <a:ext uri="{FF2B5EF4-FFF2-40B4-BE49-F238E27FC236}">
                <a16:creationId xmlns:a16="http://schemas.microsoft.com/office/drawing/2014/main" id="{017A5A57-10EC-4ECC-B6AE-205979DAB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822" y="173405"/>
            <a:ext cx="1508321" cy="166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3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5139" y="2443579"/>
            <a:ext cx="9453979" cy="1371600"/>
          </a:xfrm>
        </p:spPr>
        <p:txBody>
          <a:bodyPr>
            <a:noAutofit/>
          </a:bodyPr>
          <a:lstStyle/>
          <a:p>
            <a:pPr algn="l"/>
            <a:r>
              <a:rPr lang="en-US" sz="6000" b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Additional Information</a:t>
            </a:r>
          </a:p>
        </p:txBody>
      </p:sp>
      <p:pic>
        <p:nvPicPr>
          <p:cNvPr id="3" name="Picture 2" descr="Ventura College">
            <a:extLst>
              <a:ext uri="{FF2B5EF4-FFF2-40B4-BE49-F238E27FC236}">
                <a16:creationId xmlns:a16="http://schemas.microsoft.com/office/drawing/2014/main" id="{4997036C-D171-454E-B3AF-5CCA2CBDC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118" y="197078"/>
            <a:ext cx="1508321" cy="166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731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940" y="181553"/>
            <a:ext cx="10024739" cy="1219200"/>
          </a:xfrm>
        </p:spPr>
        <p:txBody>
          <a:bodyPr>
            <a:noAutofit/>
          </a:bodyPr>
          <a:lstStyle/>
          <a:p>
            <a:pPr algn="ctr"/>
            <a:r>
              <a:rPr lang="en-US" sz="4000" b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What Happens After Your Application is Submitted?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154096518"/>
              </p:ext>
            </p:extLst>
          </p:nvPr>
        </p:nvGraphicFramePr>
        <p:xfrm>
          <a:off x="266700" y="1125789"/>
          <a:ext cx="10732733" cy="2253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/>
          <p:cNvSpPr/>
          <p:nvPr/>
        </p:nvSpPr>
        <p:spPr>
          <a:xfrm>
            <a:off x="277940" y="3084849"/>
            <a:ext cx="25146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>
                <a:cs typeface="Arial" panose="020B0604020202020204" pitchFamily="34" charset="0"/>
              </a:rPr>
              <a:t>Once an application is processed, an Expected Family Contribution (EFC) is determined.</a:t>
            </a:r>
          </a:p>
          <a:p>
            <a:pPr>
              <a:spcAft>
                <a:spcPts val="1200"/>
              </a:spcAft>
            </a:pPr>
            <a:r>
              <a:rPr lang="en-US">
                <a:cs typeface="Arial" panose="020B0604020202020204" pitchFamily="34" charset="0"/>
              </a:rPr>
              <a:t>The EFC is a measure (index number) to determine the type of financial aid a student could be eligible for.</a:t>
            </a:r>
          </a:p>
        </p:txBody>
      </p:sp>
      <p:sp>
        <p:nvSpPr>
          <p:cNvPr id="8" name="Rectangle 7"/>
          <p:cNvSpPr/>
          <p:nvPr/>
        </p:nvSpPr>
        <p:spPr>
          <a:xfrm>
            <a:off x="3118466" y="3084849"/>
            <a:ext cx="2514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>
                <a:cs typeface="Arial" panose="020B0604020202020204" pitchFamily="34" charset="0"/>
              </a:rPr>
              <a:t>Colleges/universities will contact students via email, student portal, or by mail.</a:t>
            </a:r>
          </a:p>
        </p:txBody>
      </p:sp>
      <p:sp>
        <p:nvSpPr>
          <p:cNvPr id="9" name="Rectangle 8"/>
          <p:cNvSpPr/>
          <p:nvPr/>
        </p:nvSpPr>
        <p:spPr>
          <a:xfrm>
            <a:off x="5705662" y="3084849"/>
            <a:ext cx="27805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>
                <a:cs typeface="Arial" panose="020B0604020202020204" pitchFamily="34" charset="0"/>
              </a:rPr>
              <a:t>A student may be asked to submit additional documentation in order to determine eligibility (example: a student selected for verification)</a:t>
            </a:r>
          </a:p>
          <a:p>
            <a:pPr>
              <a:spcAft>
                <a:spcPts val="1200"/>
              </a:spcAft>
            </a:pPr>
            <a:r>
              <a:rPr lang="en-US">
                <a:cs typeface="Arial" panose="020B0604020202020204" pitchFamily="34" charset="0"/>
              </a:rPr>
              <a:t>Students should follow-up with their college/university.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40054" y="3084849"/>
            <a:ext cx="21593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>
                <a:cs typeface="Arial" panose="020B0604020202020204" pitchFamily="34" charset="0"/>
              </a:rPr>
              <a:t>Some colleges and universities may not process a financial aid package until the student has been officially admitted to the university.</a:t>
            </a:r>
          </a:p>
        </p:txBody>
      </p:sp>
      <p:pic>
        <p:nvPicPr>
          <p:cNvPr id="11" name="Picture 10" descr="Here 4 Share || Sharing Advices, Ideas, Tips, Guides and Reviews: &lt;strong&gt;E-Mail&lt;/strong&gt;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060" y="4572212"/>
            <a:ext cx="1905000" cy="1590675"/>
          </a:xfrm>
          <a:prstGeom prst="rect">
            <a:avLst/>
          </a:prstGeom>
        </p:spPr>
      </p:pic>
      <p:pic>
        <p:nvPicPr>
          <p:cNvPr id="12" name="Picture 2" descr="Ventura College">
            <a:extLst>
              <a:ext uri="{FF2B5EF4-FFF2-40B4-BE49-F238E27FC236}">
                <a16:creationId xmlns:a16="http://schemas.microsoft.com/office/drawing/2014/main" id="{50A6DC98-089E-49C9-A413-5B8885494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124" y="42712"/>
            <a:ext cx="1508321" cy="166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55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3762"/>
            <a:ext cx="9801687" cy="1614642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How is my financial aid award determined?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7951F963-220B-4969-AC0F-1AFD201968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9084514"/>
              </p:ext>
            </p:extLst>
          </p:nvPr>
        </p:nvGraphicFramePr>
        <p:xfrm>
          <a:off x="864220" y="1810931"/>
          <a:ext cx="9624134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2" descr="Ventura College">
            <a:extLst>
              <a:ext uri="{FF2B5EF4-FFF2-40B4-BE49-F238E27FC236}">
                <a16:creationId xmlns:a16="http://schemas.microsoft.com/office/drawing/2014/main" id="{657C32F5-D9D8-415E-8FF9-4F1268DA5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211" y="93762"/>
            <a:ext cx="1508321" cy="166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657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489AE6DA-A080-475C-BE02-EF343FBA6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B33EF95-E91B-40C4-A692-E91065291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953CAC5D-D424-4EE2-A0C2-72ED7A88AA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6568" cy="58978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Ventura College">
            <a:extLst>
              <a:ext uri="{FF2B5EF4-FFF2-40B4-BE49-F238E27FC236}">
                <a16:creationId xmlns:a16="http://schemas.microsoft.com/office/drawing/2014/main" id="{B41BDE68-01DC-4FF4-AF63-962E48CF1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293" y="643467"/>
            <a:ext cx="5055742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Text, qr code&#10;&#10;Description automatically generated">
            <a:extLst>
              <a:ext uri="{FF2B5EF4-FFF2-40B4-BE49-F238E27FC236}">
                <a16:creationId xmlns:a16="http://schemas.microsoft.com/office/drawing/2014/main" id="{6C590769-05E6-41DC-AC8E-E13335C99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729" y="740762"/>
            <a:ext cx="5371395" cy="537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71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A8018-ADA9-4648-8921-10BCEFCCD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033" y="496033"/>
            <a:ext cx="8816267" cy="84794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Financial Aid Office Information </a:t>
            </a:r>
            <a:br>
              <a:rPr lang="en-US" dirty="0"/>
            </a:br>
            <a:r>
              <a:rPr lang="en-US" sz="2400" dirty="0">
                <a:hlinkClick r:id="rId2"/>
              </a:rPr>
              <a:t>www.venturacollege.edu/finaid</a:t>
            </a:r>
            <a:endParaRPr lang="en-US" sz="2400" dirty="0"/>
          </a:p>
        </p:txBody>
      </p:sp>
      <p:pic>
        <p:nvPicPr>
          <p:cNvPr id="8" name="Picture 2" descr="Ventura College">
            <a:extLst>
              <a:ext uri="{FF2B5EF4-FFF2-40B4-BE49-F238E27FC236}">
                <a16:creationId xmlns:a16="http://schemas.microsoft.com/office/drawing/2014/main" id="{A5775ADE-783D-4D4E-95BF-7107C6BBB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838" y="212432"/>
            <a:ext cx="1508321" cy="166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9A34E09-FD3C-40A6-9EDB-A76CBA5A5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474" y="1497980"/>
            <a:ext cx="2519246" cy="2737624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770B174-0DBB-4DA2-B206-2573818E25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5713" y="4418049"/>
            <a:ext cx="2783158" cy="1571392"/>
          </a:xfrm>
          <a:prstGeom prst="rect">
            <a:avLst/>
          </a:prstGeom>
        </p:spPr>
      </p:pic>
      <p:pic>
        <p:nvPicPr>
          <p:cNvPr id="6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7FB144F8-5631-4C1E-A0A3-CD6D3B04F2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6285" y="1714849"/>
            <a:ext cx="2730886" cy="2749936"/>
          </a:xfrm>
          <a:prstGeom prst="rect">
            <a:avLst/>
          </a:prstGeom>
        </p:spPr>
      </p:pic>
      <p:pic>
        <p:nvPicPr>
          <p:cNvPr id="10" name="Picture 11" descr="A picture containing grass, sky, outdoor, house&#10;&#10;Description automatically generated">
            <a:extLst>
              <a:ext uri="{FF2B5EF4-FFF2-40B4-BE49-F238E27FC236}">
                <a16:creationId xmlns:a16="http://schemas.microsoft.com/office/drawing/2014/main" id="{4A5B7064-8219-4DE4-BB95-610A7DA398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1499" y="4645879"/>
            <a:ext cx="3189248" cy="1794409"/>
          </a:xfrm>
          <a:prstGeom prst="rect">
            <a:avLst/>
          </a:prstGeom>
        </p:spPr>
      </p:pic>
      <p:pic>
        <p:nvPicPr>
          <p:cNvPr id="12" name="Picture 12" descr="Text&#10;&#10;Description automatically generated">
            <a:extLst>
              <a:ext uri="{FF2B5EF4-FFF2-40B4-BE49-F238E27FC236}">
                <a16:creationId xmlns:a16="http://schemas.microsoft.com/office/drawing/2014/main" id="{88F85ACF-46E1-40D0-B615-3F903D326F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254" y="1350841"/>
            <a:ext cx="3598126" cy="508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13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B6C4007-B403-4A4B-A332-48F3FB053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8898" y="758952"/>
            <a:ext cx="4721886" cy="4041648"/>
          </a:xfrm>
        </p:spPr>
        <p:txBody>
          <a:bodyPr>
            <a:normAutofit/>
          </a:bodyPr>
          <a:lstStyle/>
          <a:p>
            <a:r>
              <a:rPr lang="en-US" sz="6100"/>
              <a:t>Questions?...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1B92B6-C88C-40E0-83F5-237D128B9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519683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Ventura College">
            <a:extLst>
              <a:ext uri="{FF2B5EF4-FFF2-40B4-BE49-F238E27FC236}">
                <a16:creationId xmlns:a16="http://schemas.microsoft.com/office/drawing/2014/main" id="{DFD141C9-CC11-4E10-AAA1-EB0C21EFD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88482" y="620721"/>
            <a:ext cx="2402527" cy="264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5D0356-81B0-47C0-A357-2D19CF527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339" y="3663548"/>
            <a:ext cx="3931462" cy="24349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9542AF-D29E-4A14-A1BB-3A02BDED2104}"/>
              </a:ext>
            </a:extLst>
          </p:cNvPr>
          <p:cNvSpPr txBox="1"/>
          <p:nvPr/>
        </p:nvSpPr>
        <p:spPr>
          <a:xfrm>
            <a:off x="4724400" y="320040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559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&lt;strong&gt;Student&lt;/strong&gt; engagement | BROOKES eJOURNAL OF LEARNING AND TEACHING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7" r="8889"/>
          <a:stretch/>
        </p:blipFill>
        <p:spPr>
          <a:xfrm>
            <a:off x="4823500" y="9"/>
            <a:ext cx="7370518" cy="6857990"/>
          </a:xfrm>
          <a:prstGeom prst="rect">
            <a:avLst/>
          </a:prstGeom>
        </p:spPr>
      </p:pic>
      <p:sp>
        <p:nvSpPr>
          <p:cNvPr id="11" name="Rectangle 12">
            <a:extLst>
              <a:ext uri="{FF2B5EF4-FFF2-40B4-BE49-F238E27FC236}">
                <a16:creationId xmlns:a16="http://schemas.microsoft.com/office/drawing/2014/main" id="{B4147794-66B7-4CDE-BC75-BBDC48B2F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6657594" cy="6858000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1031" y="505146"/>
            <a:ext cx="7000653" cy="8995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>
                <a:solidFill>
                  <a:schemeClr val="bg1"/>
                </a:solidFill>
              </a:rPr>
              <a:t>What is Financial Aid?</a:t>
            </a:r>
          </a:p>
        </p:txBody>
      </p:sp>
      <p:pic>
        <p:nvPicPr>
          <p:cNvPr id="5" name="Picture 2" descr="Ventura College">
            <a:extLst>
              <a:ext uri="{FF2B5EF4-FFF2-40B4-BE49-F238E27FC236}">
                <a16:creationId xmlns:a16="http://schemas.microsoft.com/office/drawing/2014/main" id="{35F3776F-98AA-424A-AA70-F0DA32D535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6" r="12965"/>
          <a:stretch/>
        </p:blipFill>
        <p:spPr bwMode="auto">
          <a:xfrm>
            <a:off x="-2573" y="60737"/>
            <a:ext cx="463017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51421" y="3429929"/>
            <a:ext cx="5560288" cy="3875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182880" defTabSz="914400">
              <a:spcAft>
                <a:spcPts val="600"/>
              </a:spcAft>
              <a:buClr>
                <a:schemeClr val="accent1"/>
              </a:buClr>
            </a:pPr>
            <a:r>
              <a:rPr lang="en-US" dirty="0">
                <a:solidFill>
                  <a:schemeClr val="bg1"/>
                </a:solidFill>
              </a:rPr>
              <a:t>Financial aid is money to help pay for a college or career school.</a:t>
            </a:r>
            <a:br>
              <a:rPr lang="en-US">
                <a:solidFill>
                  <a:schemeClr val="bg1"/>
                </a:solidFill>
              </a:rPr>
            </a:br>
            <a:endParaRPr lang="en-US">
              <a:solidFill>
                <a:schemeClr val="bg1"/>
              </a:solidFill>
            </a:endParaRPr>
          </a:p>
          <a:p>
            <a:pPr indent="-182880" defTabSz="914400">
              <a:spcAft>
                <a:spcPts val="600"/>
              </a:spcAft>
              <a:buClr>
                <a:schemeClr val="accent1"/>
              </a:buClr>
            </a:pPr>
            <a:r>
              <a:rPr lang="en-US" b="1">
                <a:solidFill>
                  <a:schemeClr val="bg1"/>
                </a:solidFill>
              </a:rPr>
              <a:t>Aid can come from:</a:t>
            </a:r>
          </a:p>
          <a:p>
            <a:pPr marL="742950" lvl="1" indent="-182880" defTabSz="9144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The U.S. federal government</a:t>
            </a:r>
          </a:p>
          <a:p>
            <a:pPr marL="742950" lvl="1" indent="-182880" defTabSz="9144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The state in which you live in</a:t>
            </a:r>
          </a:p>
          <a:p>
            <a:pPr marL="742950" lvl="1" indent="-182880" defTabSz="9144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The college you attend</a:t>
            </a:r>
          </a:p>
          <a:p>
            <a:pPr marL="742950" lvl="1" indent="-182880" defTabSz="9144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A nonprofit or private organization</a:t>
            </a:r>
          </a:p>
        </p:txBody>
      </p:sp>
    </p:spTree>
    <p:extLst>
      <p:ext uri="{BB962C8B-B14F-4D97-AF65-F5344CB8AC3E}">
        <p14:creationId xmlns:p14="http://schemas.microsoft.com/office/powerpoint/2010/main" val="3509471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799"/>
            <a:ext cx="10571998" cy="1379435"/>
          </a:xfrm>
        </p:spPr>
        <p:txBody>
          <a:bodyPr>
            <a:noAutofit/>
          </a:bodyPr>
          <a:lstStyle/>
          <a:p>
            <a:r>
              <a:rPr lang="en-US" sz="4800" b="1">
                <a:latin typeface="Eras Bold ITC" panose="020B0907030504020204" pitchFamily="34" charset="0"/>
              </a:rPr>
              <a:t>What are the different types of financial aid?</a:t>
            </a:r>
          </a:p>
        </p:txBody>
      </p:sp>
      <p:sp>
        <p:nvSpPr>
          <p:cNvPr id="17" name="Freeform 16"/>
          <p:cNvSpPr/>
          <p:nvPr/>
        </p:nvSpPr>
        <p:spPr>
          <a:xfrm>
            <a:off x="4815851" y="4680113"/>
            <a:ext cx="1723072" cy="1723072"/>
          </a:xfrm>
          <a:custGeom>
            <a:avLst/>
            <a:gdLst>
              <a:gd name="connsiteX0" fmla="*/ 0 w 1723072"/>
              <a:gd name="connsiteY0" fmla="*/ 861536 h 1723072"/>
              <a:gd name="connsiteX1" fmla="*/ 861536 w 1723072"/>
              <a:gd name="connsiteY1" fmla="*/ 0 h 1723072"/>
              <a:gd name="connsiteX2" fmla="*/ 1723072 w 1723072"/>
              <a:gd name="connsiteY2" fmla="*/ 861536 h 1723072"/>
              <a:gd name="connsiteX3" fmla="*/ 861536 w 1723072"/>
              <a:gd name="connsiteY3" fmla="*/ 1723072 h 1723072"/>
              <a:gd name="connsiteX4" fmla="*/ 0 w 1723072"/>
              <a:gd name="connsiteY4" fmla="*/ 861536 h 172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3072" h="1723072">
                <a:moveTo>
                  <a:pt x="0" y="861536"/>
                </a:moveTo>
                <a:cubicBezTo>
                  <a:pt x="0" y="385723"/>
                  <a:pt x="385723" y="0"/>
                  <a:pt x="861536" y="0"/>
                </a:cubicBezTo>
                <a:cubicBezTo>
                  <a:pt x="1337349" y="0"/>
                  <a:pt x="1723072" y="385723"/>
                  <a:pt x="1723072" y="861536"/>
                </a:cubicBezTo>
                <a:cubicBezTo>
                  <a:pt x="1723072" y="1337349"/>
                  <a:pt x="1337349" y="1723072"/>
                  <a:pt x="861536" y="1723072"/>
                </a:cubicBezTo>
                <a:cubicBezTo>
                  <a:pt x="385723" y="1723072"/>
                  <a:pt x="0" y="1337349"/>
                  <a:pt x="0" y="86153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6308" tIns="266308" rIns="266308" bIns="266308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b="1" kern="1200">
                <a:solidFill>
                  <a:schemeClr val="tx1"/>
                </a:solidFill>
                <a:latin typeface="Calisto MT" panose="02040603050505030304" pitchFamily="18" charset="0"/>
              </a:rPr>
              <a:t>Financial Aid</a:t>
            </a:r>
          </a:p>
        </p:txBody>
      </p:sp>
      <p:sp>
        <p:nvSpPr>
          <p:cNvPr id="18" name="Left Arrow 17"/>
          <p:cNvSpPr/>
          <p:nvPr/>
        </p:nvSpPr>
        <p:spPr>
          <a:xfrm rot="10776347">
            <a:off x="3230676" y="5296111"/>
            <a:ext cx="1555152" cy="491075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 18"/>
          <p:cNvSpPr/>
          <p:nvPr/>
        </p:nvSpPr>
        <p:spPr>
          <a:xfrm>
            <a:off x="1355046" y="4869661"/>
            <a:ext cx="2307204" cy="1309535"/>
          </a:xfrm>
          <a:custGeom>
            <a:avLst/>
            <a:gdLst>
              <a:gd name="connsiteX0" fmla="*/ 0 w 2307204"/>
              <a:gd name="connsiteY0" fmla="*/ 130954 h 1309535"/>
              <a:gd name="connsiteX1" fmla="*/ 130954 w 2307204"/>
              <a:gd name="connsiteY1" fmla="*/ 0 h 1309535"/>
              <a:gd name="connsiteX2" fmla="*/ 2176251 w 2307204"/>
              <a:gd name="connsiteY2" fmla="*/ 0 h 1309535"/>
              <a:gd name="connsiteX3" fmla="*/ 2307205 w 2307204"/>
              <a:gd name="connsiteY3" fmla="*/ 130954 h 1309535"/>
              <a:gd name="connsiteX4" fmla="*/ 2307204 w 2307204"/>
              <a:gd name="connsiteY4" fmla="*/ 1178582 h 1309535"/>
              <a:gd name="connsiteX5" fmla="*/ 2176250 w 2307204"/>
              <a:gd name="connsiteY5" fmla="*/ 1309536 h 1309535"/>
              <a:gd name="connsiteX6" fmla="*/ 130954 w 2307204"/>
              <a:gd name="connsiteY6" fmla="*/ 1309535 h 1309535"/>
              <a:gd name="connsiteX7" fmla="*/ 0 w 2307204"/>
              <a:gd name="connsiteY7" fmla="*/ 1178581 h 1309535"/>
              <a:gd name="connsiteX8" fmla="*/ 0 w 2307204"/>
              <a:gd name="connsiteY8" fmla="*/ 130954 h 130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7204" h="1309535">
                <a:moveTo>
                  <a:pt x="0" y="130954"/>
                </a:moveTo>
                <a:cubicBezTo>
                  <a:pt x="0" y="58630"/>
                  <a:pt x="58630" y="0"/>
                  <a:pt x="130954" y="0"/>
                </a:cubicBezTo>
                <a:lnTo>
                  <a:pt x="2176251" y="0"/>
                </a:lnTo>
                <a:cubicBezTo>
                  <a:pt x="2248575" y="0"/>
                  <a:pt x="2307205" y="58630"/>
                  <a:pt x="2307205" y="130954"/>
                </a:cubicBezTo>
                <a:cubicBezTo>
                  <a:pt x="2307205" y="480163"/>
                  <a:pt x="2307204" y="829373"/>
                  <a:pt x="2307204" y="1178582"/>
                </a:cubicBezTo>
                <a:cubicBezTo>
                  <a:pt x="2307204" y="1250906"/>
                  <a:pt x="2248574" y="1309536"/>
                  <a:pt x="2176250" y="1309536"/>
                </a:cubicBezTo>
                <a:lnTo>
                  <a:pt x="130954" y="1309535"/>
                </a:lnTo>
                <a:cubicBezTo>
                  <a:pt x="58630" y="1309535"/>
                  <a:pt x="0" y="1250905"/>
                  <a:pt x="0" y="1178581"/>
                </a:cubicBezTo>
                <a:lnTo>
                  <a:pt x="0" y="13095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360" tIns="78360" rIns="78360" bIns="7836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>
                <a:latin typeface="Calisto MT" panose="02040603050505030304" pitchFamily="18" charset="0"/>
              </a:rPr>
              <a:t>California Promise Grant (BOG Fee Waiver)</a:t>
            </a:r>
            <a:endParaRPr lang="en-US" sz="2000" b="1" kern="1200">
              <a:latin typeface="Calisto MT" panose="02040603050505030304" pitchFamily="18" charset="0"/>
            </a:endParaRPr>
          </a:p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i="1" kern="1200">
                <a:latin typeface="Calisto MT" panose="02040603050505030304" pitchFamily="18" charset="0"/>
              </a:rPr>
              <a:t>*CA Community Colleges Only</a:t>
            </a:r>
          </a:p>
        </p:txBody>
      </p:sp>
      <p:sp>
        <p:nvSpPr>
          <p:cNvPr id="20" name="Left Arrow 19"/>
          <p:cNvSpPr/>
          <p:nvPr/>
        </p:nvSpPr>
        <p:spPr>
          <a:xfrm rot="13504867">
            <a:off x="3636740" y="4167722"/>
            <a:ext cx="1549732" cy="491075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 20"/>
          <p:cNvSpPr/>
          <p:nvPr/>
        </p:nvSpPr>
        <p:spPr>
          <a:xfrm>
            <a:off x="2515409" y="3215093"/>
            <a:ext cx="1636918" cy="1309535"/>
          </a:xfrm>
          <a:custGeom>
            <a:avLst/>
            <a:gdLst>
              <a:gd name="connsiteX0" fmla="*/ 0 w 1636918"/>
              <a:gd name="connsiteY0" fmla="*/ 130954 h 1309535"/>
              <a:gd name="connsiteX1" fmla="*/ 130954 w 1636918"/>
              <a:gd name="connsiteY1" fmla="*/ 0 h 1309535"/>
              <a:gd name="connsiteX2" fmla="*/ 1505965 w 1636918"/>
              <a:gd name="connsiteY2" fmla="*/ 0 h 1309535"/>
              <a:gd name="connsiteX3" fmla="*/ 1636919 w 1636918"/>
              <a:gd name="connsiteY3" fmla="*/ 130954 h 1309535"/>
              <a:gd name="connsiteX4" fmla="*/ 1636918 w 1636918"/>
              <a:gd name="connsiteY4" fmla="*/ 1178582 h 1309535"/>
              <a:gd name="connsiteX5" fmla="*/ 1505964 w 1636918"/>
              <a:gd name="connsiteY5" fmla="*/ 1309536 h 1309535"/>
              <a:gd name="connsiteX6" fmla="*/ 130954 w 1636918"/>
              <a:gd name="connsiteY6" fmla="*/ 1309535 h 1309535"/>
              <a:gd name="connsiteX7" fmla="*/ 0 w 1636918"/>
              <a:gd name="connsiteY7" fmla="*/ 1178581 h 1309535"/>
              <a:gd name="connsiteX8" fmla="*/ 0 w 1636918"/>
              <a:gd name="connsiteY8" fmla="*/ 130954 h 130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6918" h="1309535">
                <a:moveTo>
                  <a:pt x="0" y="130954"/>
                </a:moveTo>
                <a:cubicBezTo>
                  <a:pt x="0" y="58630"/>
                  <a:pt x="58630" y="0"/>
                  <a:pt x="130954" y="0"/>
                </a:cubicBezTo>
                <a:lnTo>
                  <a:pt x="1505965" y="0"/>
                </a:lnTo>
                <a:cubicBezTo>
                  <a:pt x="1578289" y="0"/>
                  <a:pt x="1636919" y="58630"/>
                  <a:pt x="1636919" y="130954"/>
                </a:cubicBezTo>
                <a:cubicBezTo>
                  <a:pt x="1636919" y="480163"/>
                  <a:pt x="1636918" y="829373"/>
                  <a:pt x="1636918" y="1178582"/>
                </a:cubicBezTo>
                <a:cubicBezTo>
                  <a:pt x="1636918" y="1250906"/>
                  <a:pt x="1578288" y="1309536"/>
                  <a:pt x="1505964" y="1309536"/>
                </a:cubicBezTo>
                <a:lnTo>
                  <a:pt x="130954" y="1309535"/>
                </a:lnTo>
                <a:cubicBezTo>
                  <a:pt x="58630" y="1309535"/>
                  <a:pt x="0" y="1250905"/>
                  <a:pt x="0" y="1178581"/>
                </a:cubicBezTo>
                <a:lnTo>
                  <a:pt x="0" y="13095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360" tIns="78360" rIns="78360" bIns="7836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1" kern="1200">
                <a:latin typeface="Calisto MT" panose="02040603050505030304" pitchFamily="18" charset="0"/>
              </a:rPr>
              <a:t>Grants</a:t>
            </a:r>
          </a:p>
        </p:txBody>
      </p:sp>
      <p:sp>
        <p:nvSpPr>
          <p:cNvPr id="22" name="Left Arrow 21"/>
          <p:cNvSpPr/>
          <p:nvPr/>
        </p:nvSpPr>
        <p:spPr>
          <a:xfrm rot="16242375">
            <a:off x="4846935" y="3615056"/>
            <a:ext cx="1560091" cy="491075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Freeform 22"/>
          <p:cNvSpPr/>
          <p:nvPr/>
        </p:nvSpPr>
        <p:spPr>
          <a:xfrm>
            <a:off x="4815851" y="2241400"/>
            <a:ext cx="1636918" cy="1309535"/>
          </a:xfrm>
          <a:custGeom>
            <a:avLst/>
            <a:gdLst>
              <a:gd name="connsiteX0" fmla="*/ 0 w 1636918"/>
              <a:gd name="connsiteY0" fmla="*/ 130954 h 1309535"/>
              <a:gd name="connsiteX1" fmla="*/ 130954 w 1636918"/>
              <a:gd name="connsiteY1" fmla="*/ 0 h 1309535"/>
              <a:gd name="connsiteX2" fmla="*/ 1505965 w 1636918"/>
              <a:gd name="connsiteY2" fmla="*/ 0 h 1309535"/>
              <a:gd name="connsiteX3" fmla="*/ 1636919 w 1636918"/>
              <a:gd name="connsiteY3" fmla="*/ 130954 h 1309535"/>
              <a:gd name="connsiteX4" fmla="*/ 1636918 w 1636918"/>
              <a:gd name="connsiteY4" fmla="*/ 1178582 h 1309535"/>
              <a:gd name="connsiteX5" fmla="*/ 1505964 w 1636918"/>
              <a:gd name="connsiteY5" fmla="*/ 1309536 h 1309535"/>
              <a:gd name="connsiteX6" fmla="*/ 130954 w 1636918"/>
              <a:gd name="connsiteY6" fmla="*/ 1309535 h 1309535"/>
              <a:gd name="connsiteX7" fmla="*/ 0 w 1636918"/>
              <a:gd name="connsiteY7" fmla="*/ 1178581 h 1309535"/>
              <a:gd name="connsiteX8" fmla="*/ 0 w 1636918"/>
              <a:gd name="connsiteY8" fmla="*/ 130954 h 130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6918" h="1309535">
                <a:moveTo>
                  <a:pt x="0" y="130954"/>
                </a:moveTo>
                <a:cubicBezTo>
                  <a:pt x="0" y="58630"/>
                  <a:pt x="58630" y="0"/>
                  <a:pt x="130954" y="0"/>
                </a:cubicBezTo>
                <a:lnTo>
                  <a:pt x="1505965" y="0"/>
                </a:lnTo>
                <a:cubicBezTo>
                  <a:pt x="1578289" y="0"/>
                  <a:pt x="1636919" y="58630"/>
                  <a:pt x="1636919" y="130954"/>
                </a:cubicBezTo>
                <a:cubicBezTo>
                  <a:pt x="1636919" y="480163"/>
                  <a:pt x="1636918" y="829373"/>
                  <a:pt x="1636918" y="1178582"/>
                </a:cubicBezTo>
                <a:cubicBezTo>
                  <a:pt x="1636918" y="1250906"/>
                  <a:pt x="1578288" y="1309536"/>
                  <a:pt x="1505964" y="1309536"/>
                </a:cubicBezTo>
                <a:lnTo>
                  <a:pt x="130954" y="1309535"/>
                </a:lnTo>
                <a:cubicBezTo>
                  <a:pt x="58630" y="1309535"/>
                  <a:pt x="0" y="1250905"/>
                  <a:pt x="0" y="1178581"/>
                </a:cubicBezTo>
                <a:lnTo>
                  <a:pt x="0" y="13095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360" tIns="78360" rIns="78360" bIns="7836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1" kern="1200">
                <a:latin typeface="Calisto MT" panose="02040603050505030304" pitchFamily="18" charset="0"/>
              </a:rPr>
              <a:t>Federal Work-Study</a:t>
            </a:r>
          </a:p>
        </p:txBody>
      </p:sp>
      <p:sp>
        <p:nvSpPr>
          <p:cNvPr id="24" name="Left Arrow 23"/>
          <p:cNvSpPr/>
          <p:nvPr/>
        </p:nvSpPr>
        <p:spPr>
          <a:xfrm rot="18937915">
            <a:off x="6119506" y="4129498"/>
            <a:ext cx="1579623" cy="491075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Freeform 24"/>
          <p:cNvSpPr/>
          <p:nvPr/>
        </p:nvSpPr>
        <p:spPr>
          <a:xfrm>
            <a:off x="7070600" y="3065500"/>
            <a:ext cx="1636918" cy="1309535"/>
          </a:xfrm>
          <a:custGeom>
            <a:avLst/>
            <a:gdLst>
              <a:gd name="connsiteX0" fmla="*/ 0 w 1636918"/>
              <a:gd name="connsiteY0" fmla="*/ 130954 h 1309535"/>
              <a:gd name="connsiteX1" fmla="*/ 130954 w 1636918"/>
              <a:gd name="connsiteY1" fmla="*/ 0 h 1309535"/>
              <a:gd name="connsiteX2" fmla="*/ 1505965 w 1636918"/>
              <a:gd name="connsiteY2" fmla="*/ 0 h 1309535"/>
              <a:gd name="connsiteX3" fmla="*/ 1636919 w 1636918"/>
              <a:gd name="connsiteY3" fmla="*/ 130954 h 1309535"/>
              <a:gd name="connsiteX4" fmla="*/ 1636918 w 1636918"/>
              <a:gd name="connsiteY4" fmla="*/ 1178582 h 1309535"/>
              <a:gd name="connsiteX5" fmla="*/ 1505964 w 1636918"/>
              <a:gd name="connsiteY5" fmla="*/ 1309536 h 1309535"/>
              <a:gd name="connsiteX6" fmla="*/ 130954 w 1636918"/>
              <a:gd name="connsiteY6" fmla="*/ 1309535 h 1309535"/>
              <a:gd name="connsiteX7" fmla="*/ 0 w 1636918"/>
              <a:gd name="connsiteY7" fmla="*/ 1178581 h 1309535"/>
              <a:gd name="connsiteX8" fmla="*/ 0 w 1636918"/>
              <a:gd name="connsiteY8" fmla="*/ 130954 h 130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6918" h="1309535">
                <a:moveTo>
                  <a:pt x="0" y="130954"/>
                </a:moveTo>
                <a:cubicBezTo>
                  <a:pt x="0" y="58630"/>
                  <a:pt x="58630" y="0"/>
                  <a:pt x="130954" y="0"/>
                </a:cubicBezTo>
                <a:lnTo>
                  <a:pt x="1505965" y="0"/>
                </a:lnTo>
                <a:cubicBezTo>
                  <a:pt x="1578289" y="0"/>
                  <a:pt x="1636919" y="58630"/>
                  <a:pt x="1636919" y="130954"/>
                </a:cubicBezTo>
                <a:cubicBezTo>
                  <a:pt x="1636919" y="480163"/>
                  <a:pt x="1636918" y="829373"/>
                  <a:pt x="1636918" y="1178582"/>
                </a:cubicBezTo>
                <a:cubicBezTo>
                  <a:pt x="1636918" y="1250906"/>
                  <a:pt x="1578288" y="1309536"/>
                  <a:pt x="1505964" y="1309536"/>
                </a:cubicBezTo>
                <a:lnTo>
                  <a:pt x="130954" y="1309535"/>
                </a:lnTo>
                <a:cubicBezTo>
                  <a:pt x="58630" y="1309535"/>
                  <a:pt x="0" y="1250905"/>
                  <a:pt x="0" y="1178581"/>
                </a:cubicBezTo>
                <a:lnTo>
                  <a:pt x="0" y="13095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360" tIns="78360" rIns="78360" bIns="7836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1" kern="1200">
                <a:latin typeface="Calisto MT" panose="02040603050505030304" pitchFamily="18" charset="0"/>
              </a:rPr>
              <a:t>Scholarships</a:t>
            </a:r>
          </a:p>
        </p:txBody>
      </p:sp>
      <p:sp>
        <p:nvSpPr>
          <p:cNvPr id="26" name="Left Arrow 25"/>
          <p:cNvSpPr/>
          <p:nvPr/>
        </p:nvSpPr>
        <p:spPr>
          <a:xfrm rot="23241">
            <a:off x="6568917" y="5290128"/>
            <a:ext cx="1597220" cy="491075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Freeform 26"/>
          <p:cNvSpPr/>
          <p:nvPr/>
        </p:nvSpPr>
        <p:spPr>
          <a:xfrm>
            <a:off x="7874405" y="4953000"/>
            <a:ext cx="1753689" cy="1309535"/>
          </a:xfrm>
          <a:custGeom>
            <a:avLst/>
            <a:gdLst>
              <a:gd name="connsiteX0" fmla="*/ 0 w 1636918"/>
              <a:gd name="connsiteY0" fmla="*/ 130954 h 1309535"/>
              <a:gd name="connsiteX1" fmla="*/ 130954 w 1636918"/>
              <a:gd name="connsiteY1" fmla="*/ 0 h 1309535"/>
              <a:gd name="connsiteX2" fmla="*/ 1505965 w 1636918"/>
              <a:gd name="connsiteY2" fmla="*/ 0 h 1309535"/>
              <a:gd name="connsiteX3" fmla="*/ 1636919 w 1636918"/>
              <a:gd name="connsiteY3" fmla="*/ 130954 h 1309535"/>
              <a:gd name="connsiteX4" fmla="*/ 1636918 w 1636918"/>
              <a:gd name="connsiteY4" fmla="*/ 1178582 h 1309535"/>
              <a:gd name="connsiteX5" fmla="*/ 1505964 w 1636918"/>
              <a:gd name="connsiteY5" fmla="*/ 1309536 h 1309535"/>
              <a:gd name="connsiteX6" fmla="*/ 130954 w 1636918"/>
              <a:gd name="connsiteY6" fmla="*/ 1309535 h 1309535"/>
              <a:gd name="connsiteX7" fmla="*/ 0 w 1636918"/>
              <a:gd name="connsiteY7" fmla="*/ 1178581 h 1309535"/>
              <a:gd name="connsiteX8" fmla="*/ 0 w 1636918"/>
              <a:gd name="connsiteY8" fmla="*/ 130954 h 130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6918" h="1309535">
                <a:moveTo>
                  <a:pt x="0" y="130954"/>
                </a:moveTo>
                <a:cubicBezTo>
                  <a:pt x="0" y="58630"/>
                  <a:pt x="58630" y="0"/>
                  <a:pt x="130954" y="0"/>
                </a:cubicBezTo>
                <a:lnTo>
                  <a:pt x="1505965" y="0"/>
                </a:lnTo>
                <a:cubicBezTo>
                  <a:pt x="1578289" y="0"/>
                  <a:pt x="1636919" y="58630"/>
                  <a:pt x="1636919" y="130954"/>
                </a:cubicBezTo>
                <a:cubicBezTo>
                  <a:pt x="1636919" y="480163"/>
                  <a:pt x="1636918" y="829373"/>
                  <a:pt x="1636918" y="1178582"/>
                </a:cubicBezTo>
                <a:cubicBezTo>
                  <a:pt x="1636918" y="1250906"/>
                  <a:pt x="1578288" y="1309536"/>
                  <a:pt x="1505964" y="1309536"/>
                </a:cubicBezTo>
                <a:lnTo>
                  <a:pt x="130954" y="1309535"/>
                </a:lnTo>
                <a:cubicBezTo>
                  <a:pt x="58630" y="1309535"/>
                  <a:pt x="0" y="1250905"/>
                  <a:pt x="0" y="1178581"/>
                </a:cubicBezTo>
                <a:lnTo>
                  <a:pt x="0" y="13095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360" tIns="78360" rIns="78360" bIns="7836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1" kern="1200">
                <a:latin typeface="Calisto MT" panose="02040603050505030304" pitchFamily="18" charset="0"/>
              </a:rPr>
              <a:t>Loans</a:t>
            </a:r>
          </a:p>
        </p:txBody>
      </p:sp>
      <p:pic>
        <p:nvPicPr>
          <p:cNvPr id="5" name="Picture 2" descr="http://chem.unl.edu/images/scholarships-aid-icon-04.png"/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019" y="2497693"/>
            <a:ext cx="2026935" cy="202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508648" y="3248742"/>
            <a:ext cx="1689372" cy="130953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-76200"/>
            <a:ext cx="12192000" cy="6934200"/>
          </a:xfrm>
          <a:prstGeom prst="rect">
            <a:avLst/>
          </a:prstGeom>
          <a:solidFill>
            <a:schemeClr val="tx1">
              <a:lumMod val="95000"/>
              <a:lumOff val="5000"/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 flipH="1">
            <a:off x="2895644" y="152399"/>
            <a:ext cx="2957172" cy="372919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2000" b="1" u="sng" dirty="0">
                <a:solidFill>
                  <a:schemeClr val="tx1"/>
                </a:solidFill>
                <a:cs typeface="Arial"/>
              </a:rPr>
              <a:t>Federal Grants*</a:t>
            </a:r>
          </a:p>
          <a:p>
            <a:pPr algn="ctr"/>
            <a:endParaRPr lang="en-US" sz="1200" b="1" u="sng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1400" b="1" i="1" dirty="0">
                <a:solidFill>
                  <a:schemeClr val="bg1"/>
                </a:solidFill>
                <a:cs typeface="Arial"/>
              </a:rPr>
              <a:t>Free money based on financial need</a:t>
            </a:r>
            <a:br>
              <a:rPr lang="en-US" sz="1400" b="1" i="1" dirty="0">
                <a:cs typeface="Arial" panose="020B0604020202020204" pitchFamily="34" charset="0"/>
              </a:rPr>
            </a:br>
            <a:endParaRPr lang="en-US" sz="1400" b="1" i="1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20B0604020202020204" pitchFamily="34" charset="0"/>
              <a:buChar char="q"/>
            </a:pPr>
            <a:r>
              <a:rPr lang="en-US" sz="1600" b="1" dirty="0">
                <a:cs typeface="Arial"/>
              </a:rPr>
              <a:t>Federal Pell Grant</a:t>
            </a:r>
          </a:p>
          <a:p>
            <a:pPr marL="285750" indent="-285750">
              <a:spcAft>
                <a:spcPts val="600"/>
              </a:spcAft>
              <a:buFont typeface="Wingdings" panose="020B0604020202020204" pitchFamily="34" charset="0"/>
              <a:buChar char="q"/>
            </a:pPr>
            <a:r>
              <a:rPr lang="en-US" sz="1600" b="1" dirty="0">
                <a:cs typeface="Arial"/>
              </a:rPr>
              <a:t>Federal Supplemental Educational Opportunity Grant </a:t>
            </a:r>
            <a:r>
              <a:rPr lang="en-US" sz="1600" i="1" dirty="0">
                <a:cs typeface="Arial"/>
              </a:rPr>
              <a:t>(FSEOG)</a:t>
            </a:r>
          </a:p>
        </p:txBody>
      </p:sp>
      <p:sp>
        <p:nvSpPr>
          <p:cNvPr id="29" name="Rounded Rectangle 28"/>
          <p:cNvSpPr/>
          <p:nvPr/>
        </p:nvSpPr>
        <p:spPr>
          <a:xfrm flipH="1">
            <a:off x="165110" y="131370"/>
            <a:ext cx="2660432" cy="372919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2000" b="1" u="sng" dirty="0">
                <a:solidFill>
                  <a:schemeClr val="tx1"/>
                </a:solidFill>
                <a:cs typeface="Arial"/>
              </a:rPr>
              <a:t>Promise Grants and Promise Programs </a:t>
            </a:r>
            <a:endParaRPr lang="en-US" sz="2000" b="1" u="sng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1200" b="1" dirty="0">
                <a:solidFill>
                  <a:schemeClr val="tx1"/>
                </a:solidFill>
                <a:cs typeface="Arial"/>
              </a:rPr>
              <a:t>(CA Community Colleges Only)</a:t>
            </a:r>
          </a:p>
          <a:p>
            <a:pPr algn="ctr"/>
            <a:r>
              <a:rPr lang="en-US" sz="1400" b="1" i="1" dirty="0">
                <a:solidFill>
                  <a:schemeClr val="bg1"/>
                </a:solidFill>
                <a:cs typeface="Arial"/>
              </a:rPr>
              <a:t>Cover cost of Enrollment Fees and/or Registration Fees</a:t>
            </a:r>
          </a:p>
          <a:p>
            <a:pPr algn="ctr"/>
            <a:endParaRPr lang="en-US" sz="1400" b="1" dirty="0">
              <a:cs typeface="Arial"/>
            </a:endParaRPr>
          </a:p>
          <a:p>
            <a:pPr marL="285750" indent="-285750" algn="ctr">
              <a:buFont typeface="Wingdings"/>
              <a:buChar char="q"/>
            </a:pPr>
            <a:r>
              <a:rPr lang="en-US" sz="1600" b="1" dirty="0">
                <a:cs typeface="Arial"/>
              </a:rPr>
              <a:t>California College Promise Grant</a:t>
            </a:r>
            <a:endParaRPr lang="en-US" sz="1600" b="1" i="1">
              <a:cs typeface="Arial"/>
            </a:endParaRPr>
          </a:p>
          <a:p>
            <a:pPr marL="285750" indent="-285750" algn="ctr">
              <a:buFont typeface="Wingdings"/>
              <a:buChar char="q"/>
              <a:tabLst>
                <a:tab pos="173038" algn="l"/>
              </a:tabLst>
            </a:pPr>
            <a:endParaRPr lang="en-US" sz="1600" b="1" dirty="0">
              <a:cs typeface="Arial"/>
            </a:endParaRPr>
          </a:p>
          <a:p>
            <a:pPr marL="285750" indent="-285750">
              <a:spcAft>
                <a:spcPts val="600"/>
              </a:spcAft>
              <a:buFont typeface="Wingdings" panose="020B0604020202020204" pitchFamily="34" charset="0"/>
              <a:buChar char="q"/>
              <a:tabLst>
                <a:tab pos="173038" algn="l"/>
              </a:tabLst>
            </a:pPr>
            <a:r>
              <a:rPr lang="en-US" sz="1600" b="1" dirty="0">
                <a:cs typeface="Arial"/>
              </a:rPr>
              <a:t> VCCCD Promise Programs</a:t>
            </a:r>
          </a:p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3038" algn="l"/>
              </a:tabLst>
            </a:pPr>
            <a:endParaRPr lang="en-US" b="1"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173038" algn="l"/>
              </a:tabLst>
            </a:pPr>
            <a:endParaRPr lang="en-US" b="1">
              <a:highlight>
                <a:srgbClr val="FFFF00"/>
              </a:highlight>
              <a:cs typeface="Arial"/>
            </a:endParaRPr>
          </a:p>
        </p:txBody>
      </p:sp>
      <p:sp>
        <p:nvSpPr>
          <p:cNvPr id="31" name="Rounded Rectangle 30"/>
          <p:cNvSpPr/>
          <p:nvPr/>
        </p:nvSpPr>
        <p:spPr>
          <a:xfrm flipH="1">
            <a:off x="5882107" y="152399"/>
            <a:ext cx="3086063" cy="372919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2400" b="1" u="sng" dirty="0">
                <a:solidFill>
                  <a:schemeClr val="tx1"/>
                </a:solidFill>
                <a:cs typeface="Arial"/>
              </a:rPr>
              <a:t>State Grants</a:t>
            </a:r>
          </a:p>
          <a:p>
            <a:pPr marL="285750" indent="-285750">
              <a:spcAft>
                <a:spcPts val="600"/>
              </a:spcAft>
              <a:buFont typeface="Wingdings" panose="020B0604020202020204" pitchFamily="34" charset="0"/>
              <a:buChar char="q"/>
            </a:pPr>
            <a:r>
              <a:rPr lang="en-US" sz="1300" b="1" dirty="0">
                <a:cs typeface="Arial"/>
              </a:rPr>
              <a:t>Cal Grant</a:t>
            </a:r>
          </a:p>
          <a:p>
            <a:pPr marL="285750" indent="-285750">
              <a:spcAft>
                <a:spcPts val="600"/>
              </a:spcAft>
              <a:buFont typeface="Wingdings" panose="020B0604020202020204" pitchFamily="34" charset="0"/>
              <a:buChar char="q"/>
            </a:pPr>
            <a:r>
              <a:rPr lang="en-US" sz="1300" b="1" dirty="0">
                <a:cs typeface="Arial"/>
              </a:rPr>
              <a:t>Student Success Completion Grant </a:t>
            </a:r>
            <a:r>
              <a:rPr lang="en-US" sz="1300" i="1" dirty="0">
                <a:cs typeface="Arial"/>
              </a:rPr>
              <a:t>(CA Community College Only)</a:t>
            </a:r>
          </a:p>
          <a:p>
            <a:pPr marL="285750" indent="-285750">
              <a:spcAft>
                <a:spcPts val="600"/>
              </a:spcAft>
              <a:buFont typeface="Wingdings" panose="020B0604020202020204" pitchFamily="34" charset="0"/>
              <a:buChar char="q"/>
            </a:pPr>
            <a:r>
              <a:rPr lang="en-US" sz="1300" b="1" dirty="0">
                <a:cs typeface="Arial"/>
              </a:rPr>
              <a:t>Chafee Grant </a:t>
            </a:r>
            <a:r>
              <a:rPr lang="en-US" sz="1300" i="1" dirty="0">
                <a:cs typeface="Arial"/>
              </a:rPr>
              <a:t>(Current/former foster youth)</a:t>
            </a:r>
          </a:p>
          <a:p>
            <a:pPr marL="285750" indent="-285750">
              <a:spcAft>
                <a:spcPts val="600"/>
              </a:spcAft>
              <a:buFont typeface="Wingdings" panose="020B0604020202020204" pitchFamily="34" charset="0"/>
              <a:buChar char="q"/>
            </a:pPr>
            <a:r>
              <a:rPr lang="en-US" sz="1300" b="1" dirty="0">
                <a:cs typeface="Arial"/>
              </a:rPr>
              <a:t>Middle Class Scholarship </a:t>
            </a:r>
            <a:r>
              <a:rPr lang="en-US" sz="1300" i="1" dirty="0">
                <a:cs typeface="Arial"/>
              </a:rPr>
              <a:t>(CSU and UC)</a:t>
            </a:r>
          </a:p>
          <a:p>
            <a:pPr marL="285750" indent="-285750">
              <a:spcAft>
                <a:spcPts val="600"/>
              </a:spcAft>
              <a:buFont typeface="Wingdings" panose="020B0604020202020204" pitchFamily="34" charset="0"/>
              <a:buChar char="q"/>
            </a:pPr>
            <a:r>
              <a:rPr lang="en-US" sz="1300" b="1" dirty="0">
                <a:cs typeface="Arial"/>
              </a:rPr>
              <a:t>State University Grant </a:t>
            </a:r>
            <a:r>
              <a:rPr lang="en-US" sz="1300" i="1" dirty="0">
                <a:cs typeface="Arial"/>
              </a:rPr>
              <a:t>(CSU)</a:t>
            </a:r>
          </a:p>
          <a:p>
            <a:pPr marL="285750" indent="-285750">
              <a:spcAft>
                <a:spcPts val="600"/>
              </a:spcAft>
              <a:buFont typeface="Wingdings" panose="020B0604020202020204" pitchFamily="34" charset="0"/>
              <a:buChar char="q"/>
            </a:pPr>
            <a:r>
              <a:rPr lang="en-US" sz="1300" b="1" dirty="0">
                <a:cs typeface="Arial"/>
              </a:rPr>
              <a:t>Blue &amp; Gold Opportunity Plan (UC)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043096" y="152399"/>
            <a:ext cx="3009660" cy="372919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2000" b="1" u="sng" dirty="0">
                <a:solidFill>
                  <a:schemeClr val="tx1"/>
                </a:solidFill>
                <a:cs typeface="Arial"/>
              </a:rPr>
              <a:t>Federal Work-Study*</a:t>
            </a:r>
          </a:p>
          <a:p>
            <a:pPr marL="285750" indent="-285750">
              <a:spcAft>
                <a:spcPts val="600"/>
              </a:spcAft>
              <a:buFont typeface="Wingdings"/>
              <a:buChar char="q"/>
            </a:pPr>
            <a:r>
              <a:rPr lang="en-US" sz="1600" b="1" dirty="0">
                <a:cs typeface="Arial"/>
              </a:rPr>
              <a:t>Gives students the opportunity to work on campus.</a:t>
            </a:r>
          </a:p>
          <a:p>
            <a:pPr marL="285750" indent="-285750">
              <a:spcAft>
                <a:spcPts val="600"/>
              </a:spcAft>
              <a:buFont typeface="Wingdings"/>
              <a:buChar char="q"/>
            </a:pPr>
            <a:r>
              <a:rPr lang="en-US" sz="1600" b="1" dirty="0">
                <a:cs typeface="Arial"/>
              </a:rPr>
              <a:t>Earn work experience.</a:t>
            </a:r>
          </a:p>
          <a:p>
            <a:pPr marL="285750" indent="-285750">
              <a:spcAft>
                <a:spcPts val="600"/>
              </a:spcAft>
              <a:buFont typeface="Wingdings"/>
              <a:buChar char="q"/>
            </a:pPr>
            <a:r>
              <a:rPr lang="en-US" sz="1600" b="1" dirty="0">
                <a:cs typeface="Arial"/>
              </a:rPr>
              <a:t>FWS income does not have to be reported on the FAFSA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304921" y="3993389"/>
            <a:ext cx="4058826" cy="278841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2000" b="1" u="sng" dirty="0">
                <a:solidFill>
                  <a:schemeClr val="tx1"/>
                </a:solidFill>
                <a:cs typeface="Arial"/>
              </a:rPr>
              <a:t>Scholarships</a:t>
            </a:r>
          </a:p>
          <a:p>
            <a:pPr>
              <a:spcAft>
                <a:spcPts val="600"/>
              </a:spcAft>
            </a:pPr>
            <a:r>
              <a:rPr lang="en-US" sz="1600" b="1" i="1" dirty="0">
                <a:cs typeface="Arial"/>
              </a:rPr>
              <a:t>Awarded based on various criteria</a:t>
            </a:r>
            <a:br>
              <a:rPr lang="en-US" sz="1600" b="1" i="1" dirty="0">
                <a:cs typeface="Arial" panose="020B0604020202020204" pitchFamily="34" charset="0"/>
              </a:rPr>
            </a:br>
            <a:endParaRPr lang="en-US" sz="1600" b="1" i="1"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20B0604020202020204" pitchFamily="34" charset="0"/>
              <a:buChar char="q"/>
            </a:pPr>
            <a:r>
              <a:rPr lang="en-US" sz="1600" b="1" dirty="0">
                <a:cs typeface="Arial"/>
              </a:rPr>
              <a:t>College Foundation Office</a:t>
            </a:r>
          </a:p>
          <a:p>
            <a:pPr marL="285750" indent="-285750">
              <a:spcAft>
                <a:spcPts val="600"/>
              </a:spcAft>
              <a:buFont typeface="Wingdings" panose="020B0604020202020204" pitchFamily="34" charset="0"/>
              <a:buChar char="q"/>
            </a:pPr>
            <a:r>
              <a:rPr lang="en-US" sz="1600" b="1" dirty="0">
                <a:cs typeface="Arial"/>
              </a:rPr>
              <a:t>Employers</a:t>
            </a:r>
          </a:p>
          <a:p>
            <a:pPr marL="285750" indent="-285750">
              <a:spcAft>
                <a:spcPts val="600"/>
              </a:spcAft>
              <a:buFont typeface="Wingdings" panose="020B0604020202020204" pitchFamily="34" charset="0"/>
              <a:buChar char="q"/>
            </a:pPr>
            <a:r>
              <a:rPr lang="en-US" sz="1600" b="1" dirty="0">
                <a:cs typeface="Arial"/>
              </a:rPr>
              <a:t>Community</a:t>
            </a:r>
          </a:p>
          <a:p>
            <a:pPr marL="285750" indent="-285750">
              <a:spcAft>
                <a:spcPts val="600"/>
              </a:spcAft>
              <a:buFont typeface="Wingdings" panose="020B0604020202020204" pitchFamily="34" charset="0"/>
              <a:buChar char="q"/>
            </a:pPr>
            <a:r>
              <a:rPr lang="en-US" sz="1600" b="1" dirty="0">
                <a:cs typeface="Arial"/>
              </a:rPr>
              <a:t>Non-Profits</a:t>
            </a:r>
          </a:p>
        </p:txBody>
      </p:sp>
      <p:sp>
        <p:nvSpPr>
          <p:cNvPr id="34" name="Rounded Rectangle 33"/>
          <p:cNvSpPr/>
          <p:nvPr/>
        </p:nvSpPr>
        <p:spPr>
          <a:xfrm flipH="1">
            <a:off x="5974303" y="4321923"/>
            <a:ext cx="4245917" cy="219736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2000" b="1" u="sng" dirty="0">
                <a:solidFill>
                  <a:schemeClr val="tx1"/>
                </a:solidFill>
                <a:cs typeface="Arial"/>
              </a:rPr>
              <a:t>Loans</a:t>
            </a:r>
            <a:br>
              <a:rPr lang="en-US" sz="2000" b="1" u="sng" dirty="0">
                <a:cs typeface="Arial" panose="020B0604020202020204" pitchFamily="34" charset="0"/>
              </a:rPr>
            </a:br>
            <a:r>
              <a:rPr lang="en-US" sz="1200" b="1" i="1" dirty="0">
                <a:solidFill>
                  <a:schemeClr val="bg1"/>
                </a:solidFill>
                <a:cs typeface="Arial"/>
              </a:rPr>
              <a:t>Funds that are borrowed and needs to be paid back, with interest</a:t>
            </a:r>
          </a:p>
          <a:p>
            <a:pPr marL="285750" indent="-285750">
              <a:spcAft>
                <a:spcPts val="600"/>
              </a:spcAft>
              <a:buFont typeface="Wingdings" panose="020B0604020202020204" pitchFamily="34" charset="0"/>
              <a:buChar char="q"/>
            </a:pPr>
            <a:r>
              <a:rPr lang="en-US" sz="1600" b="1" dirty="0">
                <a:cs typeface="Arial"/>
              </a:rPr>
              <a:t>Federal Direct Loans*</a:t>
            </a:r>
          </a:p>
          <a:p>
            <a:pPr marL="285750" indent="-285750">
              <a:spcAft>
                <a:spcPts val="600"/>
              </a:spcAft>
              <a:buFont typeface="Wingdings" panose="020B0604020202020204" pitchFamily="34" charset="0"/>
              <a:buChar char="q"/>
            </a:pPr>
            <a:r>
              <a:rPr lang="en-US" sz="1600" b="1" dirty="0">
                <a:cs typeface="Arial"/>
              </a:rPr>
              <a:t>Private Loans</a:t>
            </a:r>
          </a:p>
          <a:p>
            <a:pPr marL="285750" indent="-285750">
              <a:spcAft>
                <a:spcPts val="600"/>
              </a:spcAft>
              <a:buFont typeface="Wingdings" panose="020B0604020202020204" pitchFamily="34" charset="0"/>
              <a:buChar char="q"/>
            </a:pPr>
            <a:r>
              <a:rPr lang="en-US" sz="1600" b="1" dirty="0">
                <a:cs typeface="Arial"/>
              </a:rPr>
              <a:t>DREAM Loan</a:t>
            </a:r>
          </a:p>
        </p:txBody>
      </p:sp>
      <p:sp>
        <p:nvSpPr>
          <p:cNvPr id="30" name="Rounded Rectangle 29"/>
          <p:cNvSpPr/>
          <p:nvPr/>
        </p:nvSpPr>
        <p:spPr>
          <a:xfrm flipH="1">
            <a:off x="9628094" y="6282200"/>
            <a:ext cx="2248014" cy="2780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b="1" i="1">
                <a:cs typeface="Arial" panose="020B0604020202020204" pitchFamily="34" charset="0"/>
              </a:rPr>
              <a:t>*FAFSA applicants only</a:t>
            </a:r>
          </a:p>
        </p:txBody>
      </p:sp>
    </p:spTree>
    <p:extLst>
      <p:ext uri="{BB962C8B-B14F-4D97-AF65-F5344CB8AC3E}">
        <p14:creationId xmlns:p14="http://schemas.microsoft.com/office/powerpoint/2010/main" val="2342465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5131" y="155360"/>
            <a:ext cx="8558061" cy="984326"/>
          </a:xfrm>
        </p:spPr>
        <p:txBody>
          <a:bodyPr>
            <a:noAutofit/>
          </a:bodyPr>
          <a:lstStyle/>
          <a:p>
            <a:pPr algn="ctr"/>
            <a:r>
              <a:rPr lang="en-US" sz="6000" b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About the CAL Grant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1369" y="1299907"/>
            <a:ext cx="2813774" cy="5402733"/>
          </a:xfrm>
        </p:spPr>
        <p:txBody>
          <a:bodyPr vert="horz" lIns="0" tIns="45720" rIns="0" bIns="45720" rtlCol="0" anchor="t">
            <a:normAutofit fontScale="85000" lnSpcReduction="10000"/>
          </a:bodyPr>
          <a:lstStyle/>
          <a:p>
            <a:r>
              <a:rPr lang="en-US">
                <a:solidFill>
                  <a:schemeClr val="tx1"/>
                </a:solidFill>
                <a:cs typeface="Arial" panose="020B0604020202020204" pitchFamily="34" charset="0"/>
              </a:rPr>
              <a:t>The Cal Grant is awarded by the California Student Aid Commission (CSAC).</a:t>
            </a:r>
          </a:p>
          <a:p>
            <a:r>
              <a:rPr lang="en-US">
                <a:solidFill>
                  <a:schemeClr val="tx1"/>
                </a:solidFill>
                <a:cs typeface="Arial" panose="020B0604020202020204" pitchFamily="34" charset="0"/>
              </a:rPr>
              <a:t>Provides financial assistance to qualified California residents and AB540 students.</a:t>
            </a:r>
          </a:p>
          <a:p>
            <a:r>
              <a:rPr lang="en-US">
                <a:solidFill>
                  <a:schemeClr val="tx1"/>
                </a:solidFill>
                <a:cs typeface="Arial" panose="020B0604020202020204" pitchFamily="34" charset="0"/>
              </a:rPr>
              <a:t>Awards based on merit and need (GPA and income &amp; asset information)</a:t>
            </a:r>
            <a:br>
              <a:rPr lang="en-US">
                <a:solidFill>
                  <a:schemeClr val="tx1"/>
                </a:solidFill>
                <a:cs typeface="Arial" panose="020B0604020202020204" pitchFamily="34" charset="0"/>
              </a:rPr>
            </a:br>
            <a:endParaRPr lang="en-US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en-US" b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How to be eligible for the Cal Grant:</a:t>
            </a:r>
          </a:p>
          <a:p>
            <a:pPr marL="383540" lvl="1">
              <a:spcBef>
                <a:spcPts val="600"/>
              </a:spcBef>
            </a:pPr>
            <a:r>
              <a:rPr lang="en-US" sz="1900">
                <a:solidFill>
                  <a:schemeClr val="accent6">
                    <a:lumMod val="75000"/>
                  </a:schemeClr>
                </a:solidFill>
                <a:cs typeface="Arial"/>
              </a:rPr>
              <a:t>Submit a FAFSA or CA Dream Act Application by March 2</a:t>
            </a:r>
            <a:r>
              <a:rPr lang="en-US" sz="1900" baseline="30000">
                <a:solidFill>
                  <a:schemeClr val="accent6">
                    <a:lumMod val="75000"/>
                  </a:schemeClr>
                </a:solidFill>
                <a:cs typeface="Arial"/>
              </a:rPr>
              <a:t>nd</a:t>
            </a:r>
            <a:r>
              <a:rPr lang="en-US" sz="1900">
                <a:solidFill>
                  <a:schemeClr val="accent6">
                    <a:lumMod val="75000"/>
                  </a:schemeClr>
                </a:solidFill>
                <a:cs typeface="Arial"/>
              </a:rPr>
              <a:t>, 2022</a:t>
            </a:r>
          </a:p>
          <a:p>
            <a:pPr marL="383540" lvl="1">
              <a:spcBef>
                <a:spcPts val="600"/>
              </a:spcBef>
            </a:pPr>
            <a:r>
              <a:rPr lang="en-US" sz="190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High school must certify your GPA</a:t>
            </a:r>
          </a:p>
          <a:p>
            <a:pPr marL="383540" lvl="1">
              <a:spcBef>
                <a:spcPts val="600"/>
              </a:spcBef>
            </a:pPr>
            <a:r>
              <a:rPr lang="en-US" sz="1900" b="1">
                <a:solidFill>
                  <a:schemeClr val="accent6">
                    <a:lumMod val="75000"/>
                  </a:schemeClr>
                </a:solidFill>
                <a:cs typeface="Arial"/>
              </a:rPr>
              <a:t>Dream Applicants MUST complete by March 2</a:t>
            </a:r>
            <a:r>
              <a:rPr lang="en-US" sz="1900" b="1" baseline="30000">
                <a:solidFill>
                  <a:schemeClr val="accent6">
                    <a:lumMod val="75000"/>
                  </a:schemeClr>
                </a:solidFill>
                <a:cs typeface="Arial"/>
              </a:rPr>
              <a:t>nd</a:t>
            </a:r>
            <a:endParaRPr lang="en-US" sz="1900">
              <a:solidFill>
                <a:schemeClr val="accent6">
                  <a:lumMod val="75000"/>
                </a:schemeClr>
              </a:solidFill>
              <a:highlight>
                <a:srgbClr val="FFFF00"/>
              </a:highlight>
              <a:cs typeface="Arial" panose="020B060402020202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7741443"/>
              </p:ext>
            </p:extLst>
          </p:nvPr>
        </p:nvGraphicFramePr>
        <p:xfrm>
          <a:off x="3055839" y="1484312"/>
          <a:ext cx="8001000" cy="4507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 descr="Ventura College">
            <a:extLst>
              <a:ext uri="{FF2B5EF4-FFF2-40B4-BE49-F238E27FC236}">
                <a16:creationId xmlns:a16="http://schemas.microsoft.com/office/drawing/2014/main" id="{F2BC420B-E789-4890-9D26-453FAC105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642" y="0"/>
            <a:ext cx="1508321" cy="166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12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9829800" cy="1188720"/>
          </a:xfrm>
        </p:spPr>
        <p:txBody>
          <a:bodyPr>
            <a:noAutofit/>
          </a:bodyPr>
          <a:lstStyle/>
          <a:p>
            <a:pPr algn="ctr"/>
            <a:r>
              <a:rPr lang="en-US" sz="4000" b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Student Success Completion Grant (SSCG)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6246" y="1493520"/>
            <a:ext cx="3124200" cy="4876800"/>
          </a:xfrm>
        </p:spPr>
        <p:txBody>
          <a:bodyPr>
            <a:normAutofit lnSpcReduction="10000"/>
          </a:bodyPr>
          <a:lstStyle/>
          <a:p>
            <a:r>
              <a:rPr lang="en-US" sz="2000">
                <a:cs typeface="Arial" panose="020B0604020202020204" pitchFamily="34" charset="0"/>
              </a:rPr>
              <a:t>Students attending a CA Community College and awarded a Cal Grant B or C could potentially be eligible for an additional grant.</a:t>
            </a:r>
          </a:p>
          <a:p>
            <a:r>
              <a:rPr lang="en-US" sz="2000">
                <a:cs typeface="Arial" panose="020B0604020202020204" pitchFamily="34" charset="0"/>
              </a:rPr>
              <a:t>This grant is designed to encourage students to maintain full-time status (12 units or more).</a:t>
            </a:r>
          </a:p>
          <a:p>
            <a:r>
              <a:rPr lang="en-US" sz="2000">
                <a:cs typeface="Arial" panose="020B0604020202020204" pitchFamily="34" charset="0"/>
              </a:rPr>
              <a:t>Full-time attendance speeds the completion of a degree and saves you money!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87941968"/>
              </p:ext>
            </p:extLst>
          </p:nvPr>
        </p:nvGraphicFramePr>
        <p:xfrm>
          <a:off x="3755127" y="1814933"/>
          <a:ext cx="3930734" cy="383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44"/>
          <a:stretch/>
        </p:blipFill>
        <p:spPr>
          <a:xfrm>
            <a:off x="8143042" y="1888858"/>
            <a:ext cx="3124200" cy="29559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Ventura College">
            <a:extLst>
              <a:ext uri="{FF2B5EF4-FFF2-40B4-BE49-F238E27FC236}">
                <a16:creationId xmlns:a16="http://schemas.microsoft.com/office/drawing/2014/main" id="{DD5AE58F-A844-4AD7-9F0B-99F492077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679" y="47381"/>
            <a:ext cx="1508321" cy="166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4" name="TextBox 253">
            <a:extLst>
              <a:ext uri="{FF2B5EF4-FFF2-40B4-BE49-F238E27FC236}">
                <a16:creationId xmlns:a16="http://schemas.microsoft.com/office/drawing/2014/main" id="{4B212B82-CFA9-4138-891B-57282D7040F9}"/>
              </a:ext>
            </a:extLst>
          </p:cNvPr>
          <p:cNvSpPr txBox="1"/>
          <p:nvPr/>
        </p:nvSpPr>
        <p:spPr>
          <a:xfrm>
            <a:off x="3850190" y="2729262"/>
            <a:ext cx="314325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Calibri"/>
              </a:rPr>
              <a:t>Awarded a Cal Grant B or C</a:t>
            </a:r>
            <a:endParaRPr lang="en-US" sz="2000" b="1" dirty="0"/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4AE8EE71-CFD1-41CD-8697-3596C383187E}"/>
              </a:ext>
            </a:extLst>
          </p:cNvPr>
          <p:cNvSpPr txBox="1"/>
          <p:nvPr/>
        </p:nvSpPr>
        <p:spPr>
          <a:xfrm>
            <a:off x="3848100" y="1815790"/>
            <a:ext cx="383834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latin typeface="Calibri"/>
                <a:cs typeface="Arial"/>
              </a:rPr>
              <a:t>Student Success Completion Grant (SSCG) Requirements​</a:t>
            </a:r>
            <a:endParaRPr lang="en-US" sz="2000" b="1" dirty="0"/>
          </a:p>
        </p:txBody>
      </p:sp>
      <p:sp>
        <p:nvSpPr>
          <p:cNvPr id="318" name="TextBox 317">
            <a:extLst>
              <a:ext uri="{FF2B5EF4-FFF2-40B4-BE49-F238E27FC236}">
                <a16:creationId xmlns:a16="http://schemas.microsoft.com/office/drawing/2014/main" id="{F7DFB727-1A56-4A81-A7D3-3413EAAEFD59}"/>
              </a:ext>
            </a:extLst>
          </p:cNvPr>
          <p:cNvSpPr txBox="1"/>
          <p:nvPr/>
        </p:nvSpPr>
        <p:spPr>
          <a:xfrm>
            <a:off x="3879463" y="3500089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Calibri"/>
              </a:rPr>
              <a:t>Enrolled Full-Time</a:t>
            </a:r>
            <a:endParaRPr lang="en-US" sz="2000" b="1" dirty="0"/>
          </a:p>
        </p:txBody>
      </p:sp>
      <p:sp>
        <p:nvSpPr>
          <p:cNvPr id="476" name="TextBox 475">
            <a:extLst>
              <a:ext uri="{FF2B5EF4-FFF2-40B4-BE49-F238E27FC236}">
                <a16:creationId xmlns:a16="http://schemas.microsoft.com/office/drawing/2014/main" id="{36547795-48F6-4F4B-A52C-716F9FFACADD}"/>
              </a:ext>
            </a:extLst>
          </p:cNvPr>
          <p:cNvSpPr txBox="1"/>
          <p:nvPr/>
        </p:nvSpPr>
        <p:spPr>
          <a:xfrm>
            <a:off x="4914900" y="4200525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444444"/>
                </a:solidFill>
                <a:latin typeface="Calibri"/>
                <a:cs typeface="Arial"/>
              </a:rPr>
              <a:t>12-14.99 Units- $649 per semester​</a:t>
            </a:r>
            <a:endParaRPr lang="en-US" dirty="0"/>
          </a:p>
        </p:txBody>
      </p:sp>
      <p:sp>
        <p:nvSpPr>
          <p:cNvPr id="494" name="TextBox 493">
            <a:extLst>
              <a:ext uri="{FF2B5EF4-FFF2-40B4-BE49-F238E27FC236}">
                <a16:creationId xmlns:a16="http://schemas.microsoft.com/office/drawing/2014/main" id="{249F93A0-836B-41F3-A59B-D5D0C0A87717}"/>
              </a:ext>
            </a:extLst>
          </p:cNvPr>
          <p:cNvSpPr txBox="1"/>
          <p:nvPr/>
        </p:nvSpPr>
        <p:spPr>
          <a:xfrm>
            <a:off x="4438650" y="4924425"/>
            <a:ext cx="343852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/>
            <a:r>
              <a:rPr lang="en-US" dirty="0">
                <a:solidFill>
                  <a:srgbClr val="444444"/>
                </a:solidFill>
                <a:latin typeface="Calibri"/>
                <a:cs typeface="Arial"/>
              </a:rPr>
              <a:t>15 units or more- $2000 per semester​</a:t>
            </a:r>
            <a:br>
              <a:rPr lang="en-US" dirty="0">
                <a:latin typeface="Calibri"/>
                <a:cs typeface="Arial"/>
              </a:rPr>
            </a:br>
            <a:r>
              <a:rPr lang="en-US" dirty="0">
                <a:solidFill>
                  <a:srgbClr val="444444"/>
                </a:solidFill>
                <a:latin typeface="Calibri"/>
                <a:cs typeface="Arial"/>
              </a:rPr>
              <a:t>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757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C98935B-6246-4397-A245-D3E5366986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62" t="37027" r="866" b="9972"/>
          <a:stretch/>
        </p:blipFill>
        <p:spPr>
          <a:xfrm>
            <a:off x="3262693" y="872661"/>
            <a:ext cx="8890528" cy="5347204"/>
          </a:xfrm>
          <a:prstGeom prst="rect">
            <a:avLst/>
          </a:prstGeom>
        </p:spPr>
      </p:pic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9F185B09-674B-44EA-AE23-38C16F33D9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0941154"/>
              </p:ext>
            </p:extLst>
          </p:nvPr>
        </p:nvGraphicFramePr>
        <p:xfrm>
          <a:off x="83307" y="1048190"/>
          <a:ext cx="5271662" cy="4984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2" descr="Ventura College">
            <a:extLst>
              <a:ext uri="{FF2B5EF4-FFF2-40B4-BE49-F238E27FC236}">
                <a16:creationId xmlns:a16="http://schemas.microsoft.com/office/drawing/2014/main" id="{6D88714A-75A4-448C-BEA0-90808B75C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191" y="5007672"/>
            <a:ext cx="1508321" cy="166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496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6">
            <a:extLst>
              <a:ext uri="{FF2B5EF4-FFF2-40B4-BE49-F238E27FC236}">
                <a16:creationId xmlns:a16="http://schemas.microsoft.com/office/drawing/2014/main" id="{33801627-6861-4EA9-BE98-E0CE33A89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43466" cy="6858000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93C1483F-490E-4C8A-8765-1F8AF0C67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0"/>
            <a:ext cx="3736189" cy="6858000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E29EF8-9BB0-4147-81BA-36266CA5A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8" y="643466"/>
            <a:ext cx="2423645" cy="5528734"/>
          </a:xfrm>
          <a:noFill/>
        </p:spPr>
        <p:txBody>
          <a:bodyPr anchor="t">
            <a:normAutofit/>
          </a:bodyPr>
          <a:lstStyle/>
          <a:p>
            <a:endParaRPr lang="en-US" sz="2800">
              <a:solidFill>
                <a:srgbClr val="FFFFFF"/>
              </a:solidFill>
            </a:endParaRPr>
          </a:p>
          <a:p>
            <a:pPr algn="r"/>
            <a:r>
              <a:rPr lang="en-US" sz="4000" b="1" dirty="0">
                <a:solidFill>
                  <a:schemeClr val="bg1"/>
                </a:solidFill>
              </a:rPr>
              <a:t>Ventura College First Year Promise</a:t>
            </a:r>
            <a:endParaRPr lang="en-US" dirty="0">
              <a:solidFill>
                <a:schemeClr val="bg1"/>
              </a:solidFill>
            </a:endParaRPr>
          </a:p>
        </p:txBody>
      </p:sp>
      <p:sp useBgFill="1">
        <p:nvSpPr>
          <p:cNvPr id="16" name="Rectangle 20">
            <a:extLst>
              <a:ext uri="{FF2B5EF4-FFF2-40B4-BE49-F238E27FC236}">
                <a16:creationId xmlns:a16="http://schemas.microsoft.com/office/drawing/2014/main" id="{0249BF42-D05C-4553-9417-7B8695759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9654" y="0"/>
            <a:ext cx="691318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B378C-29EF-4A9F-8509-44F646F9F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9484" y="569124"/>
            <a:ext cx="6673106" cy="564540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algn="ctr">
              <a:buNone/>
            </a:pPr>
            <a:r>
              <a:rPr lang="en-US" sz="2400" b="1" dirty="0">
                <a:ea typeface="+mn-lt"/>
                <a:cs typeface="+mn-lt"/>
              </a:rPr>
              <a:t>The VC Promise will cover the following fees for Summer 2022, Fall 2022, and Spring 2023:</a:t>
            </a:r>
            <a:endParaRPr lang="en-US" sz="2400" dirty="0">
              <a:ea typeface="+mn-lt"/>
              <a:cs typeface="+mn-lt"/>
            </a:endParaRPr>
          </a:p>
          <a:p>
            <a:pPr algn="ctr">
              <a:buNone/>
            </a:pPr>
            <a:endParaRPr lang="en-US" sz="2400" b="1" dirty="0">
              <a:ea typeface="+mn-lt"/>
              <a:cs typeface="+mn-lt"/>
            </a:endParaRPr>
          </a:p>
          <a:p>
            <a:pPr marL="200660" lvl="1" indent="0">
              <a:spcAft>
                <a:spcPts val="600"/>
              </a:spcAft>
              <a:buNone/>
            </a:pPr>
            <a:r>
              <a:rPr lang="en-US" sz="2000" dirty="0">
                <a:solidFill>
                  <a:schemeClr val="tx1"/>
                </a:solidFill>
                <a:ea typeface="+mn-lt"/>
                <a:cs typeface="+mn-lt"/>
              </a:rPr>
              <a:t>Fees Covered:*</a:t>
            </a:r>
          </a:p>
          <a:p>
            <a:pPr marL="543560" lvl="1" indent="-342900"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ea typeface="+mn-lt"/>
                <a:cs typeface="+mn-lt"/>
              </a:rPr>
              <a:t>Enrollment Fees ($46 per unit)</a:t>
            </a:r>
            <a:endParaRPr lang="en-US" dirty="0">
              <a:solidFill>
                <a:schemeClr val="tx1"/>
              </a:solidFill>
            </a:endParaRPr>
          </a:p>
          <a:p>
            <a:pPr marL="543560" lvl="1" indent="-342900"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ea typeface="+mn-lt"/>
                <a:cs typeface="+mn-lt"/>
              </a:rPr>
              <a:t>Student Health Fee</a:t>
            </a:r>
          </a:p>
          <a:p>
            <a:pPr marL="543560" lvl="1" indent="-342900">
              <a:spcAft>
                <a:spcPts val="600"/>
              </a:spcAft>
            </a:pPr>
            <a:r>
              <a:rPr lang="en-US" sz="2000">
                <a:solidFill>
                  <a:schemeClr val="tx1"/>
                </a:solidFill>
                <a:ea typeface="+mn-lt"/>
                <a:cs typeface="+mn-lt"/>
              </a:rPr>
              <a:t>Student Center Fee</a:t>
            </a:r>
          </a:p>
          <a:p>
            <a:pPr marL="543560" lvl="1" indent="-342900">
              <a:spcAft>
                <a:spcPts val="600"/>
              </a:spcAft>
            </a:pPr>
            <a:r>
              <a:rPr lang="en-US" sz="2000">
                <a:solidFill>
                  <a:schemeClr val="tx1"/>
                </a:solidFill>
                <a:ea typeface="+mn-lt"/>
                <a:cs typeface="+mn-lt"/>
              </a:rPr>
              <a:t>Student Representative Fee</a:t>
            </a:r>
          </a:p>
          <a:p>
            <a:pPr marL="200660" lvl="1" indent="0">
              <a:spcAft>
                <a:spcPts val="600"/>
              </a:spcAft>
              <a:buNone/>
            </a:pPr>
            <a:endParaRPr lang="en-US" sz="2000" dirty="0">
              <a:solidFill>
                <a:schemeClr val="tx1"/>
              </a:solidFill>
              <a:ea typeface="+mn-lt"/>
              <a:cs typeface="+mn-lt"/>
            </a:endParaRPr>
          </a:p>
          <a:p>
            <a:pPr marL="543560" lvl="1" indent="-342900">
              <a:spcAft>
                <a:spcPts val="600"/>
              </a:spcAft>
            </a:pPr>
            <a:r>
              <a:rPr lang="en-US" sz="2000" dirty="0">
                <a:ea typeface="+mn-lt"/>
                <a:cs typeface="+mn-lt"/>
              </a:rPr>
              <a:t>Students who are enrolled </a:t>
            </a:r>
            <a:r>
              <a:rPr lang="en-US" sz="2000" b="1" dirty="0">
                <a:ea typeface="+mn-lt"/>
                <a:cs typeface="+mn-lt"/>
              </a:rPr>
              <a:t>full-time</a:t>
            </a:r>
            <a:r>
              <a:rPr lang="en-US" sz="2000" dirty="0">
                <a:ea typeface="+mn-lt"/>
                <a:cs typeface="+mn-lt"/>
              </a:rPr>
              <a:t>(12 or more units) at VC for Summer 2022 are eligible for the VC Promise</a:t>
            </a:r>
          </a:p>
          <a:p>
            <a:pPr marL="200660" lvl="1" indent="0">
              <a:spcAft>
                <a:spcPts val="600"/>
              </a:spcAft>
              <a:buNone/>
            </a:pPr>
            <a:endParaRPr lang="en-US" sz="2000" b="1" dirty="0">
              <a:ea typeface="+mn-lt"/>
              <a:cs typeface="+mn-lt"/>
            </a:endParaRPr>
          </a:p>
          <a:p>
            <a:pPr marL="200660" lvl="1" indent="0" algn="ctr">
              <a:spcAft>
                <a:spcPts val="600"/>
              </a:spcAft>
              <a:buNone/>
            </a:pPr>
            <a:r>
              <a:rPr lang="en-US" sz="2400" b="1" dirty="0">
                <a:ea typeface="+mn-lt"/>
                <a:cs typeface="+mn-lt"/>
              </a:rPr>
              <a:t>Eligibility Requirements**:</a:t>
            </a:r>
            <a:endParaRPr lang="en-US" sz="2400" dirty="0">
              <a:solidFill>
                <a:srgbClr val="262626"/>
              </a:solidFill>
              <a:ea typeface="+mn-lt"/>
              <a:cs typeface="+mn-lt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400" spc="0" dirty="0">
              <a:solidFill>
                <a:srgbClr val="000000"/>
              </a:solidFill>
              <a:ea typeface="+mn-lt"/>
              <a:cs typeface="+mn-lt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spc="0" dirty="0">
                <a:solidFill>
                  <a:srgbClr val="000000"/>
                </a:solidFill>
                <a:ea typeface="+mn-lt"/>
                <a:cs typeface="+mn-lt"/>
              </a:rPr>
              <a:t>Submit a 2022-2023 FAFSA or CADAA</a:t>
            </a:r>
            <a:endParaRPr lang="en-US" sz="180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spc="0" dirty="0">
                <a:ea typeface="+mn-lt"/>
                <a:cs typeface="+mn-lt"/>
              </a:rPr>
              <a:t>Apply for Admission </a:t>
            </a:r>
            <a:endParaRPr lang="en-US" sz="1800" spc="0" dirty="0">
              <a:solidFill>
                <a:srgbClr val="000000"/>
              </a:solidFill>
              <a:ea typeface="+mn-lt"/>
              <a:cs typeface="+mn-lt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spc="0" dirty="0">
                <a:solidFill>
                  <a:srgbClr val="000000"/>
                </a:solidFill>
                <a:ea typeface="+mn-lt"/>
                <a:cs typeface="+mn-lt"/>
              </a:rPr>
              <a:t>Be a California resident or AB 540 student  </a:t>
            </a:r>
            <a:endParaRPr lang="en-US" sz="18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822960" lvl="3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i="1" spc="0" dirty="0">
                <a:solidFill>
                  <a:srgbClr val="000000"/>
                </a:solidFill>
                <a:ea typeface="+mn-lt"/>
                <a:cs typeface="+mn-lt"/>
              </a:rPr>
              <a:t>Residency is determined by Admissions and Records</a:t>
            </a:r>
            <a:endParaRPr lang="en-US" sz="1600" spc="0" dirty="0">
              <a:solidFill>
                <a:srgbClr val="000000"/>
              </a:solidFill>
              <a:ea typeface="+mn-lt"/>
              <a:cs typeface="+mn-lt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b="1" spc="0" dirty="0">
                <a:solidFill>
                  <a:srgbClr val="000000"/>
                </a:solidFill>
                <a:ea typeface="+mn-lt"/>
                <a:cs typeface="+mn-lt"/>
              </a:rPr>
              <a:t>Enroll full-time at </a:t>
            </a:r>
            <a:r>
              <a:rPr lang="en-US" sz="1800" b="1" dirty="0">
                <a:solidFill>
                  <a:srgbClr val="000000"/>
                </a:solidFill>
                <a:ea typeface="+mn-lt"/>
                <a:cs typeface="+mn-lt"/>
              </a:rPr>
              <a:t>Ventura College for</a:t>
            </a:r>
            <a:r>
              <a:rPr lang="en-US" sz="1800" b="1" spc="0" dirty="0">
                <a:solidFill>
                  <a:srgbClr val="000000"/>
                </a:solidFill>
                <a:ea typeface="+mn-lt"/>
                <a:cs typeface="+mn-lt"/>
              </a:rPr>
              <a:t> Fall 2022 and Spring 2023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endParaRPr lang="en-US" sz="1400" spc="0" dirty="0"/>
          </a:p>
          <a:p>
            <a:pPr marL="548640" lvl="2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*Fees subject to change. See college website for full description of fees that are covered</a:t>
            </a:r>
          </a:p>
          <a:p>
            <a:pPr marL="274320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sz="1400" spc="0" dirty="0">
              <a:solidFill>
                <a:schemeClr val="tx1"/>
              </a:solidFill>
              <a:ea typeface="+mn-lt"/>
              <a:cs typeface="+mn-lt"/>
            </a:endParaRPr>
          </a:p>
          <a:p>
            <a:pPr marL="548640" lvl="2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**Criteria Subject To Change</a:t>
            </a:r>
            <a:endParaRPr lang="en-US" dirty="0">
              <a:solidFill>
                <a:schemeClr val="tx1"/>
              </a:solidFill>
            </a:endParaRPr>
          </a:p>
          <a:p>
            <a:pPr marL="457200">
              <a:spcAft>
                <a:spcPts val="600"/>
              </a:spcAft>
              <a:buFont typeface="Wingdings 2"/>
              <a:buChar char=""/>
            </a:pPr>
            <a:endParaRPr lang="en-US" sz="1400" spc="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Arial,Sans-Serif"/>
            </a:pPr>
            <a:endParaRPr lang="en-US" sz="1400" spc="0" dirty="0"/>
          </a:p>
          <a:p>
            <a:pPr marL="274320" lvl="1" indent="0">
              <a:spcAft>
                <a:spcPts val="600"/>
              </a:spcAft>
              <a:buNone/>
            </a:pPr>
            <a:endParaRPr lang="en-US" sz="1400" dirty="0">
              <a:solidFill>
                <a:srgbClr val="262626"/>
              </a:solidFill>
            </a:endParaRPr>
          </a:p>
          <a:p>
            <a:endParaRPr lang="en-US" sz="2400" dirty="0"/>
          </a:p>
        </p:txBody>
      </p:sp>
      <p:pic>
        <p:nvPicPr>
          <p:cNvPr id="49" name="Picture 2" descr="Ventura College">
            <a:extLst>
              <a:ext uri="{FF2B5EF4-FFF2-40B4-BE49-F238E27FC236}">
                <a16:creationId xmlns:a16="http://schemas.microsoft.com/office/drawing/2014/main" id="{0230A5AA-1214-4EC8-AAF8-D8D2D5A21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670" y="4284918"/>
            <a:ext cx="1963662" cy="218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10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81315" y="208978"/>
            <a:ext cx="8596313" cy="990197"/>
          </a:xfrm>
        </p:spPr>
        <p:txBody>
          <a:bodyPr>
            <a:noAutofit/>
          </a:bodyPr>
          <a:lstStyle/>
          <a:p>
            <a:pPr algn="ctr"/>
            <a:r>
              <a:rPr lang="en-US" sz="6000" b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How Do I Apply?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629" y="2090651"/>
            <a:ext cx="4185618" cy="238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19629" y="3522821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1050" y="1419141"/>
            <a:ext cx="4251767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cs typeface="Arial" panose="020B0604020202020204" pitchFamily="34" charset="0"/>
              </a:rPr>
              <a:t>Free Application for Federal Student Aid (FAFSA)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cs typeface="Arial" panose="020B0604020202020204" pitchFamily="34" charset="0"/>
              </a:rPr>
              <a:t>www.fafsa.gov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19629" y="1449021"/>
            <a:ext cx="4185618" cy="55399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cs typeface="Arial" panose="020B0604020202020204" pitchFamily="34" charset="0"/>
              </a:rPr>
              <a:t>CA Dream Act Application (CADAA)</a:t>
            </a:r>
          </a:p>
          <a:p>
            <a:pPr algn="ctr"/>
            <a:r>
              <a:rPr lang="en-US" sz="1400" b="1">
                <a:solidFill>
                  <a:schemeClr val="bg1"/>
                </a:solidFill>
                <a:cs typeface="Arial" panose="020B0604020202020204" pitchFamily="34" charset="0"/>
              </a:rPr>
              <a:t>www.caldreamact.org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2900" y="6441287"/>
            <a:ext cx="1150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cs typeface="Arial" panose="020B0604020202020204" pitchFamily="34" charset="0"/>
              </a:rPr>
              <a:t>A student’s eligibility for financial aid is determined through </a:t>
            </a:r>
            <a:r>
              <a:rPr lang="en-US" b="1" u="sng">
                <a:solidFill>
                  <a:schemeClr val="bg1"/>
                </a:solidFill>
                <a:cs typeface="Arial" panose="020B0604020202020204" pitchFamily="34" charset="0"/>
              </a:rPr>
              <a:t>one</a:t>
            </a:r>
            <a:r>
              <a:rPr lang="en-US">
                <a:solidFill>
                  <a:schemeClr val="bg1"/>
                </a:solidFill>
                <a:cs typeface="Arial" panose="020B0604020202020204" pitchFamily="34" charset="0"/>
              </a:rPr>
              <a:t> application!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9324" y="5004927"/>
            <a:ext cx="4950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cs typeface="Arial" panose="020B0604020202020204" pitchFamily="34" charset="0"/>
              </a:rPr>
              <a:t>Determines eligibility for federal aid for U.S. citizens or eligible non-citizens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cs typeface="Arial" panose="020B0604020202020204" pitchFamily="34" charset="0"/>
              </a:rPr>
              <a:t>Also used by many states (including California) to determine eligibility for state aid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19629" y="5004927"/>
            <a:ext cx="45282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cs typeface="Arial" panose="020B0604020202020204" pitchFamily="34" charset="0"/>
              </a:rPr>
              <a:t>For students who are not eligible to complete the FAFSA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cs typeface="Arial" panose="020B0604020202020204" pitchFamily="34" charset="0"/>
              </a:rPr>
              <a:t>Allows eligible students to qualify for state and institutional aid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cs typeface="Arial" panose="020B0604020202020204" pitchFamily="34" charset="0"/>
              </a:rPr>
              <a:t>Be an AB 540 student (determined by Registrar’s Office)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50" y="2346698"/>
            <a:ext cx="4287515" cy="2352245"/>
          </a:xfrm>
          <a:prstGeom prst="rect">
            <a:avLst/>
          </a:prstGeom>
        </p:spPr>
      </p:pic>
      <p:pic>
        <p:nvPicPr>
          <p:cNvPr id="14" name="Picture 2" descr="Ventura College">
            <a:extLst>
              <a:ext uri="{FF2B5EF4-FFF2-40B4-BE49-F238E27FC236}">
                <a16:creationId xmlns:a16="http://schemas.microsoft.com/office/drawing/2014/main" id="{D5D874B7-B057-4FC9-BC40-8B4E5DFAF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743" y="158966"/>
            <a:ext cx="1508321" cy="166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363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6817" y="271389"/>
            <a:ext cx="7710071" cy="970450"/>
          </a:xfrm>
        </p:spPr>
        <p:txBody>
          <a:bodyPr>
            <a:noAutofit/>
          </a:bodyPr>
          <a:lstStyle/>
          <a:p>
            <a:pPr algn="ctr"/>
            <a:r>
              <a:rPr lang="en-US" sz="3600" b="1">
                <a:latin typeface="+mn-lt"/>
              </a:rPr>
              <a:t>What is Needed to Apply for the </a:t>
            </a:r>
            <a:br>
              <a:rPr lang="en-US" sz="3600" b="1">
                <a:latin typeface="+mn-lt"/>
              </a:rPr>
            </a:br>
            <a:r>
              <a:rPr lang="en-US" sz="3600" b="1">
                <a:latin typeface="+mn-lt"/>
              </a:rPr>
              <a:t>FAFSA or CADAA?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4956634"/>
              </p:ext>
            </p:extLst>
          </p:nvPr>
        </p:nvGraphicFramePr>
        <p:xfrm>
          <a:off x="159058" y="1404355"/>
          <a:ext cx="10820400" cy="413881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41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2558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+mn-lt"/>
                          <a:cs typeface="Arial" panose="020B0604020202020204" pitchFamily="34" charset="0"/>
                        </a:rPr>
                        <a:t>Parent(s)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+mn-lt"/>
                          <a:cs typeface="Arial" panose="020B0604020202020204" pitchFamily="34" charset="0"/>
                        </a:rPr>
                        <a:t>Student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992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latin typeface="+mn-lt"/>
                          <a:cs typeface="Arial" panose="020B0604020202020204" pitchFamily="34" charset="0"/>
                        </a:rPr>
                        <a:t>Social Security</a:t>
                      </a:r>
                      <a:r>
                        <a:rPr lang="en-US" baseline="0">
                          <a:latin typeface="+mn-lt"/>
                          <a:cs typeface="Arial" panose="020B0604020202020204" pitchFamily="34" charset="0"/>
                        </a:rPr>
                        <a:t> Number(s)*</a:t>
                      </a:r>
                      <a:endParaRPr lang="en-US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>
                          <a:latin typeface="+mn-lt"/>
                          <a:cs typeface="Arial" panose="020B0604020202020204" pitchFamily="34" charset="0"/>
                        </a:rPr>
                        <a:t>FAFSA</a:t>
                      </a:r>
                      <a:r>
                        <a:rPr lang="en-US"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baseline="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>
                          <a:latin typeface="+mn-lt"/>
                          <a:cs typeface="Arial" panose="020B0604020202020204" pitchFamily="34" charset="0"/>
                        </a:rPr>
                        <a:t>Social Security Number (SSN)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>
                          <a:latin typeface="+mn-lt"/>
                          <a:cs typeface="Arial" panose="020B0604020202020204" pitchFamily="34" charset="0"/>
                        </a:rPr>
                        <a:t>CADAA</a:t>
                      </a:r>
                      <a:r>
                        <a:rPr lang="en-US"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baseline="0">
                          <a:latin typeface="+mn-lt"/>
                          <a:cs typeface="Arial" panose="020B0604020202020204" pitchFamily="34" charset="0"/>
                        </a:rPr>
                        <a:t> DACA SSN (leave blank if you don’t have one)</a:t>
                      </a:r>
                      <a:endParaRPr lang="en-US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385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latin typeface="+mn-lt"/>
                          <a:cs typeface="Arial" panose="020B0604020202020204" pitchFamily="34" charset="0"/>
                        </a:rPr>
                        <a:t>Marital status and marital status date </a:t>
                      </a:r>
                      <a:r>
                        <a:rPr lang="en-US" i="1">
                          <a:latin typeface="+mn-lt"/>
                          <a:cs typeface="Arial" panose="020B0604020202020204" pitchFamily="34" charset="0"/>
                        </a:rPr>
                        <a:t>as of the date the application is filed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latin typeface="+mn-lt"/>
                          <a:cs typeface="Arial" panose="020B0604020202020204" pitchFamily="34" charset="0"/>
                        </a:rPr>
                        <a:t>FAFSA- Citizenship or U.S. Permanent Resident information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470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latin typeface="+mn-lt"/>
                          <a:cs typeface="Arial"/>
                        </a:rPr>
                        <a:t>2020 Income information </a:t>
                      </a:r>
                      <a:r>
                        <a:rPr lang="en-US" sz="1600">
                          <a:latin typeface="+mn-lt"/>
                          <a:cs typeface="Arial"/>
                        </a:rPr>
                        <a:t>(1040s, W-2s, other records of money</a:t>
                      </a:r>
                      <a:r>
                        <a:rPr lang="en-US" sz="1600" baseline="0">
                          <a:latin typeface="+mn-lt"/>
                          <a:cs typeface="Arial"/>
                        </a:rPr>
                        <a:t> earned)</a:t>
                      </a:r>
                      <a:endParaRPr lang="en-US" sz="1600">
                        <a:latin typeface="+mn-l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latin typeface="+mn-lt"/>
                          <a:cs typeface="Arial"/>
                        </a:rPr>
                        <a:t>2020 Income information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470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latin typeface="+mn-lt"/>
                          <a:cs typeface="Arial"/>
                        </a:rPr>
                        <a:t>2020 Records of any untaxed income</a:t>
                      </a:r>
                      <a:endParaRPr lang="en-US" sz="1600">
                        <a:latin typeface="+mn-l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latin typeface="+mn-lt"/>
                          <a:cs typeface="Arial"/>
                        </a:rPr>
                        <a:t>2020 Records of any untaxed income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8587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latin typeface="+mn-lt"/>
                          <a:cs typeface="Arial" panose="020B0604020202020204" pitchFamily="34" charset="0"/>
                        </a:rPr>
                        <a:t>Current asset information </a:t>
                      </a:r>
                      <a:r>
                        <a:rPr lang="en-US" sz="1600">
                          <a:latin typeface="+mn-lt"/>
                          <a:cs typeface="Arial" panose="020B0604020202020204" pitchFamily="34" charset="0"/>
                        </a:rPr>
                        <a:t>(cash, checking and savings, business, farm or other real</a:t>
                      </a:r>
                      <a:r>
                        <a:rPr lang="en-US" sz="1600" baseline="0">
                          <a:latin typeface="+mn-lt"/>
                          <a:cs typeface="Arial" panose="020B0604020202020204" pitchFamily="34" charset="0"/>
                        </a:rPr>
                        <a:t> estate records, records of stocks, bonds or other investments)</a:t>
                      </a:r>
                      <a:endParaRPr lang="en-US" sz="160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latin typeface="+mn-lt"/>
                          <a:cs typeface="Arial" panose="020B0604020202020204" pitchFamily="34" charset="0"/>
                        </a:rPr>
                        <a:t>Current asset</a:t>
                      </a:r>
                      <a:r>
                        <a:rPr lang="en-US" baseline="0">
                          <a:latin typeface="+mn-lt"/>
                          <a:cs typeface="Arial" panose="020B0604020202020204" pitchFamily="34" charset="0"/>
                        </a:rPr>
                        <a:t> information</a:t>
                      </a:r>
                      <a:endParaRPr lang="en-US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96771" y="5705685"/>
            <a:ext cx="8700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FAFSA applicants- If parent(s) do not have a Social Security Number, enter 000-00-000.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CADAA applicants- enter 000-00-000 or parent(s) ITIN.</a:t>
            </a:r>
          </a:p>
        </p:txBody>
      </p:sp>
      <p:pic>
        <p:nvPicPr>
          <p:cNvPr id="5" name="Picture 2" descr="Ventura College">
            <a:extLst>
              <a:ext uri="{FF2B5EF4-FFF2-40B4-BE49-F238E27FC236}">
                <a16:creationId xmlns:a16="http://schemas.microsoft.com/office/drawing/2014/main" id="{B94D98CB-35E5-4F45-B3EF-28633A228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157" y="153913"/>
            <a:ext cx="1508321" cy="166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779416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24</TotalTime>
  <Words>1570</Words>
  <Application>Microsoft Office PowerPoint</Application>
  <PresentationFormat>Widescreen</PresentationFormat>
  <Paragraphs>209</Paragraphs>
  <Slides>19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Arial,Sans-Serif</vt:lpstr>
      <vt:lpstr>Broadway</vt:lpstr>
      <vt:lpstr>Calibri</vt:lpstr>
      <vt:lpstr>Calisto MT</vt:lpstr>
      <vt:lpstr>Cambria Math</vt:lpstr>
      <vt:lpstr>Century Schoolbook</vt:lpstr>
      <vt:lpstr>Eras Bold ITC</vt:lpstr>
      <vt:lpstr>Tahoma</vt:lpstr>
      <vt:lpstr>Wingdings</vt:lpstr>
      <vt:lpstr>Wingdings 2</vt:lpstr>
      <vt:lpstr>View</vt:lpstr>
      <vt:lpstr> Financial Aid Overview</vt:lpstr>
      <vt:lpstr>What is Financial Aid?</vt:lpstr>
      <vt:lpstr>What are the different types of financial aid?</vt:lpstr>
      <vt:lpstr>About the CAL Grant</vt:lpstr>
      <vt:lpstr>Student Success Completion Grant (SSCG)</vt:lpstr>
      <vt:lpstr>PowerPoint Presentation</vt:lpstr>
      <vt:lpstr> Ventura College First Year Promise</vt:lpstr>
      <vt:lpstr>How Do I Apply?</vt:lpstr>
      <vt:lpstr>What is Needed to Apply for the  FAFSA or CADAA?</vt:lpstr>
      <vt:lpstr>Create an FSA ID for your FAFSA</vt:lpstr>
      <vt:lpstr>IRS Data Retrieval Tool (DRT)- FAFSA Applicants Only</vt:lpstr>
      <vt:lpstr>Common Application Errors</vt:lpstr>
      <vt:lpstr>Timeline / Deadlines</vt:lpstr>
      <vt:lpstr>Additional Information</vt:lpstr>
      <vt:lpstr>What Happens After Your Application is Submitted?</vt:lpstr>
      <vt:lpstr>How is my financial aid award determined?</vt:lpstr>
      <vt:lpstr>PowerPoint Presentation</vt:lpstr>
      <vt:lpstr>Financial Aid Office Information  www.venturacollege.edu/finaid</vt:lpstr>
      <vt:lpstr>Questions?...</vt:lpstr>
    </vt:vector>
  </TitlesOfParts>
  <Company>VCCCD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SATISFACTORY ACADEMIC PROGRESS STANDARDS</dc:title>
  <dc:creator>VC</dc:creator>
  <cp:lastModifiedBy>Ann Nelson</cp:lastModifiedBy>
  <cp:revision>445</cp:revision>
  <cp:lastPrinted>2017-05-03T21:01:14Z</cp:lastPrinted>
  <dcterms:created xsi:type="dcterms:W3CDTF">2011-04-21T23:27:47Z</dcterms:created>
  <dcterms:modified xsi:type="dcterms:W3CDTF">2022-01-26T23:56:17Z</dcterms:modified>
</cp:coreProperties>
</file>