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3" r:id="rId1"/>
  </p:sldMasterIdLst>
  <p:notesMasterIdLst>
    <p:notesMasterId r:id="rId20"/>
  </p:notesMasterIdLst>
  <p:handoutMasterIdLst>
    <p:handoutMasterId r:id="rId21"/>
  </p:handoutMasterIdLst>
  <p:sldIdLst>
    <p:sldId id="268" r:id="rId2"/>
    <p:sldId id="297" r:id="rId3"/>
    <p:sldId id="299" r:id="rId4"/>
    <p:sldId id="301" r:id="rId5"/>
    <p:sldId id="303" r:id="rId6"/>
    <p:sldId id="304" r:id="rId7"/>
    <p:sldId id="305" r:id="rId8"/>
    <p:sldId id="307" r:id="rId9"/>
    <p:sldId id="308" r:id="rId10"/>
    <p:sldId id="309" r:id="rId11"/>
    <p:sldId id="311" r:id="rId12"/>
    <p:sldId id="313" r:id="rId13"/>
    <p:sldId id="314" r:id="rId14"/>
    <p:sldId id="315" r:id="rId15"/>
    <p:sldId id="317" r:id="rId16"/>
    <p:sldId id="320" r:id="rId17"/>
    <p:sldId id="319" r:id="rId18"/>
    <p:sldId id="276" r:id="rId19"/>
  </p:sldIdLst>
  <p:sldSz cx="12192000" cy="6858000"/>
  <p:notesSz cx="7010400" cy="92964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54B"/>
    <a:srgbClr val="EB8E1D"/>
    <a:srgbClr val="C4702A"/>
    <a:srgbClr val="C36117"/>
    <a:srgbClr val="E27100"/>
    <a:srgbClr val="FF642D"/>
    <a:srgbClr val="EB8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54CDB2-DA56-49FE-BB2E-CABE7588700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145C03B-22DB-4DC6-810B-11ECE8B7D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42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9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6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27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24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7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4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5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6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790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pic" idx="2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04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8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07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9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9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4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2" r:id="rId18"/>
    <p:sldLayoutId id="2147483873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ctrTitle"/>
          </p:nvPr>
        </p:nvSpPr>
        <p:spPr>
          <a:xfrm>
            <a:off x="2013527" y="474905"/>
            <a:ext cx="9966036" cy="261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Gothic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FERPA</a:t>
            </a:r>
            <a:r>
              <a:rPr lang="en-US" sz="6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6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TRAINING</a:t>
            </a:r>
            <a:r>
              <a:rPr lang="en-US" sz="6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YOU</a:t>
            </a:r>
            <a:endParaRPr sz="6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subTitle" idx="1"/>
          </p:nvPr>
        </p:nvSpPr>
        <p:spPr>
          <a:xfrm>
            <a:off x="3140364" y="3303540"/>
            <a:ext cx="8279531" cy="78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2400" b="1" dirty="0">
                <a:solidFill>
                  <a:schemeClr val="dk1"/>
                </a:solidFill>
                <a:latin typeface="Century Gothic"/>
                <a:sym typeface="Century Gothic"/>
              </a:rPr>
              <a:t>Understanding Student Privacy as a Student Employee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lang="en-US" sz="20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lang="en-US" sz="20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lang="en-US" sz="20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					</a:t>
            </a:r>
            <a:r>
              <a:rPr lang="en-US" sz="2400" dirty="0">
                <a:solidFill>
                  <a:schemeClr val="dk1"/>
                </a:solidFill>
              </a:rPr>
              <a:t>Begin training on the next slide.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</a:pPr>
            <a:endParaRPr lang="en-US" sz="2000" cap="none" dirty="0">
              <a:solidFill>
                <a:srgbClr val="FF000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t="3100"/>
          <a:stretch/>
        </p:blipFill>
        <p:spPr>
          <a:xfrm>
            <a:off x="9532188" y="5796950"/>
            <a:ext cx="2251495" cy="785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room&#10;&#10;Description automatically generated">
            <a:extLst>
              <a:ext uri="{FF2B5EF4-FFF2-40B4-BE49-F238E27FC236}">
                <a16:creationId xmlns:a16="http://schemas.microsoft.com/office/drawing/2014/main" id="{4308D66E-55A9-4C08-92F0-F408E5A4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212442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8424FE-15BB-4305-89D1-B00EB60A9762}"/>
              </a:ext>
            </a:extLst>
          </p:cNvPr>
          <p:cNvSpPr/>
          <p:nvPr/>
        </p:nvSpPr>
        <p:spPr>
          <a:xfrm>
            <a:off x="10027534" y="397853"/>
            <a:ext cx="1917875" cy="1568559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E2AA6-2386-4904-9F8C-F4DC5235F122}"/>
              </a:ext>
            </a:extLst>
          </p:cNvPr>
          <p:cNvSpPr/>
          <p:nvPr/>
        </p:nvSpPr>
        <p:spPr>
          <a:xfrm>
            <a:off x="11096193" y="5620341"/>
            <a:ext cx="607607" cy="91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0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8F80FB4-1514-4053-B8AA-3C35CB6BD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6C0A1F-1901-4302-A7AA-D070E25B7692}"/>
              </a:ext>
            </a:extLst>
          </p:cNvPr>
          <p:cNvSpPr/>
          <p:nvPr/>
        </p:nvSpPr>
        <p:spPr>
          <a:xfrm>
            <a:off x="456071" y="5694682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74A8A62-34C3-4C09-8BB8-AAF04B01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342540" cy="69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79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F4272850-5959-4CB3-BC34-4EA5CEC0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" y="-232"/>
            <a:ext cx="12184565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82BC68-3988-4DB6-BDCD-CF8829AA4E10}"/>
              </a:ext>
            </a:extLst>
          </p:cNvPr>
          <p:cNvSpPr/>
          <p:nvPr/>
        </p:nvSpPr>
        <p:spPr>
          <a:xfrm>
            <a:off x="11086900" y="5657511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5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134E4E54-9827-4339-84B3-0818592C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086F2-3E14-4289-BE37-BADFCCF0DBF4}"/>
              </a:ext>
            </a:extLst>
          </p:cNvPr>
          <p:cNvSpPr/>
          <p:nvPr/>
        </p:nvSpPr>
        <p:spPr>
          <a:xfrm>
            <a:off x="10966095" y="267755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4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5D8E07ED-013B-4BF0-BA1F-FB91D3E9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286784" cy="69142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992B2F-8849-415F-9CAB-6543F8F6CD3C}"/>
              </a:ext>
            </a:extLst>
          </p:cNvPr>
          <p:cNvSpPr/>
          <p:nvPr/>
        </p:nvSpPr>
        <p:spPr>
          <a:xfrm>
            <a:off x="456071" y="5694682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34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7069ADA4-A7EF-42C7-B107-5D00D754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737927C0-F92E-4367-98E9-A4D24D79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71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F1527C3-06F4-4F4D-B364-8E9726645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26" name="Freeform 6">
              <a:extLst>
                <a:ext uri="{FF2B5EF4-FFF2-40B4-BE49-F238E27FC236}">
                  <a16:creationId xmlns:a16="http://schemas.microsoft.com/office/drawing/2014/main" id="{BF1C23D2-D74F-4456-AD7B-904A6E28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27" name="Freeform 7">
              <a:extLst>
                <a:ext uri="{FF2B5EF4-FFF2-40B4-BE49-F238E27FC236}">
                  <a16:creationId xmlns:a16="http://schemas.microsoft.com/office/drawing/2014/main" id="{578577AD-563A-4936-9ACB-FDCF29841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1C9F3743-BFAB-4636-81C7-ACD99C694B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29" name="Freeform 9">
              <a:extLst>
                <a:ext uri="{FF2B5EF4-FFF2-40B4-BE49-F238E27FC236}">
                  <a16:creationId xmlns:a16="http://schemas.microsoft.com/office/drawing/2014/main" id="{FC58029E-BC15-45E4-AA28-CC80C96A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30" name="Freeform 10">
              <a:extLst>
                <a:ext uri="{FF2B5EF4-FFF2-40B4-BE49-F238E27FC236}">
                  <a16:creationId xmlns:a16="http://schemas.microsoft.com/office/drawing/2014/main" id="{41CBB721-7EDD-4FEA-9D6B-A3656D9F4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4C945CDA-4F14-4FA0-B272-B1E25B4FA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659138C-74A1-445B-848C-3608AE871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DFD7409-66D7-4C9C-B528-E79EB64A4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7455" y="0"/>
            <a:ext cx="5014912" cy="6862763"/>
            <a:chOff x="2928938" y="-4763"/>
            <a:chExt cx="5014912" cy="6862763"/>
          </a:xfrm>
        </p:grpSpPr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87990EF0-5F6F-4FE3-AA65-8968AF2DF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D78F7598-94C7-46E9-8B2A-CB44A0F25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8" name="Freeform 12">
              <a:extLst>
                <a:ext uri="{FF2B5EF4-FFF2-40B4-BE49-F238E27FC236}">
                  <a16:creationId xmlns:a16="http://schemas.microsoft.com/office/drawing/2014/main" id="{99D2CBB1-072D-4875-B7D7-CADB0ABF3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39" name="Freeform 13">
              <a:extLst>
                <a:ext uri="{FF2B5EF4-FFF2-40B4-BE49-F238E27FC236}">
                  <a16:creationId xmlns:a16="http://schemas.microsoft.com/office/drawing/2014/main" id="{58F600B4-EE22-4BA5-A764-9D80C335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0" name="Freeform 14">
              <a:extLst>
                <a:ext uri="{FF2B5EF4-FFF2-40B4-BE49-F238E27FC236}">
                  <a16:creationId xmlns:a16="http://schemas.microsoft.com/office/drawing/2014/main" id="{1E8DAD02-2B30-48A9-ACE0-2E9193091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1" name="Freeform 15">
              <a:extLst>
                <a:ext uri="{FF2B5EF4-FFF2-40B4-BE49-F238E27FC236}">
                  <a16:creationId xmlns:a16="http://schemas.microsoft.com/office/drawing/2014/main" id="{F8F76B12-142C-41AF-B239-F414ABCFA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225F4217-4021-45A0-812B-398F9A7A9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929" y="667808"/>
            <a:ext cx="10894142" cy="5580592"/>
          </a:xfrm>
          <a:prstGeom prst="rect">
            <a:avLst/>
          </a:prstGeom>
          <a:ln w="31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1189702" y="1261872"/>
            <a:ext cx="3145536" cy="433425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r">
              <a:spcBef>
                <a:spcPct val="0"/>
              </a:spcBef>
              <a:spcAft>
                <a:spcPts val="0"/>
              </a:spcAft>
              <a:buClr>
                <a:schemeClr val="dk1"/>
              </a:buClr>
            </a:pPr>
            <a:r>
              <a:rPr lang="en-US" sz="2800" b="1" i="0" u="none" strike="noStrike">
                <a:solidFill>
                  <a:schemeClr val="tx1"/>
                </a:solidFill>
                <a:latin typeface="+mj-lt"/>
                <a:ea typeface="+mj-ea"/>
                <a:cs typeface="+mj-cs"/>
                <a:sym typeface="Century Gothic"/>
              </a:rPr>
              <a:t>CONSEQUENCES TO FERPA CODE VIOLATION</a:t>
            </a: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486F4EBC-E415-40E4-A8BA-BA66F0B6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92024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5007932" y="1261873"/>
            <a:ext cx="5951013" cy="444942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0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Individuals found in violation of the code are subject to disciplinary action</a:t>
            </a:r>
          </a:p>
          <a:p>
            <a:pPr marL="0" marR="0" lvl="0" indent="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0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	termination</a:t>
            </a: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0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	prosecution</a:t>
            </a: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0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	civil and criminal legal sanctions</a:t>
            </a: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marR="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sz="20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  <a:sym typeface="Century Gothic"/>
              </a:rPr>
              <a:t>	expulsion from the campus (student workers)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hoto, computer, computer&#10;&#10;Description automatically generated">
            <a:extLst>
              <a:ext uri="{FF2B5EF4-FFF2-40B4-BE49-F238E27FC236}">
                <a16:creationId xmlns:a16="http://schemas.microsoft.com/office/drawing/2014/main" id="{D02F90A6-B342-44FF-BD22-038368C95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221735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F81FC-7C10-4F89-BCE0-F0710CC0A95B}"/>
              </a:ext>
            </a:extLst>
          </p:cNvPr>
          <p:cNvSpPr/>
          <p:nvPr/>
        </p:nvSpPr>
        <p:spPr>
          <a:xfrm>
            <a:off x="437486" y="2219219"/>
            <a:ext cx="607607" cy="91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95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C39A7C-2207-4BE6-9CA1-9EC89705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0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03EC895F-FC4A-49D7-87AB-1A93F71D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3F4D67-22C1-402A-9127-64F3B1B51B38}"/>
              </a:ext>
            </a:extLst>
          </p:cNvPr>
          <p:cNvSpPr/>
          <p:nvPr/>
        </p:nvSpPr>
        <p:spPr>
          <a:xfrm>
            <a:off x="456071" y="5694682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7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store&#10;&#10;Description automatically generated">
            <a:extLst>
              <a:ext uri="{FF2B5EF4-FFF2-40B4-BE49-F238E27FC236}">
                <a16:creationId xmlns:a16="http://schemas.microsoft.com/office/drawing/2014/main" id="{B929DDEA-CFAD-415D-93BD-429EAFF7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41B363-CAC1-4B0F-B041-1900D2451487}"/>
              </a:ext>
            </a:extLst>
          </p:cNvPr>
          <p:cNvSpPr/>
          <p:nvPr/>
        </p:nvSpPr>
        <p:spPr>
          <a:xfrm>
            <a:off x="8986754" y="5731853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4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F2D32453-CC32-4AC3-8614-D2009B0AA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1" y="36939"/>
            <a:ext cx="12138101" cy="68212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5EE5F8-2016-414D-8FEC-CA99F76DD49F}"/>
              </a:ext>
            </a:extLst>
          </p:cNvPr>
          <p:cNvSpPr/>
          <p:nvPr/>
        </p:nvSpPr>
        <p:spPr>
          <a:xfrm>
            <a:off x="456071" y="5694682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BBEE4DF-BBC1-456C-B803-8A6BA8DC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1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504F580-B0A9-4527-8ED5-91DED88C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" y="-232"/>
            <a:ext cx="12184564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5705DA-3F63-4A23-8A83-A8644B29D275}"/>
              </a:ext>
            </a:extLst>
          </p:cNvPr>
          <p:cNvSpPr/>
          <p:nvPr/>
        </p:nvSpPr>
        <p:spPr>
          <a:xfrm>
            <a:off x="8996047" y="5620341"/>
            <a:ext cx="607607" cy="918072"/>
          </a:xfrm>
          <a:prstGeom prst="rect">
            <a:avLst/>
          </a:prstGeom>
          <a:solidFill>
            <a:srgbClr val="FF64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0A3BA071-F122-4FF1-A29B-A57EC497F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7" y="-232"/>
            <a:ext cx="12221735" cy="6858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A84A1D-90B6-4E74-B81E-2C8E56E13D58}"/>
              </a:ext>
            </a:extLst>
          </p:cNvPr>
          <p:cNvSpPr/>
          <p:nvPr/>
        </p:nvSpPr>
        <p:spPr>
          <a:xfrm>
            <a:off x="521120" y="2172755"/>
            <a:ext cx="607607" cy="91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4E61C-7810-4C0A-9C40-1C66278BFA04}"/>
              </a:ext>
            </a:extLst>
          </p:cNvPr>
          <p:cNvSpPr txBox="1"/>
          <p:nvPr/>
        </p:nvSpPr>
        <p:spPr>
          <a:xfrm>
            <a:off x="7404178" y="452344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90872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67</TotalTime>
  <Words>60</Words>
  <Application>Microsoft Office PowerPoint</Application>
  <PresentationFormat>Widescreen</PresentationFormat>
  <Paragraphs>14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Corbel</vt:lpstr>
      <vt:lpstr>Parallax</vt:lpstr>
      <vt:lpstr>FERPA TRAINING FOR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CONSEQUENCES TO FERPA CODE VIOLATION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2018-2019 FEDERAL WORK-STUDY JOB ORIENTATION</dc:title>
  <dc:creator>Jessica Flores</dc:creator>
  <cp:lastModifiedBy>Ann Nelson</cp:lastModifiedBy>
  <cp:revision>41</cp:revision>
  <cp:lastPrinted>2018-07-12T00:06:45Z</cp:lastPrinted>
  <dcterms:modified xsi:type="dcterms:W3CDTF">2021-08-06T20:07:28Z</dcterms:modified>
</cp:coreProperties>
</file>