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63" r:id="rId3"/>
    <p:sldId id="269" r:id="rId4"/>
    <p:sldId id="262" r:id="rId5"/>
    <p:sldId id="264" r:id="rId6"/>
    <p:sldId id="270" r:id="rId7"/>
    <p:sldId id="271" r:id="rId8"/>
    <p:sldId id="273" r:id="rId9"/>
    <p:sldId id="272" r:id="rId10"/>
    <p:sldId id="274" r:id="rId11"/>
    <p:sldId id="275" r:id="rId12"/>
    <p:sldId id="257" r:id="rId13"/>
    <p:sldId id="258" r:id="rId14"/>
    <p:sldId id="261" r:id="rId15"/>
    <p:sldId id="276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12" autoAdjust="0"/>
  </p:normalViewPr>
  <p:slideViewPr>
    <p:cSldViewPr>
      <p:cViewPr>
        <p:scale>
          <a:sx n="100" d="100"/>
          <a:sy n="100" d="100"/>
        </p:scale>
        <p:origin x="-2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3D038-F2B0-4FCC-AAA1-C8FD3BC6B25D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0121-2C13-4099-B037-8B7B8951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*This definition</a:t>
            </a:r>
            <a:r>
              <a:rPr lang="en-US" baseline="0" dirty="0" smtClean="0"/>
              <a:t> is almost verbatim that same one that Dr. Barbara </a:t>
            </a:r>
            <a:r>
              <a:rPr lang="en-US" baseline="0" dirty="0" err="1" smtClean="0"/>
              <a:t>Beno</a:t>
            </a:r>
            <a:r>
              <a:rPr lang="en-US" baseline="0" dirty="0" smtClean="0"/>
              <a:t> from ACCJC used in this very Board room when Trustee Hernandez asked her if the Commission had a definition for the term “program.” One obvious shortcoming of this definition of the term program is that many departments (e.g., the Math or English </a:t>
            </a:r>
            <a:r>
              <a:rPr lang="en-US" baseline="0" dirty="0" err="1" smtClean="0"/>
              <a:t>Depts</a:t>
            </a:r>
            <a:r>
              <a:rPr lang="en-US" baseline="0" dirty="0" smtClean="0"/>
              <a:t> at VC, as neither of these offer a degree or award, or any non-instructional unit such as Counseling or the Library) do not necessarily fit into the confines of this definition while other departments (e.g., the Technology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 at VC) offer a wealth of varied degrees and awards so actually have multiple “programs” by use of this definition.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E0121-2C13-4099-B037-8B7B8951F7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2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*In case you’re interested, “program</a:t>
            </a:r>
            <a:r>
              <a:rPr lang="en-US" baseline="0" dirty="0" smtClean="0"/>
              <a:t> review” is not mentioned as a phrase anywhere in the ACCJC standards but its intent is peppered throughout the four standards. Perhaps as important is that in the July 2011 memo from Dr. Barbara </a:t>
            </a:r>
            <a:r>
              <a:rPr lang="en-US" baseline="0" dirty="0" err="1" smtClean="0"/>
              <a:t>Beno</a:t>
            </a:r>
            <a:r>
              <a:rPr lang="en-US" baseline="0" dirty="0" smtClean="0"/>
              <a:t> entitled “ACCJC Rubric for Evaluating Institutional Effectiveness” the very first part of the rubric for IE was labeled “Characteristics of Institutional Effectiveness in Program Review.”</a:t>
            </a:r>
          </a:p>
          <a:p>
            <a:r>
              <a:rPr lang="en-US" dirty="0" smtClean="0"/>
              <a:t>**In</a:t>
            </a:r>
            <a:r>
              <a:rPr lang="en-US" baseline="0" dirty="0" smtClean="0"/>
              <a:t> case you’re interested, it is point 4 and 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E0121-2C13-4099-B037-8B7B8951F7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4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42FA43-3160-40F1-A8D3-BA6FF01A7EF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DFE7E1-5A7C-4863-9157-5C5578C31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kamaila@vcccd.edu" TargetMode="External"/><Relationship Id="rId2" Type="http://schemas.openxmlformats.org/officeDocument/2006/relationships/hyperlink" Target="mailto:rdwyer@vccc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sezzi@vccc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Ventura County   Community College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534400" cy="1295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AP 4021: Program Discontinuance</a:t>
            </a:r>
          </a:p>
          <a:p>
            <a:endParaRPr lang="en-US" dirty="0" smtClean="0"/>
          </a:p>
          <a:p>
            <a:pPr algn="ctr"/>
            <a:r>
              <a:rPr lang="en-US" sz="2200" dirty="0" smtClean="0"/>
              <a:t>A Presentation to the Board of Trustees by the </a:t>
            </a:r>
            <a:endParaRPr lang="en-US" sz="2200" dirty="0"/>
          </a:p>
          <a:p>
            <a:pPr algn="ctr"/>
            <a:r>
              <a:rPr lang="en-US" sz="2200" dirty="0" smtClean="0"/>
              <a:t>Academic </a:t>
            </a:r>
            <a:r>
              <a:rPr lang="en-US" sz="2200" dirty="0" smtClean="0"/>
              <a:t>Senate </a:t>
            </a:r>
            <a:r>
              <a:rPr lang="en-US" sz="2200" dirty="0" smtClean="0"/>
              <a:t>Presidents of </a:t>
            </a:r>
            <a:r>
              <a:rPr lang="en-US" sz="2200" dirty="0" smtClean="0"/>
              <a:t>Moorpark, Oxnard and Ventura </a:t>
            </a:r>
            <a:r>
              <a:rPr lang="en-US" sz="2200" dirty="0" smtClean="0"/>
              <a:t>Colleges</a:t>
            </a:r>
            <a:endParaRPr lang="en-US" sz="2200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562600" y="59436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September 11, </a:t>
            </a:r>
            <a:r>
              <a:rPr lang="en-US" dirty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VII: Implementation of Board Actions</a:t>
            </a:r>
          </a:p>
          <a:p>
            <a:endParaRPr lang="en-US" sz="1200" b="1" dirty="0" smtClean="0"/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BOT</a:t>
            </a:r>
            <a:r>
              <a:rPr lang="en-US" dirty="0" smtClean="0"/>
              <a:t> acts to discontinue</a:t>
            </a:r>
          </a:p>
          <a:p>
            <a:pPr lvl="1"/>
            <a:endParaRPr lang="en-US" sz="1200" dirty="0" smtClean="0"/>
          </a:p>
          <a:p>
            <a:pPr lvl="2"/>
            <a:r>
              <a:rPr lang="en-US" dirty="0" smtClean="0"/>
              <a:t>College President develops a plan in consultation with</a:t>
            </a:r>
          </a:p>
          <a:p>
            <a:pPr lvl="3"/>
            <a:r>
              <a:rPr lang="en-US" sz="1400" dirty="0" smtClean="0"/>
              <a:t>Discipline Faculty, Department Chair, Area Dean, Academic Senate President</a:t>
            </a:r>
          </a:p>
          <a:p>
            <a:pPr lvl="3">
              <a:buNone/>
            </a:pPr>
            <a:endParaRPr lang="en-US" sz="1400" dirty="0" smtClean="0"/>
          </a:p>
          <a:p>
            <a:pPr lvl="3"/>
            <a:r>
              <a:rPr lang="en-US" sz="1400" b="1" dirty="0" smtClean="0"/>
              <a:t>The plan must include the following</a:t>
            </a:r>
          </a:p>
          <a:p>
            <a:pPr marL="1485900" lvl="4" indent="-342900">
              <a:buClrTx/>
              <a:buFont typeface="+mj-lt"/>
              <a:buAutoNum type="arabicPeriod"/>
            </a:pPr>
            <a:r>
              <a:rPr lang="en-US" sz="1400" dirty="0" smtClean="0"/>
              <a:t>Timeline and process for curricular and programmatic deletion/discontinuance approval at the local and state level</a:t>
            </a:r>
          </a:p>
          <a:p>
            <a:pPr marL="1485900" lvl="4" indent="-342900">
              <a:buClrTx/>
              <a:buFont typeface="+mj-lt"/>
              <a:buAutoNum type="arabicPeriod"/>
            </a:pPr>
            <a:r>
              <a:rPr lang="en-US" sz="1400" dirty="0" smtClean="0"/>
              <a:t>Provision for students currently in the program for completion and/or transfer</a:t>
            </a:r>
          </a:p>
          <a:p>
            <a:pPr marL="1485900" lvl="4" indent="-342900">
              <a:buClrTx/>
              <a:buFont typeface="+mj-lt"/>
              <a:buAutoNum type="arabicPeriod"/>
            </a:pPr>
            <a:r>
              <a:rPr lang="en-US" sz="1400" dirty="0" smtClean="0"/>
              <a:t>Provision for displaced faculty and staff, where feasible</a:t>
            </a:r>
          </a:p>
          <a:p>
            <a:pPr marL="1485900" lvl="4" indent="-342900">
              <a:buClrTx/>
              <a:buFont typeface="+mj-lt"/>
              <a:buAutoNum type="arabicPeriod"/>
            </a:pPr>
            <a:r>
              <a:rPr lang="en-US" sz="1400" dirty="0" smtClean="0"/>
              <a:t>Provisions for impact on budget and facilities</a:t>
            </a:r>
          </a:p>
          <a:p>
            <a:pPr marL="1485900" lvl="4" indent="-342900">
              <a:buClrTx/>
              <a:buFont typeface="+mj-lt"/>
              <a:buAutoNum type="arabicPeriod"/>
            </a:pPr>
            <a:r>
              <a:rPr lang="en-US" sz="1400" dirty="0" smtClean="0"/>
              <a:t>Removal of program from catalog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Discontinuance Process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variables in the process are:</a:t>
            </a:r>
          </a:p>
          <a:p>
            <a:pPr lvl="1"/>
            <a:r>
              <a:rPr lang="en-US" dirty="0" smtClean="0"/>
              <a:t>How a program or disciplines gets “on the list”</a:t>
            </a:r>
          </a:p>
          <a:p>
            <a:pPr lvl="2"/>
            <a:r>
              <a:rPr lang="en-US" dirty="0" smtClean="0"/>
              <a:t>Program Planning and Evaluation</a:t>
            </a:r>
          </a:p>
          <a:p>
            <a:pPr lvl="2"/>
            <a:r>
              <a:rPr lang="en-US" dirty="0" smtClean="0"/>
              <a:t>Should never come as a surprise</a:t>
            </a:r>
          </a:p>
          <a:p>
            <a:pPr lvl="1"/>
            <a:r>
              <a:rPr lang="en-US" dirty="0" smtClean="0"/>
              <a:t>The composition of the </a:t>
            </a:r>
            <a:r>
              <a:rPr lang="en-US" dirty="0" err="1" smtClean="0"/>
              <a:t>RG</a:t>
            </a:r>
            <a:r>
              <a:rPr lang="en-US" dirty="0" smtClean="0"/>
              <a:t> in Step II</a:t>
            </a:r>
          </a:p>
          <a:p>
            <a:pPr lvl="1"/>
            <a:r>
              <a:rPr lang="en-US" dirty="0" smtClean="0"/>
              <a:t>Who the </a:t>
            </a:r>
            <a:r>
              <a:rPr lang="en-US" dirty="0" err="1" smtClean="0"/>
              <a:t>EVP</a:t>
            </a:r>
            <a:r>
              <a:rPr lang="en-US" dirty="0" smtClean="0"/>
              <a:t> consults in Step III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 AP 4021?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After Program Review and Evaluation </a:t>
            </a:r>
            <a:r>
              <a:rPr lang="en-US" sz="1900" dirty="0" smtClean="0"/>
              <a:t>(</a:t>
            </a:r>
            <a:r>
              <a:rPr lang="en-US" sz="1900" b="1" i="1" dirty="0" smtClean="0"/>
              <a:t>preceding</a:t>
            </a:r>
            <a:r>
              <a:rPr lang="en-US" sz="1900" dirty="0" smtClean="0"/>
              <a:t> AP 4021 process)</a:t>
            </a:r>
          </a:p>
          <a:p>
            <a:pPr lvl="1"/>
            <a:r>
              <a:rPr lang="en-US" sz="1800" dirty="0" smtClean="0"/>
              <a:t>College President reviews and analyzes Program Evaluation Status</a:t>
            </a:r>
          </a:p>
          <a:p>
            <a:pPr lvl="1"/>
            <a:r>
              <a:rPr lang="en-US" sz="1800" dirty="0" smtClean="0"/>
              <a:t>Formally provides Senate with list of areas of concern</a:t>
            </a:r>
          </a:p>
          <a:p>
            <a:pPr lvl="2"/>
            <a:r>
              <a:rPr lang="en-US" sz="1900" dirty="0" smtClean="0"/>
              <a:t>AP 4021 process is implemented by the Senate</a:t>
            </a:r>
          </a:p>
          <a:p>
            <a:pPr lvl="2"/>
            <a:r>
              <a:rPr lang="en-US" sz="1900" dirty="0" err="1" smtClean="0"/>
              <a:t>RG</a:t>
            </a:r>
            <a:r>
              <a:rPr lang="en-US" sz="1900" dirty="0" smtClean="0"/>
              <a:t> convenes using Option A from Step II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2"/>
            <a:r>
              <a:rPr lang="en-US" b="1" dirty="0" err="1" smtClean="0"/>
              <a:t>MC’s</a:t>
            </a:r>
            <a:r>
              <a:rPr lang="en-US" b="1" dirty="0" smtClean="0"/>
              <a:t> Senate convenes </a:t>
            </a:r>
            <a:r>
              <a:rPr lang="en-US" b="1" dirty="0" err="1" smtClean="0"/>
              <a:t>RG</a:t>
            </a:r>
            <a:r>
              <a:rPr lang="en-US" b="1" dirty="0" smtClean="0"/>
              <a:t> consisting of the following with the Senate VP and a Dean acting as Co-Chairs:</a:t>
            </a:r>
          </a:p>
          <a:p>
            <a:pPr lvl="3"/>
            <a:r>
              <a:rPr lang="en-US" dirty="0" err="1" smtClean="0"/>
              <a:t>MC’s</a:t>
            </a:r>
            <a:r>
              <a:rPr lang="en-US" dirty="0" smtClean="0"/>
              <a:t> </a:t>
            </a:r>
            <a:r>
              <a:rPr lang="en-US" dirty="0" err="1" smtClean="0"/>
              <a:t>RG</a:t>
            </a:r>
            <a:r>
              <a:rPr lang="en-US" dirty="0" smtClean="0"/>
              <a:t> must be 2/3s faculty</a:t>
            </a:r>
          </a:p>
          <a:p>
            <a:pPr lvl="4"/>
            <a:r>
              <a:rPr lang="en-US" dirty="0" smtClean="0"/>
              <a:t>Academic Senate Vice President as Co-Chair</a:t>
            </a:r>
          </a:p>
          <a:p>
            <a:pPr lvl="4"/>
            <a:r>
              <a:rPr lang="en-US" dirty="0" smtClean="0"/>
              <a:t>1 Dean from an unaffected/least affected as Co-Chair</a:t>
            </a:r>
          </a:p>
          <a:p>
            <a:pPr lvl="5"/>
            <a:r>
              <a:rPr lang="en-US" dirty="0" smtClean="0"/>
              <a:t>1 Faculty member from each division who is not associated with the affected discipline (currently 6) </a:t>
            </a:r>
          </a:p>
          <a:p>
            <a:pPr lvl="5"/>
            <a:r>
              <a:rPr lang="en-US" dirty="0" smtClean="0"/>
              <a:t>1 Counselor</a:t>
            </a:r>
          </a:p>
          <a:p>
            <a:pPr lvl="6"/>
            <a:r>
              <a:rPr lang="en-US" dirty="0" smtClean="0"/>
              <a:t>Faculty are appointed by the Senate</a:t>
            </a:r>
          </a:p>
          <a:p>
            <a:pPr lvl="5"/>
            <a:r>
              <a:rPr lang="en-US" dirty="0" smtClean="0"/>
              <a:t>Faculty Curriculum Co-Chair</a:t>
            </a:r>
          </a:p>
          <a:p>
            <a:pPr lvl="5"/>
            <a:r>
              <a:rPr lang="en-US" dirty="0" smtClean="0"/>
              <a:t>additional deans adjusted as needed to retain 2/3s majority Faculty</a:t>
            </a:r>
          </a:p>
          <a:p>
            <a:pPr lvl="6"/>
            <a:r>
              <a:rPr lang="en-US" dirty="0" smtClean="0"/>
              <a:t>Appointed by the College President </a:t>
            </a:r>
          </a:p>
          <a:p>
            <a:pPr lvl="5"/>
            <a:r>
              <a:rPr lang="en-US" dirty="0" smtClean="0"/>
              <a:t>Institutional Researcher (advisory only)</a:t>
            </a: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Moorpark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After recommendations from the RG, EVP and Senate and following the procedures outlined above, the College President produces a list of possible programs for elimination or reduction.</a:t>
            </a:r>
          </a:p>
          <a:p>
            <a:pPr>
              <a:buNone/>
            </a:pPr>
            <a:endParaRPr lang="en-US" sz="2600" dirty="0" smtClean="0"/>
          </a:p>
          <a:p>
            <a:pPr lvl="1"/>
            <a:r>
              <a:rPr lang="en-US" dirty="0" smtClean="0"/>
              <a:t>The Senate convenes PBC (the RG) using Option B from Step II </a:t>
            </a:r>
            <a:r>
              <a:rPr lang="en-US" b="1" dirty="0" smtClean="0"/>
              <a:t>with the Academic Senate President and the Vice President of Business Services acting as co-chairs and further membership of:</a:t>
            </a:r>
          </a:p>
          <a:p>
            <a:pPr lvl="2"/>
            <a:r>
              <a:rPr lang="en-US" b="1" dirty="0" smtClean="0"/>
              <a:t>9 faculty members, no two from the same department</a:t>
            </a:r>
          </a:p>
          <a:p>
            <a:pPr lvl="2"/>
            <a:r>
              <a:rPr lang="en-US" b="1" dirty="0" smtClean="0"/>
              <a:t>1 AFT representative</a:t>
            </a:r>
          </a:p>
          <a:p>
            <a:pPr lvl="2"/>
            <a:r>
              <a:rPr lang="en-US" b="1" dirty="0" smtClean="0"/>
              <a:t>2 Managers appointed by the President</a:t>
            </a:r>
          </a:p>
          <a:p>
            <a:pPr lvl="2"/>
            <a:r>
              <a:rPr lang="en-US" b="1" dirty="0" smtClean="0"/>
              <a:t>3 Classified representatives, including the Institutional Researcher</a:t>
            </a:r>
          </a:p>
          <a:p>
            <a:pPr lvl="2"/>
            <a:r>
              <a:rPr lang="en-US" b="1" dirty="0" smtClean="0"/>
              <a:t>1 Student representative</a:t>
            </a:r>
          </a:p>
          <a:p>
            <a:pPr lvl="2"/>
            <a:r>
              <a:rPr lang="en-US" b="1" dirty="0" smtClean="0"/>
              <a:t>EVP of Student Learning (non-voting)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Oxnard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800" dirty="0" smtClean="0"/>
          </a:p>
          <a:p>
            <a:pPr lvl="1"/>
            <a:r>
              <a:rPr lang="en-US" sz="1600" dirty="0" smtClean="0"/>
              <a:t>“Executive Team” (College President, EVP and VP of Business Services) </a:t>
            </a:r>
            <a:r>
              <a:rPr lang="en-US" sz="1600" dirty="0"/>
              <a:t>reviews and analyzes </a:t>
            </a:r>
            <a:r>
              <a:rPr lang="en-US" sz="1600" dirty="0" smtClean="0"/>
              <a:t>programs on an annual basis each spring</a:t>
            </a:r>
            <a:endParaRPr lang="en-US" sz="1600" dirty="0"/>
          </a:p>
          <a:p>
            <a:pPr lvl="1"/>
            <a:r>
              <a:rPr lang="en-US" sz="1600" dirty="0" smtClean="0"/>
              <a:t>Exec Team annually and formally </a:t>
            </a:r>
            <a:r>
              <a:rPr lang="en-US" sz="1600" dirty="0"/>
              <a:t>provides </a:t>
            </a:r>
            <a:r>
              <a:rPr lang="en-US" sz="1600" dirty="0" smtClean="0"/>
              <a:t>to the participatory governance group, the College Planning Council (CPC) and to the campus at large each April/May, the “Ventura College Planning Parameters”</a:t>
            </a:r>
          </a:p>
          <a:p>
            <a:pPr lvl="1"/>
            <a:r>
              <a:rPr lang="en-US" sz="1600" dirty="0" smtClean="0"/>
              <a:t>Included on the “VC Planning Parameters” are the programs the administration is considering for discontinuance barring any compelling argument presented by a program during the subsequent academic year’s program review process </a:t>
            </a:r>
          </a:p>
          <a:p>
            <a:pPr lvl="1"/>
            <a:r>
              <a:rPr lang="en-US" sz="1600" dirty="0" smtClean="0"/>
              <a:t>An updated “VC Planning Parameters” is announced to CPC and campus at large in Aug/Sept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Should a program on the “VC Planning Parameters” still be considered for discontinuance at the conclusion of our program review process, AP </a:t>
            </a:r>
            <a:r>
              <a:rPr lang="en-US" sz="1600" dirty="0"/>
              <a:t>4021 process </a:t>
            </a:r>
            <a:r>
              <a:rPr lang="en-US" sz="1600" dirty="0" smtClean="0"/>
              <a:t>will be implemented </a:t>
            </a:r>
            <a:r>
              <a:rPr lang="en-US" sz="1600" dirty="0"/>
              <a:t>by the </a:t>
            </a:r>
            <a:r>
              <a:rPr lang="en-US" sz="1600" dirty="0" smtClean="0"/>
              <a:t>Senate</a:t>
            </a:r>
          </a:p>
          <a:p>
            <a:pPr lvl="1"/>
            <a:r>
              <a:rPr lang="en-US" sz="1600" dirty="0" smtClean="0"/>
              <a:t>RG would be Option B </a:t>
            </a:r>
            <a:r>
              <a:rPr lang="en-US" sz="1600" dirty="0"/>
              <a:t>from Step II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10243" name="Picture 4" descr="MC90044152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388620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9961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Riley Dwyer </a:t>
            </a:r>
            <a:r>
              <a:rPr lang="en-US" dirty="0" smtClean="0">
                <a:sym typeface="Wingdings" pitchFamily="2" charset="2"/>
              </a:rPr>
              <a:t>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rdwyer@vcccd.edu</a:t>
            </a:r>
            <a:endParaRPr lang="en-US" dirty="0" smtClean="0"/>
          </a:p>
          <a:p>
            <a:pPr lvl="1"/>
            <a:r>
              <a:rPr lang="en-US" dirty="0" smtClean="0"/>
              <a:t>Moorpark College Academic Senate President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Linda </a:t>
            </a:r>
            <a:r>
              <a:rPr lang="en-US" smtClean="0"/>
              <a:t>Kama’ila</a:t>
            </a:r>
            <a:r>
              <a:rPr lang="en-US" smtClean="0">
                <a:sym typeface="Wingdings" pitchFamily="2" charset="2"/>
              </a:rPr>
              <a:t></a:t>
            </a:r>
            <a:r>
              <a:rPr lang="en-US" smtClean="0"/>
              <a:t> </a:t>
            </a:r>
            <a:r>
              <a:rPr lang="en-US" smtClean="0">
                <a:hlinkClick r:id="rId3"/>
              </a:rPr>
              <a:t>lkamaila@vcccd.edu</a:t>
            </a:r>
            <a:endParaRPr lang="en-US" dirty="0" smtClean="0"/>
          </a:p>
          <a:p>
            <a:pPr lvl="1"/>
            <a:r>
              <a:rPr lang="en-US" dirty="0" smtClean="0"/>
              <a:t>Oxnard College Academic Senate President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Peter H. </a:t>
            </a:r>
            <a:r>
              <a:rPr lang="en-US" dirty="0" err="1" smtClean="0"/>
              <a:t>Sezzi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 </a:t>
            </a:r>
            <a:r>
              <a:rPr lang="en-US" dirty="0" smtClean="0">
                <a:sym typeface="Wingdings" pitchFamily="2" charset="2"/>
                <a:hlinkClick r:id="rId4"/>
              </a:rPr>
              <a:t>psezzi@vcccd.edu</a:t>
            </a:r>
            <a:endParaRPr lang="en-US" dirty="0" smtClean="0"/>
          </a:p>
          <a:p>
            <a:pPr lvl="1"/>
            <a:r>
              <a:rPr lang="en-US" dirty="0" smtClean="0"/>
              <a:t>Ventura College Academic Senate President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CCR definition of </a:t>
            </a:r>
            <a:r>
              <a:rPr lang="en-US" dirty="0" smtClean="0"/>
              <a:t>Program* </a:t>
            </a:r>
            <a:r>
              <a:rPr lang="en-US" dirty="0" smtClean="0"/>
              <a:t>(</a:t>
            </a:r>
            <a:r>
              <a:rPr lang="en-US" sz="2800" dirty="0" smtClean="0"/>
              <a:t>§ 55000 (g)</a:t>
            </a:r>
            <a:r>
              <a:rPr lang="en-US" dirty="0" smtClean="0"/>
              <a:t>) :</a:t>
            </a:r>
          </a:p>
          <a:p>
            <a:pPr lvl="1"/>
            <a:r>
              <a:rPr lang="en-US" dirty="0" smtClean="0"/>
              <a:t>“Education program” is an organized sequence of courses leading to a defined objective, a degree, a certificate, a diploma, a licenses, or transfer to another institution of high education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If it required BOT action to create, it </a:t>
            </a:r>
            <a:r>
              <a:rPr lang="en-US" dirty="0" smtClean="0"/>
              <a:t>requires </a:t>
            </a:r>
            <a:r>
              <a:rPr lang="en-US" dirty="0" smtClean="0"/>
              <a:t>BOT action to eliminate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Discontinuance</a:t>
            </a:r>
            <a:endParaRPr lang="en-US" sz="2200" dirty="0" smtClean="0"/>
          </a:p>
          <a:p>
            <a:pPr lvl="1"/>
            <a:r>
              <a:rPr lang="en-US" dirty="0" smtClean="0"/>
              <a:t>Eliminate entire discipline </a:t>
            </a:r>
          </a:p>
          <a:p>
            <a:pPr lvl="6">
              <a:buNone/>
            </a:pPr>
            <a:r>
              <a:rPr lang="en-US" sz="2200" b="1" dirty="0" smtClean="0"/>
              <a:t>OR</a:t>
            </a:r>
          </a:p>
          <a:p>
            <a:pPr lvl="1"/>
            <a:r>
              <a:rPr lang="en-US" dirty="0" smtClean="0"/>
              <a:t>Retain the discipline but eliminate degrees, certificates, awards</a:t>
            </a:r>
          </a:p>
          <a:p>
            <a:pPr lvl="2"/>
            <a:r>
              <a:rPr lang="en-US" dirty="0" smtClean="0"/>
              <a:t>“Service discipline”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“Program” “Discontinuance”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Program Plan Review and Evaluation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dirty="0"/>
              <a:t>Evaluation of </a:t>
            </a:r>
            <a:r>
              <a:rPr lang="en-US" dirty="0" smtClean="0"/>
              <a:t>program </a:t>
            </a:r>
            <a:r>
              <a:rPr lang="en-US" dirty="0"/>
              <a:t>effectiveness is </a:t>
            </a:r>
            <a:r>
              <a:rPr lang="en-US" dirty="0" smtClean="0"/>
              <a:t>required per </a:t>
            </a:r>
            <a:r>
              <a:rPr lang="en-US" dirty="0" smtClean="0"/>
              <a:t>ACCJC Accreditation Standards*</a:t>
            </a:r>
            <a:endParaRPr lang="en-US" dirty="0" smtClean="0"/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Process for program review is </a:t>
            </a:r>
            <a:r>
              <a:rPr lang="en-US" dirty="0" smtClean="0"/>
              <a:t>10+1**</a:t>
            </a: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Separate and distinct process from Program Discontinuance</a:t>
            </a:r>
          </a:p>
          <a:p>
            <a:pPr lvl="2"/>
            <a:r>
              <a:rPr lang="en-US" dirty="0" smtClean="0"/>
              <a:t>However, it is referenced as Step I within AP 4021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AP 4021 stipulates an annual review cycle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 to Program Discontinuance: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Program Review and Evaluation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college uses its set of agreed upon criteria</a:t>
            </a:r>
          </a:p>
          <a:p>
            <a:pPr lvl="1"/>
            <a:r>
              <a:rPr lang="en-US" dirty="0" smtClean="0"/>
              <a:t>Per AP 4021:</a:t>
            </a:r>
          </a:p>
          <a:p>
            <a:pPr lvl="2"/>
            <a:r>
              <a:rPr lang="en-US" dirty="0" smtClean="0"/>
              <a:t>The review and evaluation results in one of the four recommendations of action:</a:t>
            </a:r>
          </a:p>
          <a:p>
            <a:pPr lvl="3"/>
            <a:r>
              <a:rPr lang="en-US" dirty="0" smtClean="0"/>
              <a:t>No action needed</a:t>
            </a:r>
          </a:p>
          <a:p>
            <a:pPr lvl="3"/>
            <a:r>
              <a:rPr lang="en-US" dirty="0" smtClean="0"/>
              <a:t>Strengthen the program</a:t>
            </a:r>
          </a:p>
          <a:p>
            <a:pPr lvl="3"/>
            <a:r>
              <a:rPr lang="en-US" dirty="0" smtClean="0"/>
              <a:t>Reduce the program</a:t>
            </a:r>
          </a:p>
          <a:p>
            <a:pPr lvl="3"/>
            <a:r>
              <a:rPr lang="en-US" dirty="0" smtClean="0"/>
              <a:t>Review of discontinuance</a:t>
            </a:r>
          </a:p>
          <a:p>
            <a:pPr lvl="1">
              <a:buNone/>
            </a:pPr>
            <a:endParaRPr lang="en-US" sz="2000" dirty="0" smtClean="0"/>
          </a:p>
          <a:p>
            <a:pPr lvl="2"/>
            <a:r>
              <a:rPr lang="en-US" dirty="0" smtClean="0"/>
              <a:t>Programs may be recommended for discontinuance if the Vice Chancellor of Business and Administrative Services projects district reserves to fall below state-required 5%.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 to Program Discontinuance: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Program Review and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Step I: Annual Program Review and Evaluation Process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b="1" dirty="0" smtClean="0"/>
              <a:t>Step II: Recommendation Group (</a:t>
            </a:r>
            <a:r>
              <a:rPr lang="en-US" b="1" dirty="0" err="1" smtClean="0"/>
              <a:t>RG</a:t>
            </a:r>
            <a:r>
              <a:rPr lang="en-US" b="1" dirty="0" smtClean="0"/>
              <a:t>) Review &amp; Analysis</a:t>
            </a:r>
          </a:p>
          <a:p>
            <a:pPr>
              <a:buNone/>
            </a:pPr>
            <a:endParaRPr lang="en-US" sz="1300" dirty="0" smtClean="0"/>
          </a:p>
          <a:p>
            <a:pPr lvl="2"/>
            <a:r>
              <a:rPr lang="en-US" b="1" dirty="0" smtClean="0"/>
              <a:t>Option A</a:t>
            </a:r>
            <a:r>
              <a:rPr lang="en-US" dirty="0" smtClean="0"/>
              <a:t>: Ad Hoc </a:t>
            </a:r>
            <a:r>
              <a:rPr lang="en-US" dirty="0" err="1" smtClean="0"/>
              <a:t>RG</a:t>
            </a:r>
            <a:r>
              <a:rPr lang="en-US" dirty="0" smtClean="0"/>
              <a:t>: two-thirds faculty as appointed by Academic Senate</a:t>
            </a:r>
          </a:p>
          <a:p>
            <a:pPr lvl="2">
              <a:buNone/>
            </a:pPr>
            <a:endParaRPr lang="en-US" sz="1300" dirty="0" smtClean="0"/>
          </a:p>
          <a:p>
            <a:pPr lvl="2"/>
            <a:r>
              <a:rPr lang="en-US" b="1" dirty="0" smtClean="0"/>
              <a:t>Option B</a:t>
            </a:r>
            <a:r>
              <a:rPr lang="en-US" dirty="0" smtClean="0"/>
              <a:t>: Use an existing committee with majority </a:t>
            </a:r>
            <a:r>
              <a:rPr lang="en-US" dirty="0" smtClean="0"/>
              <a:t>faculty representation</a:t>
            </a:r>
          </a:p>
          <a:p>
            <a:pPr marL="630936" lvl="2" indent="0">
              <a:buNone/>
            </a:pPr>
            <a:endParaRPr lang="en-US" dirty="0"/>
          </a:p>
          <a:p>
            <a:pPr lvl="2"/>
            <a:r>
              <a:rPr lang="en-US" dirty="0" smtClean="0"/>
              <a:t>After </a:t>
            </a:r>
            <a:r>
              <a:rPr lang="en-US" dirty="0" smtClean="0"/>
              <a:t>analysis using Program metrics/criteria, RG has two options</a:t>
            </a:r>
          </a:p>
          <a:p>
            <a:pPr lvl="3">
              <a:buNone/>
            </a:pPr>
            <a:endParaRPr lang="en-US" sz="1400" dirty="0" smtClean="0"/>
          </a:p>
          <a:p>
            <a:pPr lvl="4"/>
            <a:r>
              <a:rPr lang="en-US" b="1" dirty="0" smtClean="0"/>
              <a:t>1) </a:t>
            </a:r>
            <a:r>
              <a:rPr lang="en-US" dirty="0" smtClean="0"/>
              <a:t>Recommend program continuance with revision</a:t>
            </a:r>
          </a:p>
          <a:p>
            <a:pPr lvl="5"/>
            <a:r>
              <a:rPr lang="en-US" dirty="0" smtClean="0"/>
              <a:t>Requires written justification</a:t>
            </a:r>
          </a:p>
          <a:p>
            <a:pPr lvl="5"/>
            <a:r>
              <a:rPr lang="en-US" dirty="0" smtClean="0"/>
              <a:t>2 year monitoring period</a:t>
            </a:r>
          </a:p>
          <a:p>
            <a:pPr lvl="4"/>
            <a:r>
              <a:rPr lang="en-US" b="1" dirty="0" smtClean="0"/>
              <a:t>2)</a:t>
            </a:r>
            <a:r>
              <a:rPr lang="en-US" dirty="0" smtClean="0"/>
              <a:t> Recommend discontinuance</a:t>
            </a:r>
          </a:p>
          <a:p>
            <a:pPr lvl="5"/>
            <a:r>
              <a:rPr lang="en-US" dirty="0" smtClean="0"/>
              <a:t>Requires written justification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Discontinuance Process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382000" cy="453847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Step III: EVP </a:t>
            </a:r>
            <a:r>
              <a:rPr lang="en-US" sz="2600" b="1" dirty="0" smtClean="0"/>
              <a:t>Review, </a:t>
            </a:r>
            <a:r>
              <a:rPr lang="en-US" sz="2600" b="1" dirty="0" smtClean="0"/>
              <a:t>Analysis &amp; Recommendation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200" dirty="0" smtClean="0"/>
              <a:t>Receives and analyzes </a:t>
            </a:r>
            <a:r>
              <a:rPr lang="en-US" sz="2200" dirty="0" err="1" smtClean="0"/>
              <a:t>RG’s</a:t>
            </a:r>
            <a:r>
              <a:rPr lang="en-US" sz="2200" dirty="0" smtClean="0"/>
              <a:t> formal written report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200" dirty="0" smtClean="0"/>
              <a:t>Consults with discipline faculty and appropriate constituent </a:t>
            </a:r>
            <a:r>
              <a:rPr lang="en-US" sz="2200" dirty="0" smtClean="0"/>
              <a:t>groups, </a:t>
            </a:r>
            <a:r>
              <a:rPr lang="en-US" sz="2200" dirty="0" smtClean="0"/>
              <a:t>as defined by each campus</a:t>
            </a:r>
          </a:p>
          <a:p>
            <a:pPr lvl="1">
              <a:buNone/>
            </a:pPr>
            <a:endParaRPr lang="en-US" sz="1200" dirty="0" smtClean="0"/>
          </a:p>
          <a:p>
            <a:pPr lvl="1"/>
            <a:r>
              <a:rPr lang="en-US" sz="2200" dirty="0" smtClean="0"/>
              <a:t>With a formal written rationale, the </a:t>
            </a:r>
            <a:r>
              <a:rPr lang="en-US" sz="2200" dirty="0" err="1" smtClean="0"/>
              <a:t>EVP</a:t>
            </a:r>
            <a:r>
              <a:rPr lang="en-US" sz="2200" dirty="0" smtClean="0"/>
              <a:t> informs the following of people of the </a:t>
            </a:r>
            <a:r>
              <a:rPr lang="en-US" sz="2200" dirty="0" err="1" smtClean="0"/>
              <a:t>EVP’s</a:t>
            </a:r>
            <a:r>
              <a:rPr lang="en-US" sz="2200" dirty="0" smtClean="0"/>
              <a:t> recommendation</a:t>
            </a:r>
          </a:p>
          <a:p>
            <a:pPr lvl="2"/>
            <a:r>
              <a:rPr lang="en-US" sz="2000" dirty="0" smtClean="0"/>
              <a:t>Discipline Faculty</a:t>
            </a:r>
          </a:p>
          <a:p>
            <a:pPr lvl="2"/>
            <a:r>
              <a:rPr lang="en-US" sz="2000" dirty="0" smtClean="0"/>
              <a:t>Department Chair</a:t>
            </a:r>
          </a:p>
          <a:p>
            <a:pPr lvl="2"/>
            <a:r>
              <a:rPr lang="en-US" sz="2000" dirty="0" smtClean="0"/>
              <a:t>Area Dean</a:t>
            </a:r>
          </a:p>
          <a:p>
            <a:pPr lvl="2"/>
            <a:r>
              <a:rPr lang="en-US" sz="2000" dirty="0" smtClean="0"/>
              <a:t>Academic Senate President</a:t>
            </a:r>
          </a:p>
          <a:p>
            <a:pPr lvl="2"/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Discontinuance Process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49956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 IV: Academic Senate Review &amp; Recommendation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Receives and reviews recommendation and supporting documentation from the </a:t>
            </a:r>
            <a:r>
              <a:rPr lang="en-US" dirty="0" err="1" smtClean="0"/>
              <a:t>EVP</a:t>
            </a:r>
            <a:endParaRPr lang="en-US" dirty="0" smtClean="0"/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Academic Senate has two options in response to </a:t>
            </a:r>
            <a:r>
              <a:rPr lang="en-US" dirty="0" err="1" smtClean="0"/>
              <a:t>EVP’s</a:t>
            </a:r>
            <a:r>
              <a:rPr lang="en-US" dirty="0" smtClean="0"/>
              <a:t> recommendation:</a:t>
            </a:r>
          </a:p>
          <a:p>
            <a:pPr lvl="2"/>
            <a:r>
              <a:rPr lang="en-US" dirty="0" smtClean="0"/>
              <a:t>1) Concur with the recommendation</a:t>
            </a:r>
          </a:p>
          <a:p>
            <a:pPr lvl="2"/>
            <a:r>
              <a:rPr lang="en-US" dirty="0" smtClean="0"/>
              <a:t>2) </a:t>
            </a:r>
            <a:r>
              <a:rPr lang="en-US" dirty="0" smtClean="0"/>
              <a:t>Demur with </a:t>
            </a:r>
            <a:r>
              <a:rPr lang="en-US" dirty="0" smtClean="0"/>
              <a:t>the recommendation</a:t>
            </a:r>
          </a:p>
          <a:p>
            <a:pPr lvl="3"/>
            <a:r>
              <a:rPr lang="en-US" dirty="0" smtClean="0"/>
              <a:t>Propose alternate course of action to address issues in </a:t>
            </a:r>
            <a:r>
              <a:rPr lang="en-US" dirty="0" err="1" smtClean="0"/>
              <a:t>EVP’s</a:t>
            </a:r>
            <a:r>
              <a:rPr lang="en-US" dirty="0" smtClean="0"/>
              <a:t> justification for discontinuance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response to the EVP’s </a:t>
            </a:r>
            <a:r>
              <a:rPr lang="en-US" dirty="0" smtClean="0"/>
              <a:t>recommendations and within 2 regularly scheduled meetings, </a:t>
            </a:r>
            <a:r>
              <a:rPr lang="en-US" dirty="0"/>
              <a:t>Senate </a:t>
            </a:r>
            <a:r>
              <a:rPr lang="en-US" dirty="0" smtClean="0"/>
              <a:t>to provide to the College President a </a:t>
            </a:r>
            <a:r>
              <a:rPr lang="en-US" dirty="0" smtClean="0"/>
              <a:t>formal, written recommendation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Discontinuance Process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Step V: College President Review &amp; Recommendation</a:t>
            </a:r>
          </a:p>
          <a:p>
            <a:pPr>
              <a:buNone/>
            </a:pPr>
            <a:endParaRPr lang="en-US" sz="1300" b="1" dirty="0" smtClean="0"/>
          </a:p>
          <a:p>
            <a:pPr lvl="1"/>
            <a:r>
              <a:rPr lang="en-US" dirty="0" smtClean="0"/>
              <a:t>After receiving recommendations from the EVP </a:t>
            </a:r>
            <a:r>
              <a:rPr lang="en-US" dirty="0" smtClean="0"/>
              <a:t>and the </a:t>
            </a:r>
            <a:r>
              <a:rPr lang="en-US" dirty="0" smtClean="0"/>
              <a:t>Academic Senate, the President determines the proposed course of action</a:t>
            </a:r>
          </a:p>
          <a:p>
            <a:pPr lvl="3"/>
            <a:r>
              <a:rPr lang="en-US" dirty="0" smtClean="0"/>
              <a:t>Required to </a:t>
            </a:r>
            <a:r>
              <a:rPr lang="en-US" dirty="0" smtClean="0"/>
              <a:t>communicate his/her </a:t>
            </a:r>
            <a:r>
              <a:rPr lang="en-US" dirty="0" smtClean="0"/>
              <a:t>recommendation to the following:</a:t>
            </a:r>
          </a:p>
          <a:p>
            <a:pPr lvl="4"/>
            <a:r>
              <a:rPr lang="en-US" sz="1700" dirty="0" smtClean="0"/>
              <a:t>Discipline Faculty</a:t>
            </a:r>
          </a:p>
          <a:p>
            <a:pPr lvl="4"/>
            <a:r>
              <a:rPr lang="en-US" sz="1700" dirty="0" smtClean="0"/>
              <a:t>Department Chair</a:t>
            </a:r>
          </a:p>
          <a:p>
            <a:pPr lvl="4"/>
            <a:r>
              <a:rPr lang="en-US" sz="1700" dirty="0" smtClean="0"/>
              <a:t>Area Dean</a:t>
            </a:r>
          </a:p>
          <a:p>
            <a:pPr lvl="4"/>
            <a:r>
              <a:rPr lang="en-US" sz="1700" dirty="0" smtClean="0"/>
              <a:t>Academic Senate President</a:t>
            </a:r>
          </a:p>
          <a:p>
            <a:pPr lvl="3">
              <a:buNone/>
            </a:pPr>
            <a:endParaRPr lang="en-US" sz="1800" dirty="0" smtClean="0"/>
          </a:p>
          <a:p>
            <a:pPr lvl="1"/>
            <a:r>
              <a:rPr lang="en-US" sz="2200" dirty="0" smtClean="0"/>
              <a:t>Notifies college of recommendation in </a:t>
            </a:r>
            <a:r>
              <a:rPr lang="en-US" sz="2200" dirty="0" smtClean="0"/>
              <a:t>writing only after those listed </a:t>
            </a:r>
            <a:r>
              <a:rPr lang="en-US" sz="2200" dirty="0" smtClean="0"/>
              <a:t>above </a:t>
            </a:r>
            <a:r>
              <a:rPr lang="en-US" sz="2200" dirty="0" smtClean="0"/>
              <a:t>have received notification</a:t>
            </a: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Recommendation is forwarded to the Chancellor for possible </a:t>
            </a:r>
            <a:r>
              <a:rPr lang="en-US" sz="2200" dirty="0" err="1" smtClean="0"/>
              <a:t>BOT</a:t>
            </a:r>
            <a:r>
              <a:rPr lang="en-US" sz="2200" dirty="0" smtClean="0"/>
              <a:t> action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Discontinuance Process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VI: Board of Trustees Review and Action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Chancellor and </a:t>
            </a:r>
            <a:r>
              <a:rPr lang="en-US" dirty="0" err="1" smtClean="0"/>
              <a:t>BOT</a:t>
            </a:r>
            <a:r>
              <a:rPr lang="en-US" dirty="0" smtClean="0"/>
              <a:t> are provided</a:t>
            </a:r>
          </a:p>
          <a:p>
            <a:pPr lvl="3"/>
            <a:r>
              <a:rPr lang="en-US" dirty="0" smtClean="0"/>
              <a:t>Record of process followed at the campus</a:t>
            </a:r>
          </a:p>
          <a:p>
            <a:pPr lvl="3"/>
            <a:r>
              <a:rPr lang="en-US" dirty="0" smtClean="0"/>
              <a:t>Findings and recommendations of </a:t>
            </a:r>
          </a:p>
          <a:p>
            <a:pPr lvl="4"/>
            <a:r>
              <a:rPr lang="en-US" dirty="0" err="1" smtClean="0"/>
              <a:t>RG</a:t>
            </a:r>
            <a:r>
              <a:rPr lang="en-US" dirty="0" smtClean="0"/>
              <a:t>, </a:t>
            </a:r>
            <a:r>
              <a:rPr lang="en-US" dirty="0" err="1" smtClean="0"/>
              <a:t>EVP</a:t>
            </a:r>
            <a:r>
              <a:rPr lang="en-US" dirty="0" smtClean="0"/>
              <a:t>, Academic Senate, College President</a:t>
            </a:r>
          </a:p>
          <a:p>
            <a:pPr lvl="4">
              <a:buNone/>
            </a:pPr>
            <a:endParaRPr lang="en-US" dirty="0" smtClean="0"/>
          </a:p>
          <a:p>
            <a:pPr lvl="1"/>
            <a:r>
              <a:rPr lang="en-US" dirty="0" smtClean="0"/>
              <a:t>Chancellor prepares a </a:t>
            </a:r>
            <a:r>
              <a:rPr lang="en-US" dirty="0" smtClean="0"/>
              <a:t>written report </a:t>
            </a:r>
            <a:r>
              <a:rPr lang="en-US" dirty="0" smtClean="0"/>
              <a:t>to the BOT with recommended </a:t>
            </a:r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BOT </a:t>
            </a:r>
            <a:r>
              <a:rPr lang="en-US" dirty="0" smtClean="0"/>
              <a:t>holds public </a:t>
            </a:r>
            <a:r>
              <a:rPr lang="en-US" dirty="0" smtClean="0"/>
              <a:t>hearing and takes </a:t>
            </a:r>
            <a:r>
              <a:rPr lang="en-US" dirty="0" smtClean="0"/>
              <a:t>action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Discontinuance Process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536</TotalTime>
  <Words>1371</Words>
  <Application>Microsoft Office PowerPoint</Application>
  <PresentationFormat>On-screen Show (4:3)</PresentationFormat>
  <Paragraphs>179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Ventura County   Community College District</vt:lpstr>
      <vt:lpstr>“Program” “Discontinuance”</vt:lpstr>
      <vt:lpstr>Prior to Program Discontinuance: Program Review and Evaluation</vt:lpstr>
      <vt:lpstr>Prior to Program Discontinuance: Program Review and Evaluation</vt:lpstr>
      <vt:lpstr>Overview of Discontinuance Process</vt:lpstr>
      <vt:lpstr>Overview of Discontinuance Process</vt:lpstr>
      <vt:lpstr>Overview of Discontinuance Process</vt:lpstr>
      <vt:lpstr>Overview of Discontinuance Process</vt:lpstr>
      <vt:lpstr>Overview of Discontinuance Process</vt:lpstr>
      <vt:lpstr>Overview of Discontinuance Process</vt:lpstr>
      <vt:lpstr>Variables in AP 4021?</vt:lpstr>
      <vt:lpstr>Moorpark</vt:lpstr>
      <vt:lpstr>Oxnard</vt:lpstr>
      <vt:lpstr>Ventura</vt:lpstr>
      <vt:lpstr>Questions?</vt:lpstr>
      <vt:lpstr>Thank You!</vt:lpstr>
    </vt:vector>
  </TitlesOfParts>
  <Company>USC College of Letters,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Ventura County   Community College District</dc:title>
  <dc:creator>Riley Dwyer</dc:creator>
  <cp:lastModifiedBy>User</cp:lastModifiedBy>
  <cp:revision>48</cp:revision>
  <dcterms:created xsi:type="dcterms:W3CDTF">2012-09-05T18:38:37Z</dcterms:created>
  <dcterms:modified xsi:type="dcterms:W3CDTF">2012-09-11T01:12:58Z</dcterms:modified>
</cp:coreProperties>
</file>