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3" r:id="rId1"/>
  </p:sldMasterIdLst>
  <p:sldIdLst>
    <p:sldId id="256" r:id="rId2"/>
    <p:sldId id="269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59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694412-D5EA-F446-8E66-680512777090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E59A2E-7E30-1640-B887-70918B718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iff"/><Relationship Id="rId3" Type="http://schemas.openxmlformats.org/officeDocument/2006/relationships/image" Target="file://localhost/Users/emartinsen/Dropbox/Portfolio/Fall%202010/vc_logo.tif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Learning Communities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at Ventura College</a:t>
            </a:r>
            <a:endParaRPr lang="en-US" dirty="0"/>
          </a:p>
        </p:txBody>
      </p:sp>
      <p:pic>
        <p:nvPicPr>
          <p:cNvPr id="5" name="vc_logo.tiff" descr="/Users/emartinsen/Dropbox/Portfolio/Fall 2010/vc_logo.tif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1492250" y="3279330"/>
            <a:ext cx="6159500" cy="237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#4: </a:t>
            </a:r>
            <a:r>
              <a:rPr lang="en-US" sz="2800" b="1" dirty="0" smtClean="0">
                <a:solidFill>
                  <a:srgbClr val="000000"/>
                </a:solidFill>
              </a:rPr>
              <a:t>Student-Faculty Interaction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47.2%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 (continued)</a:t>
            </a:r>
          </a:p>
          <a:p>
            <a:pPr>
              <a:buNone/>
            </a:pPr>
            <a:endParaRPr lang="en-US" sz="21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703603"/>
          <a:ext cx="7723606" cy="25440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79931"/>
                <a:gridCol w="1743675"/>
              </a:tblGrid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Show me how to evaluate the strengths and weaknesses in my work as a basis for improvement</a:t>
                      </a:r>
                      <a:endParaRPr lang="en-US" sz="20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77.2</a:t>
                      </a:r>
                      <a:endParaRPr lang="en-US" sz="20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Encourage me to seek out other resources on campus (library, math center, writing center, learning center, student services, financial aid, etc.)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83.1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Encourage me to plan the next steps in my education with a counselor or advisor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67.3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#5: </a:t>
            </a:r>
            <a:r>
              <a:rPr lang="en-US" sz="2800" b="1" dirty="0" smtClean="0">
                <a:solidFill>
                  <a:srgbClr val="000000"/>
                </a:solidFill>
              </a:rPr>
              <a:t>Support for Learners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49.6%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 </a:t>
            </a:r>
          </a:p>
          <a:p>
            <a:pPr>
              <a:buNone/>
            </a:pPr>
            <a:endParaRPr lang="en-US" sz="21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703603"/>
          <a:ext cx="7723606" cy="149252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79931"/>
                <a:gridCol w="1743675"/>
              </a:tblGrid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Take responsibility for my own learning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91.1</a:t>
                      </a: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Be successful in future courses and programs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90.1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STUDENT </a:t>
            </a:r>
            <a:r>
              <a:rPr lang="en-US" sz="2400" dirty="0">
                <a:solidFill>
                  <a:schemeClr val="tx1"/>
                </a:solidFill>
              </a:rPr>
              <a:t>SURVEY HIGHLIGHTS FROM THE 2010-11 </a:t>
            </a:r>
            <a:r>
              <a:rPr lang="en-US" sz="2400" dirty="0" smtClean="0">
                <a:solidFill>
                  <a:schemeClr val="tx1"/>
                </a:solidFill>
              </a:rPr>
              <a:t>SURVEYS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Faculty activities or behaviors that were reported by students to happen often or very often included the following: </a:t>
            </a:r>
            <a:endParaRPr lang="en-US" sz="1800" dirty="0" smtClean="0"/>
          </a:p>
          <a:p>
            <a:r>
              <a:rPr lang="en-US" sz="1800" b="1" dirty="0"/>
              <a:t>89% </a:t>
            </a:r>
            <a:r>
              <a:rPr lang="en-US" sz="1800" dirty="0"/>
              <a:t>reported that their teachers encouraged them to </a:t>
            </a:r>
            <a:r>
              <a:rPr lang="en-US" sz="1800" b="1" dirty="0"/>
              <a:t>ask questions in class</a:t>
            </a:r>
            <a:r>
              <a:rPr lang="en-US" sz="1800" dirty="0"/>
              <a:t>.</a:t>
            </a:r>
            <a:r>
              <a:rPr lang="en-US" sz="1800" dirty="0" smtClean="0"/>
              <a:t> </a:t>
            </a:r>
          </a:p>
          <a:p>
            <a:r>
              <a:rPr lang="en-US" sz="1800" b="1" dirty="0" smtClean="0"/>
              <a:t>88</a:t>
            </a:r>
            <a:r>
              <a:rPr lang="en-US" sz="1800" b="1" dirty="0"/>
              <a:t>% </a:t>
            </a:r>
            <a:r>
              <a:rPr lang="en-US" sz="1800" dirty="0"/>
              <a:t>of the respondents reported that their teachers made students </a:t>
            </a:r>
            <a:r>
              <a:rPr lang="en-US" sz="1800" b="1" dirty="0"/>
              <a:t>feel comfortable about participating in class activities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/>
              <a:t>86</a:t>
            </a:r>
            <a:r>
              <a:rPr lang="en-US" sz="1800" b="1" dirty="0"/>
              <a:t>% </a:t>
            </a:r>
            <a:r>
              <a:rPr lang="en-US" sz="1800" dirty="0"/>
              <a:t>reported that their teachers encouraged them to </a:t>
            </a:r>
            <a:r>
              <a:rPr lang="en-US" sz="1800" b="1" dirty="0"/>
              <a:t>discuss assigned work in class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b="1" dirty="0"/>
              <a:t>80% </a:t>
            </a:r>
            <a:r>
              <a:rPr lang="en-US" sz="1800" dirty="0"/>
              <a:t>of the respondents reported that teachers made the </a:t>
            </a:r>
            <a:r>
              <a:rPr lang="en-US" sz="1800" b="1" dirty="0"/>
              <a:t>goals, objectives, and vocabulary of learning communities clear</a:t>
            </a:r>
            <a:r>
              <a:rPr lang="en-US" sz="1800" dirty="0"/>
              <a:t>. 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Exceptionally high student outcomes included the following</a:t>
            </a:r>
            <a:r>
              <a:rPr lang="en-US" sz="1800" dirty="0" smtClean="0"/>
              <a:t>:</a:t>
            </a:r>
          </a:p>
          <a:p>
            <a:r>
              <a:rPr lang="en-US" sz="1800" b="1" dirty="0" smtClean="0"/>
              <a:t>92</a:t>
            </a:r>
            <a:r>
              <a:rPr lang="en-US" sz="1800" b="1" dirty="0"/>
              <a:t>% </a:t>
            </a:r>
            <a:r>
              <a:rPr lang="en-US" sz="1800" dirty="0"/>
              <a:t>of the respondents reported that they were </a:t>
            </a:r>
            <a:r>
              <a:rPr lang="en-US" sz="1800" b="1" dirty="0"/>
              <a:t>expected to take responsibility for their own learning</a:t>
            </a:r>
            <a:r>
              <a:rPr lang="en-US" sz="1800" dirty="0"/>
              <a:t> often or very often in the learning community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/>
              <a:t>89</a:t>
            </a:r>
            <a:r>
              <a:rPr lang="en-US" sz="1800" b="1" dirty="0"/>
              <a:t>% </a:t>
            </a:r>
            <a:r>
              <a:rPr lang="en-US" sz="1800" dirty="0"/>
              <a:t>reported that in their learning community they were </a:t>
            </a:r>
            <a:r>
              <a:rPr lang="en-US" sz="1800" b="1" dirty="0"/>
              <a:t>required to think critically and analytically</a:t>
            </a:r>
            <a:r>
              <a:rPr lang="en-US" sz="1800" dirty="0"/>
              <a:t> often (38%) or very often (51%).</a:t>
            </a: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CCSSE vs.</a:t>
            </a:r>
            <a:r>
              <a:rPr lang="en-US" dirty="0" smtClean="0">
                <a:solidFill>
                  <a:srgbClr val="000000"/>
                </a:solidFill>
              </a:rPr>
              <a:t> Learning Community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CCSSE Question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“In your experience at this college during the current school year, about how often have you put together ideas or concepts from different courses when completing assignments or during class discussions?”  </a:t>
            </a:r>
          </a:p>
          <a:p>
            <a:pPr lvl="1"/>
            <a:r>
              <a:rPr lang="en-US" b="1" u="sng" dirty="0" smtClean="0"/>
              <a:t>55% responded often or very often</a:t>
            </a:r>
            <a:endParaRPr lang="en-US" dirty="0" smtClean="0"/>
          </a:p>
          <a:p>
            <a:r>
              <a:rPr lang="en-US" b="1" dirty="0" smtClean="0"/>
              <a:t>Ventura College Learning Community Survey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“Teachers in my learning community demonstrate how to integrate concepts and skills from different classes in a meaningful way.” </a:t>
            </a:r>
          </a:p>
          <a:p>
            <a:pPr lvl="1"/>
            <a:r>
              <a:rPr lang="en-US" b="1" u="sng" dirty="0" smtClean="0"/>
              <a:t>71.3 responded often or very often</a:t>
            </a:r>
            <a:endParaRPr lang="en-US" u="sng" dirty="0" smtClean="0"/>
          </a:p>
          <a:p>
            <a:r>
              <a:rPr lang="en-US" dirty="0" smtClean="0"/>
              <a:t>“In my learning community, compared to other classes, I spend more, less, or about the same amount of time integrating ideas, strategies, and skills from multiple sources.”</a:t>
            </a:r>
          </a:p>
          <a:p>
            <a:pPr lvl="1"/>
            <a:r>
              <a:rPr lang="en-US" dirty="0" smtClean="0"/>
              <a:t> </a:t>
            </a:r>
            <a:r>
              <a:rPr lang="en-US" b="1" u="sng" dirty="0" smtClean="0"/>
              <a:t>57.4% said they did this more in the learning community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What are learning communities?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Interdisciplinary learning</a:t>
            </a:r>
          </a:p>
          <a:p>
            <a:r>
              <a:rPr lang="en-US" dirty="0" smtClean="0"/>
              <a:t>Importance of sense of community for learning</a:t>
            </a:r>
          </a:p>
          <a:p>
            <a:r>
              <a:rPr lang="en-US" dirty="0" smtClean="0"/>
              <a:t>Student engagement</a:t>
            </a:r>
          </a:p>
          <a:p>
            <a:r>
              <a:rPr lang="en-US" dirty="0" smtClean="0"/>
              <a:t>Various course configurations possible</a:t>
            </a:r>
          </a:p>
          <a:p>
            <a:r>
              <a:rPr lang="en-US" dirty="0" smtClean="0"/>
              <a:t>Learning cohorts</a:t>
            </a:r>
          </a:p>
          <a:p>
            <a:r>
              <a:rPr lang="en-US" dirty="0" smtClean="0"/>
              <a:t>VC’s Learning Communities Committee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Community College 2010 Survey of Student Engagement, Ventura College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Content Placeholder 3" descr="CCSSE.tif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54958" b="-5495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Ventura College Fall 2011 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>Learning Communities’ Student Survey</a:t>
            </a:r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3" cy="5000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944"/>
                <a:gridCol w="2225082"/>
                <a:gridCol w="2002377"/>
              </a:tblGrid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% Reporting “More” 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VC Learning Communities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Average of 22 Colleges with Learning Communities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Memorizing facts and figures 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32.7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37.9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Analyzing elements of an idea, experience, or theory 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61.4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59.8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Thinking through my assumptions 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54.5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58.8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Synthesizing ideas, experiences, or theories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65.3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58.2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Evaluating information, methods, and arguments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63.4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59.8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Integrating ideas, strategies, and skills from multiple sources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57.4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59.5</a:t>
                      </a:r>
                      <a:endParaRPr lang="en-US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  <a:tr h="5749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Applying theories or concepts to practical problems or new situations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57.4 </a:t>
                      </a:r>
                      <a:endParaRPr lang="en-US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4770" marR="6477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55.2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70" marR="6477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CCSSE benchmark 1: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br>
              <a:rPr lang="en-US" sz="28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Active </a:t>
            </a:r>
            <a:r>
              <a:rPr lang="en-US" sz="2800" b="1" dirty="0">
                <a:solidFill>
                  <a:srgbClr val="000000"/>
                </a:solidFill>
              </a:rPr>
              <a:t>and Collaborative </a:t>
            </a:r>
            <a:r>
              <a:rPr lang="en-US" sz="2800" b="1" dirty="0" smtClean="0">
                <a:solidFill>
                  <a:srgbClr val="000000"/>
                </a:solidFill>
              </a:rPr>
              <a:t>Learning </a:t>
            </a:r>
            <a:br>
              <a:rPr lang="en-US" sz="2800" b="1" dirty="0" smtClean="0">
                <a:solidFill>
                  <a:srgbClr val="000000"/>
                </a:solidFill>
              </a:rPr>
            </a:br>
            <a:r>
              <a:rPr lang="en-US" sz="2800" b="1" dirty="0" smtClean="0">
                <a:solidFill>
                  <a:srgbClr val="000000"/>
                </a:solidFill>
              </a:rPr>
              <a:t>(VC score is </a:t>
            </a:r>
            <a:r>
              <a:rPr lang="en-US" sz="2800" b="1" u="sng" dirty="0" smtClean="0">
                <a:solidFill>
                  <a:srgbClr val="000000"/>
                </a:solidFill>
              </a:rPr>
              <a:t>46.8%</a:t>
            </a:r>
            <a:r>
              <a:rPr lang="en-US" sz="2800" b="1" dirty="0" smtClean="0">
                <a:solidFill>
                  <a:srgbClr val="000000"/>
                </a:solidFill>
              </a:rPr>
              <a:t>)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/>
              <a:t>“</a:t>
            </a:r>
            <a:r>
              <a:rPr lang="en-US" sz="2400" b="1" dirty="0"/>
              <a:t>In my learning community, I:</a:t>
            </a:r>
            <a:r>
              <a:rPr lang="en-US" sz="2100" dirty="0" smtClean="0"/>
              <a:t>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122357"/>
          <a:ext cx="7985022" cy="388743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182330"/>
                <a:gridCol w="1802692"/>
              </a:tblGrid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Ask questions in class: </a:t>
                      </a:r>
                      <a:endParaRPr lang="en-US" sz="2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49.5%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Participate in class discussions or seminars: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62.4%</a:t>
                      </a:r>
                      <a:endParaRPr lang="en-US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Work on reading, writing and/or problem-solving assignments during class: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76.3%</a:t>
                      </a:r>
                      <a:endParaRPr lang="en-US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Work with other students to solve problems or examine complex issues during class: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85.2%</a:t>
                      </a:r>
                      <a:endParaRPr lang="en-US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Peer review my and other students’ work during class: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82.2%</a:t>
                      </a:r>
                      <a:endParaRPr lang="en-US" sz="2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Work with other students on group projects during class: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79.2%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Present my work, or work done as part of a group, to the class: 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74.3%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#2: </a:t>
            </a:r>
            <a:r>
              <a:rPr lang="en-US" sz="2800" b="1" dirty="0" smtClean="0">
                <a:solidFill>
                  <a:srgbClr val="000000"/>
                </a:solidFill>
              </a:rPr>
              <a:t>Student Effort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46.4%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556869"/>
          <a:ext cx="7985022" cy="13295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182330"/>
                <a:gridCol w="1802692"/>
              </a:tblGrid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Persist when faced with academically challenging work: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77.2%</a:t>
                      </a:r>
                    </a:p>
                  </a:txBody>
                  <a:tcPr marL="68580" marR="68580" marT="0" marB="0"/>
                </a:tc>
              </a:tr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Take responsibility for my own learning: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91.1%</a:t>
                      </a: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Be successful in future courses and programs: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90.1%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#3: </a:t>
            </a:r>
            <a:r>
              <a:rPr lang="en-US" sz="2800" b="1" dirty="0" smtClean="0">
                <a:solidFill>
                  <a:srgbClr val="000000"/>
                </a:solidFill>
              </a:rPr>
              <a:t>Academic Challenge </a:t>
            </a:r>
            <a:br>
              <a:rPr lang="en-US" sz="2800" b="1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47.5%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588224"/>
          <a:ext cx="7985022" cy="178431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182330"/>
                <a:gridCol w="1802692"/>
              </a:tblGrid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Write clearly and effectively</a:t>
                      </a:r>
                      <a:endParaRPr lang="en-US" sz="2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 smtClean="0">
                          <a:latin typeface="Times New Roman"/>
                          <a:ea typeface="Calibri"/>
                          <a:cs typeface="Times New Roman"/>
                        </a:rPr>
                        <a:t>85.2%</a:t>
                      </a:r>
                      <a:endParaRPr lang="en-US" sz="2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Speak clearly and effectively</a:t>
                      </a: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83.2%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Think critically and analytically</a:t>
                      </a: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83.0%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47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Times New Roman"/>
                          <a:ea typeface="Calibri"/>
                          <a:cs typeface="Times New Roman"/>
                        </a:rPr>
                        <a:t>Analyze quantitative problems</a:t>
                      </a:r>
                      <a:endParaRPr lang="en-US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76.2%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#4: </a:t>
            </a:r>
            <a:r>
              <a:rPr lang="en-US" sz="2800" b="1" dirty="0" smtClean="0">
                <a:solidFill>
                  <a:srgbClr val="000000"/>
                </a:solidFill>
              </a:rPr>
              <a:t>Student-Faculty Interaction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47.2%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</a:t>
            </a:r>
          </a:p>
          <a:p>
            <a:pPr>
              <a:buNone/>
            </a:pPr>
            <a:endParaRPr lang="en-US" sz="21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703603"/>
          <a:ext cx="7723606" cy="35887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79931"/>
                <a:gridCol w="1743675"/>
              </a:tblGrid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>
                          <a:latin typeface="Times New Roman"/>
                          <a:ea typeface="Calibri"/>
                          <a:cs typeface="Times New Roman"/>
                        </a:rPr>
                        <a:t>Make all students feel comfortable about participating in class activities: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latin typeface="Times New Roman"/>
                          <a:ea typeface="Calibri"/>
                          <a:cs typeface="Times New Roman"/>
                        </a:rPr>
                        <a:t>90.1%</a:t>
                      </a:r>
                    </a:p>
                  </a:txBody>
                  <a:tcPr marL="68580" marR="68580" marT="0" marB="0"/>
                </a:tc>
              </a:tr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Make all students feel comfortable about participating in class activities: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Times New Roman"/>
                          <a:ea typeface="Calibri"/>
                          <a:cs typeface="Times New Roman"/>
                        </a:rPr>
                        <a:t>90.1%</a:t>
                      </a:r>
                    </a:p>
                  </a:txBody>
                  <a:tcPr marL="68580" marR="68580" marT="0" marB="0"/>
                </a:tc>
              </a:tr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Encourage students to discuss assigned work in class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92.1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Help students establish productive working groups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85.2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Talk to me about my ideas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78.2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CCSSE Benchmark #4: </a:t>
            </a:r>
            <a:r>
              <a:rPr lang="en-US" sz="2800" b="1" dirty="0" smtClean="0">
                <a:solidFill>
                  <a:srgbClr val="000000"/>
                </a:solidFill>
              </a:rPr>
              <a:t>Student-Faculty Interaction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(VC score is </a:t>
            </a:r>
            <a:r>
              <a:rPr lang="en-US" sz="2800" u="sng" dirty="0" smtClean="0">
                <a:solidFill>
                  <a:srgbClr val="000000"/>
                </a:solidFill>
              </a:rPr>
              <a:t>47.2%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100" b="1" dirty="0" smtClean="0"/>
              <a:t>“My participation in this learning community helps me to develop my ability to:” (continued)</a:t>
            </a:r>
          </a:p>
          <a:p>
            <a:pPr>
              <a:buNone/>
            </a:pPr>
            <a:endParaRPr lang="en-US" sz="21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778" y="2703603"/>
          <a:ext cx="7723606" cy="32618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79931"/>
                <a:gridCol w="1743675"/>
              </a:tblGrid>
              <a:tr h="717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Encourage me to explore my ideas</a:t>
                      </a:r>
                      <a:endParaRPr lang="en-US" sz="20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85.2</a:t>
                      </a:r>
                      <a:endParaRPr lang="en-US" sz="20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Help me use my background knowledge and life experiences to learn new things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80.2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Demonstrate how to integrate concepts and skills from different classes in a meaningful way</a:t>
                      </a:r>
                      <a:endParaRPr lang="en-US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71.3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Assign work that asks me to connect concepts and skills from different classes to reach new understanding and/or applications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76.3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312</TotalTime>
  <Words>983</Words>
  <Application>Microsoft Macintosh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Learning Communities  at Ventura College</vt:lpstr>
      <vt:lpstr>What are learning communities?</vt:lpstr>
      <vt:lpstr>Community College 2010 Survey of Student Engagement, Ventura College</vt:lpstr>
      <vt:lpstr>Ventura College Fall 2011  Learning Communities’ Student Survey</vt:lpstr>
      <vt:lpstr>CCSSE benchmark 1:  Active and Collaborative Learning  (VC score is 46.8%)</vt:lpstr>
      <vt:lpstr>CCSSE Benchmark #2: Student Effort  (VC score is 46.4%)</vt:lpstr>
      <vt:lpstr>CCSSE Benchmark #3: Academic Challenge  (VC score is 47.5%)</vt:lpstr>
      <vt:lpstr>CCSSE Benchmark #4: Student-Faculty Interaction  (VC score is 47.2%)</vt:lpstr>
      <vt:lpstr>CCSSE Benchmark #4: Student-Faculty Interaction  (VC score is 47.2%)</vt:lpstr>
      <vt:lpstr>CCSSE Benchmark #4: Student-Faculty Interaction  (VC score is 47.2%)</vt:lpstr>
      <vt:lpstr>CCSSE Benchmark #5: Support for Learners  (VC score is 49.6%)</vt:lpstr>
      <vt:lpstr>STUDENT SURVEY HIGHLIGHTS FROM THE 2010-11 SURVEYS</vt:lpstr>
      <vt:lpstr>CCSSE vs. Learning Community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Communities</dc:title>
  <dc:creator>Eric Martinsen</dc:creator>
  <cp:lastModifiedBy>Eric Martinsen</cp:lastModifiedBy>
  <cp:revision>24</cp:revision>
  <dcterms:created xsi:type="dcterms:W3CDTF">2012-03-02T20:44:54Z</dcterms:created>
  <dcterms:modified xsi:type="dcterms:W3CDTF">2012-03-02T21:00:58Z</dcterms:modified>
</cp:coreProperties>
</file>