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6" r:id="rId2"/>
    <p:sldId id="261" r:id="rId3"/>
    <p:sldId id="331" r:id="rId4"/>
    <p:sldId id="325" r:id="rId5"/>
    <p:sldId id="321" r:id="rId6"/>
    <p:sldId id="281" r:id="rId7"/>
    <p:sldId id="276" r:id="rId8"/>
    <p:sldId id="268" r:id="rId9"/>
    <p:sldId id="260" r:id="rId10"/>
    <p:sldId id="273" r:id="rId11"/>
    <p:sldId id="279" r:id="rId12"/>
    <p:sldId id="274" r:id="rId13"/>
    <p:sldId id="275" r:id="rId14"/>
    <p:sldId id="267" r:id="rId15"/>
    <p:sldId id="280" r:id="rId16"/>
    <p:sldId id="318" r:id="rId17"/>
    <p:sldId id="277" r:id="rId18"/>
    <p:sldId id="269" r:id="rId19"/>
    <p:sldId id="333" r:id="rId20"/>
    <p:sldId id="278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9"/>
    <p:restoredTop sz="94643"/>
  </p:normalViewPr>
  <p:slideViewPr>
    <p:cSldViewPr snapToGrid="0" snapToObjects="1">
      <p:cViewPr varScale="1">
        <p:scale>
          <a:sx n="85" d="100"/>
          <a:sy n="85" d="100"/>
        </p:scale>
        <p:origin x="184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martinsen/Dropbox/English%20Chair/~Program%20Review/Department%20Data/VC-English-Placement-Compare-Fall16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martinsen/Dropbox/English%20Chair/~Placement%20Data/Engl-Placement-09-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martinsen/Dropbox/English%20Chair/~Placement%20Data/Engl-Placement-09-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/>
              <a:t>Equity in English Placement, Fall 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'Fall 2015'!$B$44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 2015'!$C$47:$E$47</c:f>
              <c:strCache>
                <c:ptCount val="3"/>
                <c:pt idx="0">
                  <c:v>ENGL V03</c:v>
                </c:pt>
                <c:pt idx="1">
                  <c:v>ENGL V02</c:v>
                </c:pt>
                <c:pt idx="2">
                  <c:v>ENGL V01A</c:v>
                </c:pt>
              </c:strCache>
            </c:strRef>
          </c:cat>
          <c:val>
            <c:numRef>
              <c:f>'Fall 2015'!$C$44:$E$44</c:f>
              <c:numCache>
                <c:formatCode>0%</c:formatCode>
                <c:ptCount val="3"/>
                <c:pt idx="0">
                  <c:v>0.121311475409836</c:v>
                </c:pt>
                <c:pt idx="1">
                  <c:v>0.32459016393442602</c:v>
                </c:pt>
                <c:pt idx="2">
                  <c:v>0.53442622950819696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5-144C-8FE1-44F64B7DDFC5}"/>
            </c:ext>
          </c:extLst>
        </c:ser>
        <c:ser>
          <c:idx val="2"/>
          <c:order val="2"/>
          <c:tx>
            <c:strRef>
              <c:f>'Fall 2015'!$B$50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785-144C-8FE1-44F64B7DD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 2015'!$C$47:$E$47</c:f>
              <c:strCache>
                <c:ptCount val="3"/>
                <c:pt idx="0">
                  <c:v>ENGL V03</c:v>
                </c:pt>
                <c:pt idx="1">
                  <c:v>ENGL V02</c:v>
                </c:pt>
                <c:pt idx="2">
                  <c:v>ENGL V01A</c:v>
                </c:pt>
              </c:strCache>
            </c:strRef>
          </c:cat>
          <c:val>
            <c:numRef>
              <c:f>'Fall 2015'!$C$50:$E$50</c:f>
              <c:numCache>
                <c:formatCode>0%</c:formatCode>
                <c:ptCount val="3"/>
                <c:pt idx="0">
                  <c:v>0.311594202898551</c:v>
                </c:pt>
                <c:pt idx="1">
                  <c:v>0.40869565217391302</c:v>
                </c:pt>
                <c:pt idx="2">
                  <c:v>0.23623188405797099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85-144C-8FE1-44F64B7DD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31296864"/>
        <c:axId val="-1731294128"/>
      </c:barChart>
      <c:lineChart>
        <c:grouping val="standard"/>
        <c:varyColors val="0"/>
        <c:ser>
          <c:idx val="0"/>
          <c:order val="0"/>
          <c:tx>
            <c:strRef>
              <c:f>'Fall 2015'!$B$48</c:f>
              <c:strCache>
                <c:ptCount val="1"/>
                <c:pt idx="0">
                  <c:v>Percent of all Ss placed in level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 2015'!$C$47:$E$47</c:f>
              <c:strCache>
                <c:ptCount val="3"/>
                <c:pt idx="0">
                  <c:v>ENGL V03</c:v>
                </c:pt>
                <c:pt idx="1">
                  <c:v>ENGL V02</c:v>
                </c:pt>
                <c:pt idx="2">
                  <c:v>ENGL V01A</c:v>
                </c:pt>
              </c:strCache>
            </c:strRef>
          </c:cat>
          <c:val>
            <c:numRef>
              <c:f>'Fall 2015'!$C$48:$E$48</c:f>
              <c:numCache>
                <c:formatCode>0%</c:formatCode>
                <c:ptCount val="3"/>
                <c:pt idx="0">
                  <c:v>0.29083783783783801</c:v>
                </c:pt>
                <c:pt idx="1">
                  <c:v>0.376</c:v>
                </c:pt>
                <c:pt idx="2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85-144C-8FE1-44F64B7DD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31288928"/>
        <c:axId val="-1731292352"/>
      </c:lineChart>
      <c:catAx>
        <c:axId val="-173129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31294128"/>
        <c:crosses val="autoZero"/>
        <c:auto val="1"/>
        <c:lblAlgn val="ctr"/>
        <c:lblOffset val="100"/>
        <c:noMultiLvlLbl val="0"/>
      </c:catAx>
      <c:valAx>
        <c:axId val="-1731294128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31296864"/>
        <c:crosses val="autoZero"/>
        <c:crossBetween val="between"/>
      </c:valAx>
      <c:valAx>
        <c:axId val="-1731292352"/>
        <c:scaling>
          <c:orientation val="minMax"/>
          <c:max val="0.5"/>
          <c:min val="0"/>
        </c:scaling>
        <c:delete val="0"/>
        <c:axPos val="r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31288928"/>
        <c:crosses val="max"/>
        <c:crossBetween val="between"/>
      </c:valAx>
      <c:catAx>
        <c:axId val="-1731288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731292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/>
              <a:t>VC: % Assessed into</a:t>
            </a:r>
            <a:r>
              <a:rPr lang="en-US" sz="4000" b="1" baseline="0" dirty="0"/>
              <a:t> ENGL V01A by Ethnicity</a:t>
            </a:r>
            <a:endParaRPr lang="en-US" sz="4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'ENGL V01A'!$B$1</c:f>
              <c:strCache>
                <c:ptCount val="1"/>
                <c:pt idx="0">
                  <c:v>Fall 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'ENGL V01A'!$A$2:$A$6</c:f>
              <c:strCache>
                <c:ptCount val="5"/>
                <c:pt idx="0">
                  <c:v>ALL</c:v>
                </c:pt>
                <c:pt idx="1">
                  <c:v>African American</c:v>
                </c:pt>
                <c:pt idx="2">
                  <c:v>Asian</c:v>
                </c:pt>
                <c:pt idx="3">
                  <c:v>Hispanic </c:v>
                </c:pt>
                <c:pt idx="4">
                  <c:v>White</c:v>
                </c:pt>
              </c:strCache>
            </c:strRef>
          </c:cat>
          <c:val>
            <c:numRef>
              <c:f>'ENGL V01A'!$B$2:$B$6</c:f>
              <c:numCache>
                <c:formatCode>0</c:formatCode>
                <c:ptCount val="5"/>
                <c:pt idx="0">
                  <c:v>27</c:v>
                </c:pt>
                <c:pt idx="1">
                  <c:v>8</c:v>
                </c:pt>
                <c:pt idx="2">
                  <c:v>21</c:v>
                </c:pt>
                <c:pt idx="3">
                  <c:v>18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8-AF41-B472-0EBE26FB5572}"/>
            </c:ext>
          </c:extLst>
        </c:ser>
        <c:ser>
          <c:idx val="1"/>
          <c:order val="1"/>
          <c:tx>
            <c:strRef>
              <c:f>'ENGL V01A'!$C$1</c:f>
              <c:strCache>
                <c:ptCount val="1"/>
                <c:pt idx="0">
                  <c:v>Fall 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'ENGL V01A'!$A$2:$A$6</c:f>
              <c:strCache>
                <c:ptCount val="5"/>
                <c:pt idx="0">
                  <c:v>ALL</c:v>
                </c:pt>
                <c:pt idx="1">
                  <c:v>African American</c:v>
                </c:pt>
                <c:pt idx="2">
                  <c:v>Asian</c:v>
                </c:pt>
                <c:pt idx="3">
                  <c:v>Hispanic </c:v>
                </c:pt>
                <c:pt idx="4">
                  <c:v>White</c:v>
                </c:pt>
              </c:strCache>
            </c:strRef>
          </c:cat>
          <c:val>
            <c:numRef>
              <c:f>'ENGL V01A'!$C$2:$C$6</c:f>
              <c:numCache>
                <c:formatCode>0</c:formatCode>
                <c:ptCount val="5"/>
                <c:pt idx="0">
                  <c:v>33</c:v>
                </c:pt>
                <c:pt idx="1">
                  <c:v>18</c:v>
                </c:pt>
                <c:pt idx="2">
                  <c:v>30</c:v>
                </c:pt>
                <c:pt idx="3">
                  <c:v>23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88-AF41-B472-0EBE26FB5572}"/>
            </c:ext>
          </c:extLst>
        </c:ser>
        <c:ser>
          <c:idx val="2"/>
          <c:order val="2"/>
          <c:tx>
            <c:strRef>
              <c:f>'ENGL V01A'!$D$1</c:f>
              <c:strCache>
                <c:ptCount val="1"/>
                <c:pt idx="0">
                  <c:v>Fall 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'ENGL V01A'!$A$2:$A$6</c:f>
              <c:strCache>
                <c:ptCount val="5"/>
                <c:pt idx="0">
                  <c:v>ALL</c:v>
                </c:pt>
                <c:pt idx="1">
                  <c:v>African American</c:v>
                </c:pt>
                <c:pt idx="2">
                  <c:v>Asian</c:v>
                </c:pt>
                <c:pt idx="3">
                  <c:v>Hispanic </c:v>
                </c:pt>
                <c:pt idx="4">
                  <c:v>White</c:v>
                </c:pt>
              </c:strCache>
            </c:strRef>
          </c:cat>
          <c:val>
            <c:numRef>
              <c:f>'ENGL V01A'!$D$2:$D$6</c:f>
              <c:numCache>
                <c:formatCode>General</c:formatCode>
                <c:ptCount val="5"/>
                <c:pt idx="0">
                  <c:v>43</c:v>
                </c:pt>
                <c:pt idx="1">
                  <c:v>37</c:v>
                </c:pt>
                <c:pt idx="2">
                  <c:v>45</c:v>
                </c:pt>
                <c:pt idx="3">
                  <c:v>34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88-AF41-B472-0EBE26FB55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362529040"/>
        <c:axId val="-1362152704"/>
      </c:barChart>
      <c:scatterChart>
        <c:scatterStyle val="smoothMarker"/>
        <c:varyColors val="0"/>
        <c:ser>
          <c:idx val="3"/>
          <c:order val="3"/>
          <c:tx>
            <c:v>80% of 2016 White Placement</c:v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'ENGL V01A'!$G$28:$G$29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'ENGL V01A'!$H$28:$H$29</c:f>
              <c:numCache>
                <c:formatCode>General</c:formatCode>
                <c:ptCount val="2"/>
                <c:pt idx="0">
                  <c:v>52</c:v>
                </c:pt>
                <c:pt idx="1">
                  <c:v>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C88-AF41-B472-0EBE26FB5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2133024"/>
        <c:axId val="-1362145120"/>
      </c:scatterChart>
      <c:catAx>
        <c:axId val="-136252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2152704"/>
        <c:crosses val="autoZero"/>
        <c:auto val="1"/>
        <c:lblAlgn val="ctr"/>
        <c:lblOffset val="100"/>
        <c:noMultiLvlLbl val="0"/>
      </c:catAx>
      <c:valAx>
        <c:axId val="-13621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2529040"/>
        <c:crosses val="autoZero"/>
        <c:crossBetween val="between"/>
      </c:valAx>
      <c:valAx>
        <c:axId val="-1362145120"/>
        <c:scaling>
          <c:orientation val="minMax"/>
          <c:max val="70"/>
        </c:scaling>
        <c:delete val="1"/>
        <c:axPos val="r"/>
        <c:numFmt formatCode="General" sourceLinked="1"/>
        <c:majorTickMark val="out"/>
        <c:minorTickMark val="none"/>
        <c:tickLblPos val="nextTo"/>
        <c:crossAx val="-1362133024"/>
        <c:crosses val="max"/>
        <c:crossBetween val="midCat"/>
      </c:valAx>
      <c:valAx>
        <c:axId val="-1362133024"/>
        <c:scaling>
          <c:orientation val="minMax"/>
          <c:max val="1"/>
        </c:scaling>
        <c:delete val="1"/>
        <c:axPos val="t"/>
        <c:numFmt formatCode="General" sourceLinked="1"/>
        <c:majorTickMark val="out"/>
        <c:minorTickMark val="none"/>
        <c:tickLblPos val="nextTo"/>
        <c:crossAx val="-1362145120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i="0" baseline="0" dirty="0">
                <a:effectLst/>
              </a:rPr>
              <a:t>VC: % Assessed into ENGL V01A by Ethnicity</a:t>
            </a:r>
            <a:endParaRPr lang="en-US" sz="4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'ENGL V01A'!$B$1</c:f>
              <c:strCache>
                <c:ptCount val="1"/>
                <c:pt idx="0">
                  <c:v>Fall 2012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'ENGL V01A'!$A$2:$A$6</c:f>
              <c:strCache>
                <c:ptCount val="5"/>
                <c:pt idx="0">
                  <c:v>ALL</c:v>
                </c:pt>
                <c:pt idx="1">
                  <c:v>African American</c:v>
                </c:pt>
                <c:pt idx="2">
                  <c:v>Asian</c:v>
                </c:pt>
                <c:pt idx="3">
                  <c:v>Hispanic </c:v>
                </c:pt>
                <c:pt idx="4">
                  <c:v>White</c:v>
                </c:pt>
              </c:strCache>
            </c:strRef>
          </c:cat>
          <c:val>
            <c:numRef>
              <c:f>'ENGL V01A'!$B$2:$B$6</c:f>
              <c:numCache>
                <c:formatCode>0</c:formatCode>
                <c:ptCount val="5"/>
                <c:pt idx="0">
                  <c:v>27</c:v>
                </c:pt>
                <c:pt idx="1">
                  <c:v>8</c:v>
                </c:pt>
                <c:pt idx="2">
                  <c:v>21</c:v>
                </c:pt>
                <c:pt idx="3">
                  <c:v>18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9-1C48-BD78-B19F5D7FC5D2}"/>
            </c:ext>
          </c:extLst>
        </c:ser>
        <c:ser>
          <c:idx val="1"/>
          <c:order val="1"/>
          <c:tx>
            <c:strRef>
              <c:f>'ENGL V01A'!$C$1</c:f>
              <c:strCache>
                <c:ptCount val="1"/>
                <c:pt idx="0">
                  <c:v>Fall 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'ENGL V01A'!$A$2:$A$6</c:f>
              <c:strCache>
                <c:ptCount val="5"/>
                <c:pt idx="0">
                  <c:v>ALL</c:v>
                </c:pt>
                <c:pt idx="1">
                  <c:v>African American</c:v>
                </c:pt>
                <c:pt idx="2">
                  <c:v>Asian</c:v>
                </c:pt>
                <c:pt idx="3">
                  <c:v>Hispanic </c:v>
                </c:pt>
                <c:pt idx="4">
                  <c:v>White</c:v>
                </c:pt>
              </c:strCache>
            </c:strRef>
          </c:cat>
          <c:val>
            <c:numRef>
              <c:f>'ENGL V01A'!$C$2:$C$6</c:f>
              <c:numCache>
                <c:formatCode>0</c:formatCode>
                <c:ptCount val="5"/>
                <c:pt idx="0">
                  <c:v>33</c:v>
                </c:pt>
                <c:pt idx="1">
                  <c:v>18</c:v>
                </c:pt>
                <c:pt idx="2">
                  <c:v>30</c:v>
                </c:pt>
                <c:pt idx="3">
                  <c:v>23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29-1C48-BD78-B19F5D7FC5D2}"/>
            </c:ext>
          </c:extLst>
        </c:ser>
        <c:ser>
          <c:idx val="2"/>
          <c:order val="2"/>
          <c:tx>
            <c:strRef>
              <c:f>'ENGL V01A'!$D$1</c:f>
              <c:strCache>
                <c:ptCount val="1"/>
                <c:pt idx="0">
                  <c:v>Fall 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'ENGL V01A'!$A$2:$A$6</c:f>
              <c:strCache>
                <c:ptCount val="5"/>
                <c:pt idx="0">
                  <c:v>ALL</c:v>
                </c:pt>
                <c:pt idx="1">
                  <c:v>African American</c:v>
                </c:pt>
                <c:pt idx="2">
                  <c:v>Asian</c:v>
                </c:pt>
                <c:pt idx="3">
                  <c:v>Hispanic </c:v>
                </c:pt>
                <c:pt idx="4">
                  <c:v>White</c:v>
                </c:pt>
              </c:strCache>
            </c:strRef>
          </c:cat>
          <c:val>
            <c:numRef>
              <c:f>'ENGL V01A'!$D$2:$D$6</c:f>
              <c:numCache>
                <c:formatCode>General</c:formatCode>
                <c:ptCount val="5"/>
                <c:pt idx="0">
                  <c:v>43</c:v>
                </c:pt>
                <c:pt idx="1">
                  <c:v>37</c:v>
                </c:pt>
                <c:pt idx="2">
                  <c:v>45</c:v>
                </c:pt>
                <c:pt idx="3">
                  <c:v>34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29-1C48-BD78-B19F5D7FC5D2}"/>
            </c:ext>
          </c:extLst>
        </c:ser>
        <c:ser>
          <c:idx val="3"/>
          <c:order val="3"/>
          <c:tx>
            <c:strRef>
              <c:f>'ENGL V01A'!$E$1</c:f>
              <c:strCache>
                <c:ptCount val="1"/>
                <c:pt idx="0">
                  <c:v>Fall 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'ENGL V01A'!$A$2:$A$6</c:f>
              <c:strCache>
                <c:ptCount val="5"/>
                <c:pt idx="0">
                  <c:v>ALL</c:v>
                </c:pt>
                <c:pt idx="1">
                  <c:v>African American</c:v>
                </c:pt>
                <c:pt idx="2">
                  <c:v>Asian</c:v>
                </c:pt>
                <c:pt idx="3">
                  <c:v>Hispanic </c:v>
                </c:pt>
                <c:pt idx="4">
                  <c:v>White</c:v>
                </c:pt>
              </c:strCache>
            </c:strRef>
          </c:cat>
          <c:val>
            <c:numRef>
              <c:f>'ENGL V01A'!$E$2:$E$6</c:f>
              <c:numCache>
                <c:formatCode>General</c:formatCode>
                <c:ptCount val="5"/>
                <c:pt idx="0">
                  <c:v>75</c:v>
                </c:pt>
                <c:pt idx="1">
                  <c:v>70</c:v>
                </c:pt>
                <c:pt idx="2">
                  <c:v>75</c:v>
                </c:pt>
                <c:pt idx="3">
                  <c:v>72</c:v>
                </c:pt>
                <c:pt idx="4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29-1C48-BD78-B19F5D7FC5D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9769632"/>
        <c:axId val="1349771952"/>
      </c:barChart>
      <c:scatterChart>
        <c:scatterStyle val="smoothMarker"/>
        <c:varyColors val="0"/>
        <c:ser>
          <c:idx val="4"/>
          <c:order val="4"/>
          <c:tx>
            <c:strRef>
              <c:f>'ENGL V01A'!$I$45</c:f>
              <c:strCache>
                <c:ptCount val="1"/>
                <c:pt idx="0">
                  <c:v>80% of placement for White students</c:v>
                </c:pt>
              </c:strCache>
            </c:strRef>
          </c:tx>
          <c:spPr>
            <a:ln w="444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'ENGL V01A'!$G$45:$G$46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'ENGL V01A'!$H$45:$H$46</c:f>
              <c:numCache>
                <c:formatCode>General</c:formatCode>
                <c:ptCount val="2"/>
                <c:pt idx="0">
                  <c:v>66</c:v>
                </c:pt>
                <c:pt idx="1">
                  <c:v>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2E29-1C48-BD78-B19F5D7FC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948751"/>
        <c:axId val="319081711"/>
      </c:scatterChart>
      <c:catAx>
        <c:axId val="134976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9771952"/>
        <c:crosses val="autoZero"/>
        <c:auto val="1"/>
        <c:lblAlgn val="ctr"/>
        <c:lblOffset val="100"/>
        <c:noMultiLvlLbl val="0"/>
      </c:catAx>
      <c:valAx>
        <c:axId val="1349771952"/>
        <c:scaling>
          <c:orientation val="minMax"/>
          <c:max val="9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9769632"/>
        <c:crosses val="autoZero"/>
        <c:crossBetween val="between"/>
      </c:valAx>
      <c:valAx>
        <c:axId val="319081711"/>
        <c:scaling>
          <c:orientation val="minMax"/>
          <c:max val="90"/>
        </c:scaling>
        <c:delete val="1"/>
        <c:axPos val="r"/>
        <c:numFmt formatCode="General" sourceLinked="1"/>
        <c:majorTickMark val="out"/>
        <c:minorTickMark val="none"/>
        <c:tickLblPos val="nextTo"/>
        <c:crossAx val="290948751"/>
        <c:crosses val="max"/>
        <c:crossBetween val="midCat"/>
      </c:valAx>
      <c:valAx>
        <c:axId val="290948751"/>
        <c:scaling>
          <c:orientation val="minMax"/>
          <c:max val="1"/>
        </c:scaling>
        <c:delete val="1"/>
        <c:axPos val="t"/>
        <c:numFmt formatCode="General" sourceLinked="1"/>
        <c:majorTickMark val="none"/>
        <c:minorTickMark val="none"/>
        <c:tickLblPos val="nextTo"/>
        <c:crossAx val="319081711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0.51627</cdr:y>
    </cdr:from>
    <cdr:to>
      <cdr:x>0.15428</cdr:x>
      <cdr:y>0.72069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2565157"/>
          <a:ext cx="1362771" cy="10156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2000" b="1" dirty="0">
              <a:solidFill>
                <a:srgbClr val="FF0000"/>
              </a:solidFill>
            </a:rPr>
            <a:t>Hispanic: </a:t>
          </a:r>
        </a:p>
        <a:p xmlns:a="http://schemas.openxmlformats.org/drawingml/2006/main">
          <a:pPr algn="r"/>
          <a:r>
            <a:rPr lang="en-US" sz="2000" b="1" dirty="0">
              <a:solidFill>
                <a:srgbClr val="FF0000"/>
              </a:solidFill>
            </a:rPr>
            <a:t>2.6 times</a:t>
          </a:r>
        </a:p>
        <a:p xmlns:a="http://schemas.openxmlformats.org/drawingml/2006/main">
          <a:pPr algn="r"/>
          <a:r>
            <a:rPr lang="en-US" sz="2000" b="1" dirty="0">
              <a:solidFill>
                <a:srgbClr val="FF0000"/>
              </a:solidFill>
            </a:rPr>
            <a:t>more likely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A71CC-2B18-3647-9006-080F3B15DD9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4110A-F0CF-1340-B5EE-C3D49551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5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D326-EB84-7C4A-8308-7A0D9D1E3A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23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42</a:t>
            </a:r>
            <a:r>
              <a:rPr lang="en-US" baseline="0" dirty="0"/>
              <a:t> passed but didn’t enroll; 41 passed but didn’t enroll. 83 passed but didn’t enroll (26%)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D1CB-202B-CD47-9EB4-6F024B5271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0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9E7C-656F-6C41-8685-3842FC942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140EC-F82B-2D4F-A6FD-CBA19E167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CA33C-3873-9C41-9F5F-3F308881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52C-B54A-BA44-8300-76E17C3DBFB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A9F07-B9A6-4A48-B218-E7AB160CF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17819-6F75-1944-ABE9-3C51922E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43A0-B240-7F43-A310-0EB25D78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0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C054-152C-B64C-BE7A-E44696399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B651E-12B3-3E4E-9DA7-2A3FAD63A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54A40-DC33-754F-B9C2-CCBAF6D5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52C-B54A-BA44-8300-76E17C3DBFB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05E87-EFCC-E84E-89E4-344F5BC7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C1F3E-181D-414E-87A4-EC9F4D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43A0-B240-7F43-A310-0EB25D78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D278B-41CF-EA44-823F-BC7E49355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76DF1-0EEE-E043-B19D-6BC1F6FAE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4C23D-1871-C449-AD88-D9526826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52C-B54A-BA44-8300-76E17C3DBFB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EF7DD-272F-CE47-B494-5549D055A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BABA3-E2DC-F348-919F-C7A1847E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43A0-B240-7F43-A310-0EB25D78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2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1C2D-CD7F-0C4E-9717-5A9337DA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25691-2F06-B548-8C9A-2DE7ECE1F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F19C-0EAC-6044-9FCC-B4FCA8426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52C-B54A-BA44-8300-76E17C3DBFB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2C2F5-0D1B-8F43-80BE-745B57FC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578A8-1244-1241-8E8A-82B98A6B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43A0-B240-7F43-A310-0EB25D78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8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B002D-4442-3044-8357-DF8AF86FD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6229F-5A94-C24E-A93B-FF5698B8B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3F51E-EB07-3E42-A76E-B25211AB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52C-B54A-BA44-8300-76E17C3DBFB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C1370-97CF-9F4F-8C6C-68C743723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F5646-3714-8347-B2B4-950F9C64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43A0-B240-7F43-A310-0EB25D78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3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C46C3-C75B-2348-8891-A4BCBA506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81C9A-0A9B-9942-8D91-D0844E267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1E478-C8D3-4A44-96B8-1A0760FEB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53D86-DB82-E947-A5D4-4295154B3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52C-B54A-BA44-8300-76E17C3DBFB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3C9FE-E1DC-EF4F-A9FF-AB5B6CAB5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9480C-A00F-0D43-921E-C9E98F75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43A0-B240-7F43-A310-0EB25D78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0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BF69A-07B9-6241-B9D0-ABB74090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D42F7-AAC7-264A-8E8B-66A010D1E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A2A9E-8C83-9241-AA9E-0D9C6D550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D3FA8-9CFA-D54F-9852-E52D0551C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C2E2D8-AD98-154F-96F6-03655872A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BA96B-0467-114A-9DB0-A954AC8A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52C-B54A-BA44-8300-76E17C3DBFB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8E638E-686C-BF46-8973-6A4AE9126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D515F-1FDB-BA47-BD43-9B93D6D7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43A0-B240-7F43-A310-0EB25D78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10FF-C497-CB4C-B72D-5FDC19A2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F2969B-46E6-1249-A392-3BD6C1391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52C-B54A-BA44-8300-76E17C3DBFB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0BF76-88E1-1E4A-AF02-1A5453E6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8F7B0-91E4-6F4E-AF8E-134ED820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43A0-B240-7F43-A310-0EB25D78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7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62404F-599E-0F43-8B7E-477050F2A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52C-B54A-BA44-8300-76E17C3DBFB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CB29F-A27C-0948-8228-27B63AD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B247C-8D25-EE4C-908A-F0AE496D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43A0-B240-7F43-A310-0EB25D78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3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D222E-2799-864C-9F10-ECC8CE28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1A90D-9078-154E-B66D-9737A134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02B06-CBD4-4C42-9313-2792246AD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872A1-7187-5A46-9CB8-1A011390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52C-B54A-BA44-8300-76E17C3DBFB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3065E-4CFE-384F-A735-3D5CD88C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ABAE7-5D05-8247-9959-5488F978C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43A0-B240-7F43-A310-0EB25D78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2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2DCEB-C444-DC42-AAC1-B3658CBE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41E34A-1BB5-9F4D-8898-C17E75853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051CD-E9F7-B44A-81E5-1A0971832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E1F18-2FF2-284A-98D9-023593CE5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52C-B54A-BA44-8300-76E17C3DBFB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2660F-4205-2245-B2D7-C63E7A65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368D0-5330-3A42-9AAD-97D2E4A3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43A0-B240-7F43-A310-0EB25D78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8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D29457-D8EA-7B44-B1F8-B5DAC28C4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AA894-B5D1-9A46-9DBF-A80C4219B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6BBF1-A0D1-3A40-BCDD-88B801F8F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0252C-B54A-BA44-8300-76E17C3DBFB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E5CDF-868C-284B-ACE9-1972C984B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9D212-1417-8145-AA50-9BC542CC0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D43A0-B240-7F43-A310-0EB25D78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DE20-43E9-9640-A4B6-37C41ECCAC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AB705: A Game Changer for Community College Placement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4DD44-B0C6-7A41-A3FF-4209B84785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Department Chair and Coordinator Council</a:t>
            </a:r>
          </a:p>
          <a:p>
            <a:r>
              <a:rPr lang="en-US" dirty="0"/>
              <a:t>April 3, 2018</a:t>
            </a:r>
          </a:p>
        </p:txBody>
      </p:sp>
    </p:spTree>
    <p:extLst>
      <p:ext uri="{BB962C8B-B14F-4D97-AF65-F5344CB8AC3E}">
        <p14:creationId xmlns:p14="http://schemas.microsoft.com/office/powerpoint/2010/main" val="262065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students, similar success rate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22263" y="2787650"/>
          <a:ext cx="15257462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6375400" imgH="1130300" progId="Word.Document.12">
                  <p:embed/>
                </p:oleObj>
              </mc:Choice>
              <mc:Fallback>
                <p:oleObj name="Document" r:id="rId3" imgW="6375400" imgH="1130300" progId="Word.Documen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263" y="2787650"/>
                        <a:ext cx="15257462" cy="270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33569-FA1F-2949-A9B7-63D42307B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5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AB-705: Seymour-Campbell Student Success Act </a:t>
            </a:r>
            <a:r>
              <a:rPr lang="en-US" sz="3200" dirty="0"/>
              <a:t>(Effective: January 2018; Full implementation: Fall 2019)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Requires all placement decisions to be based on </a:t>
            </a:r>
            <a:r>
              <a:rPr lang="en-US" sz="2400" b="1" dirty="0"/>
              <a:t>high school grades and coursework </a:t>
            </a:r>
            <a:r>
              <a:rPr lang="en-US" sz="2400" dirty="0"/>
              <a:t>in English &amp; math</a:t>
            </a:r>
          </a:p>
          <a:p>
            <a:r>
              <a:rPr lang="en-US" sz="2400" dirty="0"/>
              <a:t>Places </a:t>
            </a:r>
            <a:r>
              <a:rPr lang="en-US" sz="2400" b="1" dirty="0"/>
              <a:t>limits on requiring remedial courses </a:t>
            </a:r>
            <a:r>
              <a:rPr lang="en-US" sz="2400" dirty="0"/>
              <a:t>that delay students’ progress to degree. </a:t>
            </a:r>
          </a:p>
          <a:p>
            <a:r>
              <a:rPr lang="en-US" sz="2400" dirty="0"/>
              <a:t>To deny access to transfer-level math/English, colleges must meet </a:t>
            </a:r>
            <a:r>
              <a:rPr lang="en-US" sz="2400" b="1" u="sng" dirty="0"/>
              <a:t>two bars</a:t>
            </a:r>
            <a:r>
              <a:rPr lang="en-US" sz="2400" dirty="0"/>
              <a:t>: </a:t>
            </a:r>
          </a:p>
          <a:p>
            <a:pPr lvl="1"/>
            <a:r>
              <a:rPr lang="en-US" sz="2000" b="1" dirty="0"/>
              <a:t>Bar #1</a:t>
            </a:r>
            <a:r>
              <a:rPr lang="en-US" sz="2000" dirty="0"/>
              <a:t>: Demonstrate that the student is </a:t>
            </a:r>
            <a:r>
              <a:rPr lang="en-US" sz="2000" b="1" dirty="0"/>
              <a:t>“highly unlikely” </a:t>
            </a:r>
            <a:r>
              <a:rPr lang="en-US" sz="2000" dirty="0"/>
              <a:t>to succeed in transfer level.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0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Bar #1: Who is “highly unlikely” to succeed in transfer-level English?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071" y="1574157"/>
            <a:ext cx="10170360" cy="4552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Statewide Research from Multiple Measures Assessment Project</a:t>
            </a:r>
            <a:endParaRPr lang="en-US" sz="32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18572" y="2118166"/>
          <a:ext cx="9456517" cy="3507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7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8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6337">
                <a:tc>
                  <a:txBody>
                    <a:bodyPr/>
                    <a:lstStyle/>
                    <a:p>
                      <a:r>
                        <a:rPr lang="en-US" sz="2000" dirty="0"/>
                        <a:t>High School Criteria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Average Success Rate in College 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931">
                <a:tc>
                  <a:txBody>
                    <a:bodyPr/>
                    <a:lstStyle/>
                    <a:p>
                      <a:r>
                        <a:rPr lang="en-US" sz="2400" b="1" dirty="0"/>
                        <a:t>GPA 2.6</a:t>
                      </a:r>
                      <a:r>
                        <a:rPr lang="en-US" sz="2400" b="1" baseline="0" dirty="0"/>
                        <a:t> and above</a:t>
                      </a:r>
                    </a:p>
                    <a:p>
                      <a:r>
                        <a:rPr lang="en-US" sz="1800" baseline="0" dirty="0"/>
                        <a:t>(62% of students in statewide sample)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73% and</a:t>
                      </a:r>
                      <a:r>
                        <a:rPr lang="en-US" sz="2400" b="1" baseline="0" dirty="0"/>
                        <a:t> higher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931">
                <a:tc>
                  <a:txBody>
                    <a:bodyPr/>
                    <a:lstStyle/>
                    <a:p>
                      <a:r>
                        <a:rPr lang="en-US" sz="2400" b="1" dirty="0"/>
                        <a:t>GPA 1.9-2.6</a:t>
                      </a:r>
                    </a:p>
                    <a:p>
                      <a:r>
                        <a:rPr lang="en-US" sz="1800" dirty="0"/>
                        <a:t>(28% of students in statewide sample)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931">
                <a:tc>
                  <a:txBody>
                    <a:bodyPr/>
                    <a:lstStyle/>
                    <a:p>
                      <a:r>
                        <a:rPr lang="en-US" sz="2400" b="1" dirty="0"/>
                        <a:t>GPA below 1.9</a:t>
                      </a:r>
                    </a:p>
                    <a:p>
                      <a:r>
                        <a:rPr lang="en-US" sz="1800" dirty="0"/>
                        <a:t>(10% of students in statewide sample)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2071" y="5802997"/>
            <a:ext cx="980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Based on a study of ~250,000 students with four years of </a:t>
            </a:r>
            <a:r>
              <a:rPr lang="en-US"/>
              <a:t>HS data and CCC enrollments from 2008-2014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89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Bar #2: How can we give students the best chance of completing transfer-level English within a year?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594" y="1538532"/>
            <a:ext cx="9203803" cy="465320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Analysis</a:t>
            </a:r>
            <a:r>
              <a:rPr lang="en-US" sz="2400"/>
              <a:t>: Ventura College</a:t>
            </a:r>
            <a:endParaRPr lang="en-US" sz="24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endParaRPr lang="en-US" sz="3600" b="1" dirty="0">
              <a:solidFill>
                <a:srgbClr val="C0504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608802"/>
              </p:ext>
            </p:extLst>
          </p:nvPr>
        </p:nvGraphicFramePr>
        <p:xfrm>
          <a:off x="1197757" y="2001519"/>
          <a:ext cx="8981754" cy="289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77">
                <a:tc>
                  <a:txBody>
                    <a:bodyPr/>
                    <a:lstStyle/>
                    <a:p>
                      <a:r>
                        <a:rPr lang="en-US" sz="1800" dirty="0"/>
                        <a:t>Ventura College Starting 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One-Year Completion of English V01A</a:t>
                      </a:r>
                    </a:p>
                    <a:p>
                      <a:pPr algn="ctr"/>
                      <a:r>
                        <a:rPr lang="en-US" sz="1800" baseline="0" dirty="0"/>
                        <a:t>Fall 16-Spr 17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54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/>
                        <a:t>Transfer-Level English placed with HS performance </a:t>
                      </a:r>
                      <a:r>
                        <a:rPr lang="en-US" sz="1800" baseline="0" dirty="0"/>
                        <a:t>(</a:t>
                      </a:r>
                      <a:r>
                        <a:rPr lang="en-US" sz="1800" dirty="0"/>
                        <a:t>F16 </a:t>
                      </a:r>
                      <a:r>
                        <a:rPr lang="en-US" sz="1800" baseline="0" dirty="0"/>
                        <a:t>N=196) 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who would have traditionally been placed below transfer based on low test scores. HS GPA above 2.6 </a:t>
                      </a:r>
                      <a:r>
                        <a:rPr lang="en-US" sz="1600" baseline="0" dirty="0"/>
                        <a:t>(one semester success rate)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81%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917">
                <a:tc>
                  <a:txBody>
                    <a:bodyPr/>
                    <a:lstStyle/>
                    <a:p>
                      <a:r>
                        <a:rPr lang="en-US" sz="1800" b="1" baseline="0" dirty="0"/>
                        <a:t>Transfer-Level English--All Students </a:t>
                      </a:r>
                      <a:r>
                        <a:rPr lang="en-US" sz="1800" b="0" baseline="0" dirty="0"/>
                        <a:t>(</a:t>
                      </a:r>
                      <a:r>
                        <a:rPr lang="en-US" sz="1800" dirty="0"/>
                        <a:t>F16 </a:t>
                      </a:r>
                      <a:r>
                        <a:rPr lang="en-US" sz="1800" b="0" baseline="0" dirty="0"/>
                        <a:t>N=</a:t>
                      </a:r>
                      <a:r>
                        <a:rPr lang="cs-CZ" sz="1800" b="0" baseline="0" dirty="0"/>
                        <a:t>1,311)</a:t>
                      </a:r>
                      <a:r>
                        <a:rPr lang="cs-CZ" sz="1600" b="0" baseline="0" dirty="0"/>
                        <a:t> </a:t>
                      </a:r>
                    </a:p>
                    <a:p>
                      <a:r>
                        <a:rPr lang="en-US" sz="1600" baseline="0" dirty="0"/>
                        <a:t>(one semester success rate)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74%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92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Bar #2: How can we give students the best chance of completing transfer-level English within a year?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594" y="1538532"/>
            <a:ext cx="9203803" cy="465320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Analysis</a:t>
            </a:r>
            <a:r>
              <a:rPr lang="en-US" sz="2400"/>
              <a:t>: Ventura College</a:t>
            </a:r>
            <a:endParaRPr lang="en-US" sz="24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endParaRPr lang="en-US" sz="3600" b="1" dirty="0">
              <a:solidFill>
                <a:srgbClr val="C0504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197757" y="2001519"/>
          <a:ext cx="8981754" cy="3734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77">
                <a:tc>
                  <a:txBody>
                    <a:bodyPr/>
                    <a:lstStyle/>
                    <a:p>
                      <a:r>
                        <a:rPr lang="en-US" sz="1800" dirty="0"/>
                        <a:t>Starting Placement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One-Year Completion of English V01A</a:t>
                      </a:r>
                    </a:p>
                    <a:p>
                      <a:pPr algn="ctr"/>
                      <a:r>
                        <a:rPr lang="en-US" sz="1800" baseline="0" dirty="0"/>
                        <a:t>Fall 16-Spr 17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54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/>
                        <a:t>Transfer-Level English placed with HS performance </a:t>
                      </a:r>
                      <a:r>
                        <a:rPr lang="en-US" sz="1800" baseline="0" dirty="0"/>
                        <a:t>(</a:t>
                      </a:r>
                      <a:r>
                        <a:rPr lang="en-US" sz="1800" dirty="0"/>
                        <a:t>F16 </a:t>
                      </a:r>
                      <a:r>
                        <a:rPr lang="en-US" sz="1800" baseline="0" dirty="0"/>
                        <a:t>N=196) 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who would have traditionally been placed below transfer based on low test scores. HS GPA above 2.6 </a:t>
                      </a:r>
                      <a:r>
                        <a:rPr lang="en-US" sz="1600" baseline="0" dirty="0"/>
                        <a:t>(one semester success rate)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81%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917">
                <a:tc>
                  <a:txBody>
                    <a:bodyPr/>
                    <a:lstStyle/>
                    <a:p>
                      <a:r>
                        <a:rPr lang="en-US" sz="1800" b="1" baseline="0" dirty="0"/>
                        <a:t>Transfer-Level English--All Students </a:t>
                      </a:r>
                      <a:r>
                        <a:rPr lang="en-US" sz="1800" b="0" baseline="0" dirty="0"/>
                        <a:t>(</a:t>
                      </a:r>
                      <a:r>
                        <a:rPr lang="en-US" sz="1800" dirty="0"/>
                        <a:t>F16 </a:t>
                      </a:r>
                      <a:r>
                        <a:rPr lang="en-US" sz="1800" b="0" baseline="0" dirty="0"/>
                        <a:t>N=</a:t>
                      </a:r>
                      <a:r>
                        <a:rPr lang="cs-CZ" sz="1800" b="0" baseline="0" dirty="0"/>
                        <a:t>1,311)</a:t>
                      </a:r>
                      <a:r>
                        <a:rPr lang="cs-CZ" sz="1600" b="0" baseline="0" dirty="0"/>
                        <a:t> </a:t>
                      </a:r>
                    </a:p>
                    <a:p>
                      <a:r>
                        <a:rPr lang="en-US" sz="1600" baseline="0" dirty="0"/>
                        <a:t>(one semester success rate)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74%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917">
                <a:tc>
                  <a:txBody>
                    <a:bodyPr/>
                    <a:lstStyle/>
                    <a:p>
                      <a:r>
                        <a:rPr lang="en-US" sz="1800" b="1" dirty="0"/>
                        <a:t>One level below transfer </a:t>
                      </a:r>
                      <a:r>
                        <a:rPr lang="en-US" sz="1800" dirty="0"/>
                        <a:t>(F16 N=516)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17">
                <a:tc>
                  <a:txBody>
                    <a:bodyPr/>
                    <a:lstStyle/>
                    <a:p>
                      <a:r>
                        <a:rPr lang="en-US" sz="1800" b="1" dirty="0"/>
                        <a:t>Two levels below transfer </a:t>
                      </a:r>
                      <a:r>
                        <a:rPr lang="en-US" sz="1800" dirty="0"/>
                        <a:t>(F16 N=</a:t>
                      </a:r>
                      <a:r>
                        <a:rPr lang="is-IS" sz="1800" dirty="0"/>
                        <a:t>271</a:t>
                      </a:r>
                      <a:r>
                        <a:rPr lang="en-US" sz="1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7633" y="5736283"/>
            <a:ext cx="9041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504D"/>
                </a:solidFill>
              </a:rPr>
              <a:t>Statewide, the lowest 10% of students (high school GPA below 1.9) have a </a:t>
            </a:r>
            <a:r>
              <a:rPr lang="en-US" sz="2000" b="1" dirty="0">
                <a:solidFill>
                  <a:srgbClr val="C0504D"/>
                </a:solidFill>
              </a:rPr>
              <a:t>43% average success rate </a:t>
            </a:r>
            <a:r>
              <a:rPr lang="en-US" sz="2000" b="1" u="sng" dirty="0">
                <a:solidFill>
                  <a:srgbClr val="C0504D"/>
                </a:solidFill>
              </a:rPr>
              <a:t>in one semester </a:t>
            </a:r>
            <a:r>
              <a:rPr lang="en-US" b="1" dirty="0">
                <a:solidFill>
                  <a:srgbClr val="C0504D"/>
                </a:solidFill>
              </a:rPr>
              <a:t>if allowed to enroll directly in transfer-level</a:t>
            </a:r>
          </a:p>
        </p:txBody>
      </p:sp>
      <p:sp>
        <p:nvSpPr>
          <p:cNvPr id="8" name="Curved Down Arrow 7"/>
          <p:cNvSpPr/>
          <p:nvPr/>
        </p:nvSpPr>
        <p:spPr>
          <a:xfrm rot="16200000">
            <a:off x="-11987" y="4914295"/>
            <a:ext cx="1431758" cy="867483"/>
          </a:xfrm>
          <a:prstGeom prst="curvedDownArrow">
            <a:avLst>
              <a:gd name="adj1" fmla="val 25000"/>
              <a:gd name="adj2" fmla="val 52753"/>
              <a:gd name="adj3" fmla="val 23531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4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AB-705: Seymour-Campbell Student Success Act </a:t>
            </a:r>
            <a:r>
              <a:rPr lang="en-US" sz="3200" dirty="0"/>
              <a:t>(Effective: January 2018; Full implementation: Fall 2019)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Requires all placement decisions to be based on </a:t>
            </a:r>
            <a:r>
              <a:rPr lang="en-US" sz="3100" b="1" dirty="0"/>
              <a:t>high school grades and coursework </a:t>
            </a:r>
            <a:r>
              <a:rPr lang="en-US" dirty="0"/>
              <a:t>in English &amp; math</a:t>
            </a:r>
          </a:p>
          <a:p>
            <a:r>
              <a:rPr lang="en-US" dirty="0"/>
              <a:t>Places </a:t>
            </a:r>
            <a:r>
              <a:rPr lang="en-US" sz="3100" b="1" dirty="0"/>
              <a:t>limits on requiring remedial courses </a:t>
            </a:r>
            <a:r>
              <a:rPr lang="en-US" dirty="0"/>
              <a:t>that delay students’ progress to degree. </a:t>
            </a:r>
          </a:p>
          <a:p>
            <a:r>
              <a:rPr lang="en-US" dirty="0"/>
              <a:t>To deny access to transfer-level math/English, colleges must meet </a:t>
            </a:r>
            <a:r>
              <a:rPr lang="en-US" b="1" u="sng" dirty="0"/>
              <a:t>two bars</a:t>
            </a:r>
            <a:r>
              <a:rPr lang="en-US" dirty="0"/>
              <a:t>: </a:t>
            </a:r>
          </a:p>
          <a:p>
            <a:pPr lvl="1"/>
            <a:r>
              <a:rPr lang="en-US" sz="2600" b="1" dirty="0"/>
              <a:t>Bar #1</a:t>
            </a:r>
            <a:r>
              <a:rPr lang="en-US" dirty="0"/>
              <a:t>: Demonstrate that the student is </a:t>
            </a:r>
            <a:r>
              <a:rPr lang="en-US" sz="2600" b="1" dirty="0"/>
              <a:t>“highly unlikely” </a:t>
            </a:r>
            <a:r>
              <a:rPr lang="en-US" dirty="0"/>
              <a:t>to succeed in transfer level.</a:t>
            </a:r>
          </a:p>
          <a:p>
            <a:pPr lvl="1"/>
            <a:r>
              <a:rPr lang="en-US" sz="2600" b="1" dirty="0"/>
              <a:t>Bar #2</a:t>
            </a:r>
            <a:r>
              <a:rPr lang="en-US" dirty="0"/>
              <a:t>: Demonstrate that placing a student into a remedial course will give them the </a:t>
            </a:r>
            <a:r>
              <a:rPr lang="en-US" sz="2600" b="1" dirty="0"/>
              <a:t>best chance of completing transfer-level English/math within one year</a:t>
            </a:r>
            <a:r>
              <a:rPr lang="en-US" dirty="0"/>
              <a:t>. </a:t>
            </a:r>
          </a:p>
          <a:p>
            <a:r>
              <a:rPr lang="en-US" b="1" dirty="0"/>
              <a:t>Bottom line</a:t>
            </a:r>
            <a:r>
              <a:rPr lang="en-US" dirty="0"/>
              <a:t>: placement policies cannot leave students worse off than if they enrolled directly in transfer level.</a:t>
            </a:r>
          </a:p>
          <a:p>
            <a:r>
              <a:rPr lang="en-US" dirty="0"/>
              <a:t>Allows colleges to require that students receive </a:t>
            </a:r>
            <a:r>
              <a:rPr lang="en-US" b="1" dirty="0"/>
              <a:t>additional </a:t>
            </a:r>
            <a:r>
              <a:rPr lang="en-US" b="1" dirty="0" err="1"/>
              <a:t>corequisite</a:t>
            </a:r>
            <a:r>
              <a:rPr lang="en-US" b="1" dirty="0"/>
              <a:t> support </a:t>
            </a:r>
            <a:r>
              <a:rPr lang="en-US" dirty="0"/>
              <a:t>at transfer level, as an alternative to traditional remediation.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2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from Pre-</a:t>
            </a:r>
            <a:r>
              <a:rPr lang="en-US" dirty="0" err="1"/>
              <a:t>Req</a:t>
            </a:r>
            <a:r>
              <a:rPr lang="en-US" dirty="0"/>
              <a:t> to Co-</a:t>
            </a:r>
            <a:r>
              <a:rPr lang="en-US" dirty="0" err="1"/>
              <a:t>Req</a:t>
            </a:r>
            <a:r>
              <a:rPr lang="en-US" dirty="0"/>
              <a:t> Model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Prerequisite Model: </a:t>
            </a:r>
          </a:p>
          <a:p>
            <a:r>
              <a:rPr lang="en-US" dirty="0"/>
              <a:t>Long Sequences of Courses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584371" cy="82391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Corequisite</a:t>
            </a:r>
            <a:r>
              <a:rPr lang="en-US" dirty="0"/>
              <a:t> Model:</a:t>
            </a:r>
          </a:p>
          <a:p>
            <a:r>
              <a:rPr lang="en-US" dirty="0"/>
              <a:t>Gateway Course with Just-in-Time Support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3035636"/>
            <a:ext cx="5157787" cy="2623466"/>
          </a:xfrm>
          <a:prstGeom prst="rect">
            <a:avLst/>
          </a:prstGeom>
        </p:spPr>
      </p:pic>
      <p:pic>
        <p:nvPicPr>
          <p:cNvPr id="16" name="Content Placeholder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80" y="2505075"/>
            <a:ext cx="4922609" cy="368458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009814" y="3513587"/>
            <a:ext cx="533986" cy="9042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6430052" y="4233096"/>
            <a:ext cx="1732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One level below (or optional)</a:t>
            </a:r>
          </a:p>
        </p:txBody>
      </p:sp>
    </p:spTree>
    <p:extLst>
      <p:ext uri="{BB962C8B-B14F-4D97-AF65-F5344CB8AC3E}">
        <p14:creationId xmlns:p14="http://schemas.microsoft.com/office/powerpoint/2010/main" val="226394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8ACAC7-021F-F040-B580-2034653C1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94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71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24232" y="3396405"/>
            <a:ext cx="1769364" cy="8229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noFill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0975" y="3463142"/>
            <a:ext cx="17693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English V02</a:t>
            </a:r>
          </a:p>
          <a:p>
            <a:pPr algn="ctr"/>
            <a:r>
              <a:rPr lang="en-US" sz="1050" dirty="0"/>
              <a:t>Fundamental of </a:t>
            </a:r>
          </a:p>
          <a:p>
            <a:pPr algn="ctr"/>
            <a:r>
              <a:rPr lang="en-US" sz="1050" dirty="0"/>
              <a:t>English Composition</a:t>
            </a:r>
          </a:p>
          <a:p>
            <a:pPr algn="ctr"/>
            <a:r>
              <a:rPr lang="en-US" sz="900" dirty="0"/>
              <a:t>5 units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12014" y="3393390"/>
            <a:ext cx="1767140" cy="8229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noFill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2014" y="3457120"/>
            <a:ext cx="1767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English V01A</a:t>
            </a:r>
          </a:p>
          <a:p>
            <a:pPr algn="ctr"/>
            <a:r>
              <a:rPr lang="en-US" sz="1050" dirty="0"/>
              <a:t>English</a:t>
            </a:r>
          </a:p>
          <a:p>
            <a:pPr algn="ctr"/>
            <a:r>
              <a:rPr lang="en-US" sz="1050" dirty="0"/>
              <a:t>Composition</a:t>
            </a:r>
          </a:p>
          <a:p>
            <a:pPr algn="ctr"/>
            <a:r>
              <a:rPr lang="en-US" sz="900" dirty="0"/>
              <a:t>4 units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67036" y="857788"/>
            <a:ext cx="6779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One-Semester Option (open to all students):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48155" y="4927208"/>
            <a:ext cx="1259471" cy="82296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noFill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14894" y="4993944"/>
            <a:ext cx="1259470" cy="715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English V03</a:t>
            </a:r>
          </a:p>
          <a:p>
            <a:pPr algn="ctr"/>
            <a:r>
              <a:rPr lang="en-US" sz="900" dirty="0"/>
              <a:t>Basic</a:t>
            </a:r>
          </a:p>
          <a:p>
            <a:pPr algn="ctr"/>
            <a:r>
              <a:rPr lang="en-US" sz="900" dirty="0"/>
              <a:t>English Composition</a:t>
            </a:r>
          </a:p>
          <a:p>
            <a:pPr algn="ctr"/>
            <a:r>
              <a:rPr lang="en-US" sz="900" dirty="0"/>
              <a:t>5 units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945275" y="4928543"/>
            <a:ext cx="1259471" cy="82296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noFill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12014" y="4995279"/>
            <a:ext cx="1259470" cy="715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English N103</a:t>
            </a:r>
          </a:p>
          <a:p>
            <a:pPr algn="ctr"/>
            <a:r>
              <a:rPr lang="en-US" sz="900" dirty="0"/>
              <a:t>Writing for Employment </a:t>
            </a:r>
          </a:p>
          <a:p>
            <a:pPr algn="ctr"/>
            <a:r>
              <a:rPr lang="en-US" sz="900" dirty="0"/>
              <a:t>Noncredit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13567" y="4621478"/>
            <a:ext cx="24864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Optional Writing Prep Courses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680964" y="1450648"/>
            <a:ext cx="2147882" cy="8229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noFill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80964" y="1514378"/>
            <a:ext cx="2114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English V01A</a:t>
            </a:r>
          </a:p>
          <a:p>
            <a:pPr algn="ctr"/>
            <a:r>
              <a:rPr lang="en-US" sz="1050" dirty="0"/>
              <a:t>English</a:t>
            </a:r>
          </a:p>
          <a:p>
            <a:pPr algn="ctr"/>
            <a:r>
              <a:rPr lang="en-US" sz="1050" dirty="0"/>
              <a:t>Composition</a:t>
            </a:r>
          </a:p>
          <a:p>
            <a:pPr algn="ctr"/>
            <a:r>
              <a:rPr lang="en-US" sz="900" dirty="0"/>
              <a:t>4 units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D9EEB0-1587-5843-9607-3561BFC90532}"/>
              </a:ext>
            </a:extLst>
          </p:cNvPr>
          <p:cNvSpPr txBox="1"/>
          <p:nvPr/>
        </p:nvSpPr>
        <p:spPr>
          <a:xfrm>
            <a:off x="0" y="19726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Ventura College’s Transfer-Level English Options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07099F-B975-B646-BA95-6FFE70951127}"/>
              </a:ext>
            </a:extLst>
          </p:cNvPr>
          <p:cNvSpPr txBox="1"/>
          <p:nvPr/>
        </p:nvSpPr>
        <p:spPr>
          <a:xfrm>
            <a:off x="3976029" y="2831720"/>
            <a:ext cx="3524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Two-Semester Option: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63CECBC-2C7C-044B-BB50-7F80239C9F46}"/>
              </a:ext>
            </a:extLst>
          </p:cNvPr>
          <p:cNvCxnSpPr>
            <a:cxnSpLocks/>
          </p:cNvCxnSpPr>
          <p:nvPr/>
        </p:nvCxnSpPr>
        <p:spPr>
          <a:xfrm flipV="1">
            <a:off x="5619723" y="3804871"/>
            <a:ext cx="279229" cy="3014"/>
          </a:xfrm>
          <a:prstGeom prst="straightConnector1">
            <a:avLst/>
          </a:prstGeom>
          <a:ln w="666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3C0077B-7F7E-294E-B43C-3744FD47D1E1}"/>
              </a:ext>
            </a:extLst>
          </p:cNvPr>
          <p:cNvSpPr txBox="1"/>
          <p:nvPr/>
        </p:nvSpPr>
        <p:spPr>
          <a:xfrm>
            <a:off x="5536380" y="250958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/>
              <a:t>OR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AA3F639-C536-BE4F-93E6-B574D747FEA3}"/>
              </a:ext>
            </a:extLst>
          </p:cNvPr>
          <p:cNvSpPr txBox="1"/>
          <p:nvPr/>
        </p:nvSpPr>
        <p:spPr>
          <a:xfrm>
            <a:off x="4276789" y="2350355"/>
            <a:ext cx="3160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Recommended if overall HS GPA is 2.6 or higher.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A689FB4-FA46-5F4D-BE1C-6ADBE6FAFABB}"/>
              </a:ext>
            </a:extLst>
          </p:cNvPr>
          <p:cNvSpPr txBox="1"/>
          <p:nvPr/>
        </p:nvSpPr>
        <p:spPr>
          <a:xfrm>
            <a:off x="4158257" y="4269529"/>
            <a:ext cx="3185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Recommended if overall HS GPA is less than 2.6.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51686317-3524-EF4C-BA2B-16374338C60C}"/>
              </a:ext>
            </a:extLst>
          </p:cNvPr>
          <p:cNvSpPr/>
          <p:nvPr/>
        </p:nvSpPr>
        <p:spPr>
          <a:xfrm>
            <a:off x="3291381" y="1352243"/>
            <a:ext cx="1202816" cy="807772"/>
          </a:xfrm>
          <a:prstGeom prst="cloudCallout">
            <a:avLst>
              <a:gd name="adj1" fmla="val 51581"/>
              <a:gd name="adj2" fmla="val 69593"/>
            </a:avLst>
          </a:prstGeom>
          <a:solidFill>
            <a:schemeClr val="bg1">
              <a:lumMod val="95000"/>
            </a:schemeClr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60-70%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94713A3-5587-2A49-AC18-BC3930A103AA}"/>
              </a:ext>
            </a:extLst>
          </p:cNvPr>
          <p:cNvSpPr/>
          <p:nvPr/>
        </p:nvSpPr>
        <p:spPr>
          <a:xfrm>
            <a:off x="7416913" y="4098034"/>
            <a:ext cx="4000214" cy="1616776"/>
          </a:xfrm>
          <a:prstGeom prst="wedgeEllipseCallout">
            <a:avLst>
              <a:gd name="adj1" fmla="val -57944"/>
              <a:gd name="adj2" fmla="val -50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With BEACH tutoring and other support to encourage students to stay in the sequence and build writing skills.</a:t>
            </a:r>
          </a:p>
        </p:txBody>
      </p:sp>
      <p:sp>
        <p:nvSpPr>
          <p:cNvPr id="42" name="Explosion 2 41">
            <a:extLst>
              <a:ext uri="{FF2B5EF4-FFF2-40B4-BE49-F238E27FC236}">
                <a16:creationId xmlns:a16="http://schemas.microsoft.com/office/drawing/2014/main" id="{8F3A88AC-5F01-A047-9D38-C283F1B4FD54}"/>
              </a:ext>
            </a:extLst>
          </p:cNvPr>
          <p:cNvSpPr/>
          <p:nvPr/>
        </p:nvSpPr>
        <p:spPr>
          <a:xfrm>
            <a:off x="2017730" y="3457121"/>
            <a:ext cx="2476467" cy="2450526"/>
          </a:xfrm>
          <a:prstGeom prst="irregularSeal2">
            <a:avLst/>
          </a:prstGeom>
          <a:solidFill>
            <a:schemeClr val="bg1">
              <a:lumMod val="95000"/>
            </a:schemeClr>
          </a:solidFill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Fall 2019:</a:t>
            </a:r>
          </a:p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EngM</a:t>
            </a:r>
            <a:r>
              <a:rPr lang="en-US" sz="1600" b="1" dirty="0">
                <a:solidFill>
                  <a:schemeClr val="tx1"/>
                </a:solidFill>
              </a:rPr>
              <a:t> V02 &amp; V03</a:t>
            </a:r>
          </a:p>
        </p:txBody>
      </p:sp>
    </p:spTree>
    <p:extLst>
      <p:ext uri="{BB962C8B-B14F-4D97-AF65-F5344CB8AC3E}">
        <p14:creationId xmlns:p14="http://schemas.microsoft.com/office/powerpoint/2010/main" val="61820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32" grpId="0" animBg="1"/>
      <p:bldP spid="33" grpId="0"/>
      <p:bldP spid="33" grpId="1"/>
      <p:bldP spid="34" grpId="0" animBg="1"/>
      <p:bldP spid="35" grpId="0"/>
      <p:bldP spid="35" grpId="1"/>
      <p:bldP spid="36" grpId="0"/>
      <p:bldP spid="24" grpId="0"/>
      <p:bldP spid="50" grpId="0"/>
      <p:bldP spid="54" grpId="0"/>
      <p:bldP spid="3" grpId="0" animBg="1"/>
      <p:bldP spid="5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28A6-4A2E-9140-A9EF-64F257E65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2019 Full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C212F-BC70-8945-B5B6-84FFAB13F9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"Clearly, with the incorporation of these changes into California Code of Regulations, title 5, </a:t>
            </a:r>
            <a:r>
              <a:rPr lang="en-US" b="1" dirty="0"/>
              <a:t>colleges will be placing </a:t>
            </a:r>
            <a:r>
              <a:rPr lang="en-US" b="1" u="sng" dirty="0"/>
              <a:t>almost all of their students</a:t>
            </a:r>
            <a:r>
              <a:rPr lang="en-US" b="1" dirty="0"/>
              <a:t> into transfer-level English courses</a:t>
            </a:r>
            <a:r>
              <a:rPr lang="en-US" dirty="0"/>
              <a:t>, and many students will likely require additional support services in order to further improve their likelihood of success."   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8A6C66-E69B-CE43-BD31-A118DBE5CE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5277" y="1825625"/>
            <a:ext cx="4935446" cy="4351338"/>
          </a:xfrm>
        </p:spPr>
      </p:pic>
    </p:spTree>
    <p:extLst>
      <p:ext uri="{BB962C8B-B14F-4D97-AF65-F5344CB8AC3E}">
        <p14:creationId xmlns:p14="http://schemas.microsoft.com/office/powerpoint/2010/main" val="262875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AB-705: Seymour-Campbell Student Success Act </a:t>
            </a:r>
            <a:r>
              <a:rPr lang="en-US" sz="3200" dirty="0"/>
              <a:t>(Effective: January 2018; Full implementation: Fall 2019)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Requires all placement decisions to be based on </a:t>
            </a:r>
            <a:r>
              <a:rPr lang="en-US" sz="2600" b="1" dirty="0"/>
              <a:t>high school grades and coursework </a:t>
            </a:r>
            <a:r>
              <a:rPr lang="en-US" sz="2400" dirty="0"/>
              <a:t>in English &amp; math</a:t>
            </a:r>
          </a:p>
          <a:p>
            <a:r>
              <a:rPr lang="en-US" sz="2400" dirty="0"/>
              <a:t>Places </a:t>
            </a:r>
            <a:r>
              <a:rPr lang="en-US" sz="2600" b="1" dirty="0"/>
              <a:t>limits on requiring remedial courses </a:t>
            </a:r>
            <a:r>
              <a:rPr lang="en-US" sz="2400" dirty="0"/>
              <a:t>that delay students’ progress to degree. </a:t>
            </a:r>
          </a:p>
        </p:txBody>
      </p:sp>
    </p:spTree>
    <p:extLst>
      <p:ext uri="{BB962C8B-B14F-4D97-AF65-F5344CB8AC3E}">
        <p14:creationId xmlns:p14="http://schemas.microsoft.com/office/powerpoint/2010/main" val="2714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1EE2B1-E3B3-5B47-96A9-048CC521C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8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7ADBB-A16D-CB4B-A962-964A1E60C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&amp; Questions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0ECFD1-E02A-B74B-8489-2F83EBA8A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940" y="1825625"/>
            <a:ext cx="100101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0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7788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Placement tests do a poor job identifying who will – and will not – do well in college. </a:t>
            </a:r>
            <a:endParaRPr lang="en-US" sz="4000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52523"/>
            <a:ext cx="8229600" cy="48736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900" dirty="0"/>
          </a:p>
          <a:p>
            <a:r>
              <a:rPr lang="en-US" dirty="0" err="1"/>
              <a:t>Accuplacer</a:t>
            </a:r>
            <a:r>
              <a:rPr lang="en-US" dirty="0"/>
              <a:t> scores in English explain about 1% of the variation in course grades; in math less than 4% (Cal-Pass data)</a:t>
            </a:r>
            <a:r>
              <a:rPr lang="en-US" sz="2400" dirty="0"/>
              <a:t>.</a:t>
            </a:r>
          </a:p>
          <a:p>
            <a:r>
              <a:rPr lang="en-US" dirty="0"/>
              <a:t>Students of color are disproportionately placed in multiple semesters of remediation based upon these tests (Witham et al. 2015).</a:t>
            </a:r>
            <a:endParaRPr lang="en-US" sz="1000" dirty="0"/>
          </a:p>
          <a:p>
            <a:r>
              <a:rPr lang="en-US" dirty="0"/>
              <a:t>Severe under-placement error is three times more prevalent than over-placement error (those placed into remediation who could have earned a B or better in a college course vs. those placed into college course who fail) (Scott-Clayton, 2012).</a:t>
            </a:r>
          </a:p>
          <a:p>
            <a:pPr lvl="1"/>
            <a:endParaRPr lang="en-US" sz="900" dirty="0"/>
          </a:p>
          <a:p>
            <a:r>
              <a:rPr lang="en-US" dirty="0"/>
              <a:t>Fewer than 10% of the topics in Elementary and Intermediate Algebra are needed for the study of Statistics, yet tests of these skills block students’ access to college-level Statistics courses. </a:t>
            </a:r>
          </a:p>
        </p:txBody>
      </p:sp>
    </p:spTree>
    <p:extLst>
      <p:ext uri="{BB962C8B-B14F-4D97-AF65-F5344CB8AC3E}">
        <p14:creationId xmlns:p14="http://schemas.microsoft.com/office/powerpoint/2010/main" val="17622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C0504D"/>
                </a:solidFill>
              </a:rPr>
              <a:t>Placement Is Destiny: Math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537557" y="1841133"/>
          <a:ext cx="6978650" cy="2960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5648">
                <a:tc>
                  <a:txBody>
                    <a:bodyPr/>
                    <a:lstStyle/>
                    <a:p>
                      <a:r>
                        <a:rPr lang="en-US" sz="2000" dirty="0"/>
                        <a:t>Students’ Starting Placement 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% Completing Gateway Math in 3 Years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680">
                <a:tc>
                  <a:txBody>
                    <a:bodyPr/>
                    <a:lstStyle/>
                    <a:p>
                      <a:r>
                        <a:rPr lang="en-US" sz="2000" dirty="0"/>
                        <a:t>One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Level</a:t>
                      </a:r>
                      <a:r>
                        <a:rPr lang="en-US" sz="2000" baseline="0" dirty="0"/>
                        <a:t> Below Gateway 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35%</a:t>
                      </a:r>
                    </a:p>
                  </a:txBody>
                  <a:tcPr marL="91442" marR="91442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680">
                <a:tc>
                  <a:txBody>
                    <a:bodyPr/>
                    <a:lstStyle/>
                    <a:p>
                      <a:r>
                        <a:rPr lang="en-US" sz="2000" dirty="0"/>
                        <a:t>Two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Levels Below Gateway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15%</a:t>
                      </a:r>
                    </a:p>
                  </a:txBody>
                  <a:tcPr marL="91442" marR="91442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680">
                <a:tc>
                  <a:txBody>
                    <a:bodyPr/>
                    <a:lstStyle/>
                    <a:p>
                      <a:r>
                        <a:rPr lang="en-US" sz="2000" dirty="0"/>
                        <a:t>Three or more Levels Below Gateway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6%</a:t>
                      </a:r>
                    </a:p>
                  </a:txBody>
                  <a:tcPr marL="91442" marR="91442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60226" y="3984576"/>
            <a:ext cx="2450574" cy="1634490"/>
          </a:xfrm>
          <a:prstGeom prst="wedgeRoundRectCallout">
            <a:avLst>
              <a:gd name="adj1" fmla="val -62172"/>
              <a:gd name="adj2" fmla="val -16064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Across CA, more than half of Black and Hispanic students in remedial math </a:t>
            </a:r>
          </a:p>
          <a:p>
            <a:r>
              <a:rPr lang="en-US" dirty="0"/>
              <a:t>begin here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683577" y="5726113"/>
            <a:ext cx="6864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dirty="0"/>
              <a:t>Statewide data, Basic Skills Cohort Tracker, Fall ‘09-Spring ‘12</a:t>
            </a:r>
          </a:p>
        </p:txBody>
      </p:sp>
    </p:spTree>
    <p:extLst>
      <p:ext uri="{BB962C8B-B14F-4D97-AF65-F5344CB8AC3E}">
        <p14:creationId xmlns:p14="http://schemas.microsoft.com/office/powerpoint/2010/main" val="8155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Placement is Destiny: English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528207" y="1567535"/>
          <a:ext cx="7135586" cy="3737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6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9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50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Students’ Starting Placement </a:t>
                      </a:r>
                    </a:p>
                    <a:p>
                      <a:pPr algn="ctr"/>
                      <a:r>
                        <a:rPr lang="en-US" sz="2400" dirty="0"/>
                        <a:t>English</a:t>
                      </a:r>
                      <a:r>
                        <a:rPr lang="en-US" sz="2400" baseline="0" dirty="0"/>
                        <a:t>-Writing</a:t>
                      </a:r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%</a:t>
                      </a:r>
                      <a:r>
                        <a:rPr lang="en-US" sz="2400" baseline="0" dirty="0"/>
                        <a:t> Completing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/>
                        <a:t>Transfer-level English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/>
                        <a:t>in Three Years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3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One Level Below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3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Two Levels Below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3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Three or more Levels Below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63793" y="4427183"/>
            <a:ext cx="1979271" cy="1940957"/>
          </a:xfrm>
          <a:prstGeom prst="wedgeRoundRectCallout">
            <a:avLst>
              <a:gd name="adj1" fmla="val -62172"/>
              <a:gd name="adj2" fmla="val -2469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Students of color 2-3 times more likely to begin in lowest levels than white students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159577" y="5726113"/>
            <a:ext cx="6864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dirty="0"/>
              <a:t>Statewide data, Basic Skills Cohort Tracker, Fall ‘09-Spring ‘12</a:t>
            </a:r>
          </a:p>
        </p:txBody>
      </p:sp>
    </p:spTree>
    <p:extLst>
      <p:ext uri="{BB962C8B-B14F-4D97-AF65-F5344CB8AC3E}">
        <p14:creationId xmlns:p14="http://schemas.microsoft.com/office/powerpoint/2010/main" val="34212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283372"/>
              </p:ext>
            </p:extLst>
          </p:nvPr>
        </p:nvGraphicFramePr>
        <p:xfrm>
          <a:off x="1401289" y="0"/>
          <a:ext cx="8833104" cy="496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85865" y="1976478"/>
            <a:ext cx="1362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White: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2.2 times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more likely</a:t>
            </a:r>
          </a:p>
        </p:txBody>
      </p:sp>
      <p:sp>
        <p:nvSpPr>
          <p:cNvPr id="4" name="Rectangle 3"/>
          <p:cNvSpPr/>
          <p:nvPr/>
        </p:nvSpPr>
        <p:spPr>
          <a:xfrm>
            <a:off x="7801081" y="5206527"/>
            <a:ext cx="2264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If placed in V01A, </a:t>
            </a:r>
          </a:p>
          <a:p>
            <a:pPr algn="ctr"/>
            <a:r>
              <a:rPr lang="en-US" sz="2000" b="1" u="sng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</a:rPr>
              <a:t>85% complete</a:t>
            </a:r>
            <a:r>
              <a:rPr lang="en-US" b="1" dirty="0"/>
              <a:t> </a:t>
            </a:r>
            <a:r>
              <a:rPr lang="en-US" dirty="0"/>
              <a:t>V01A within three years.</a:t>
            </a:r>
            <a:r>
              <a:rPr lang="en-US" baseline="30000" dirty="0"/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4833545" y="5206527"/>
            <a:ext cx="2264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If placed in V02, </a:t>
            </a:r>
          </a:p>
          <a:p>
            <a:pPr algn="ctr"/>
            <a:r>
              <a:rPr lang="en-US" sz="2000" b="1" u="sng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</a:rPr>
              <a:t>47% complete</a:t>
            </a:r>
            <a:r>
              <a:rPr lang="en-US" b="1" dirty="0"/>
              <a:t> </a:t>
            </a:r>
            <a:r>
              <a:rPr lang="en-US" dirty="0"/>
              <a:t>V01A within three years.</a:t>
            </a:r>
            <a:r>
              <a:rPr lang="en-US" baseline="30000" dirty="0"/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6009" y="5206527"/>
            <a:ext cx="2264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If placed in V03, </a:t>
            </a:r>
          </a:p>
          <a:p>
            <a:pPr algn="ctr"/>
            <a:r>
              <a:rPr lang="en-US" sz="2000" b="1" u="sng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</a:rPr>
              <a:t>36% complete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dirty="0"/>
              <a:t>V01A within three years.</a:t>
            </a:r>
            <a:r>
              <a:rPr lang="en-US" baseline="30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0644" y="6160634"/>
            <a:ext cx="28905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/>
              <a:t>1</a:t>
            </a:r>
            <a:r>
              <a:rPr lang="en-US" sz="1000" dirty="0"/>
              <a:t> For Fall 2012 cohorts tracked through spring 2015.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5181" y="4867437"/>
            <a:ext cx="1326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(2 levels below)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1822" y="4867437"/>
            <a:ext cx="1255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(1 level below)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09206" y="4867436"/>
            <a:ext cx="1248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(transfer level)</a:t>
            </a:r>
          </a:p>
        </p:txBody>
      </p:sp>
    </p:spTree>
    <p:extLst>
      <p:ext uri="{BB962C8B-B14F-4D97-AF65-F5344CB8AC3E}">
        <p14:creationId xmlns:p14="http://schemas.microsoft.com/office/powerpoint/2010/main" val="249896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6" y="1714707"/>
            <a:ext cx="10477500" cy="4622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Remedial Design Flaw: Exit Points and Attrition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60910" y="2465618"/>
            <a:ext cx="252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Only 2 in 5 students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pass V01A in three years</a:t>
            </a:r>
          </a:p>
        </p:txBody>
      </p:sp>
    </p:spTree>
    <p:extLst>
      <p:ext uri="{BB962C8B-B14F-4D97-AF65-F5344CB8AC3E}">
        <p14:creationId xmlns:p14="http://schemas.microsoft.com/office/powerpoint/2010/main" val="97540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4187809" y="2422565"/>
            <a:ext cx="895270" cy="606791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+106%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525269" y="1815774"/>
            <a:ext cx="895270" cy="606791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+50%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823253" y="2576116"/>
            <a:ext cx="895270" cy="606791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+48%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1077585" y="531581"/>
            <a:ext cx="895270" cy="606791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+23%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81743" y="3069776"/>
            <a:ext cx="1012371" cy="702128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nut 11"/>
          <p:cNvSpPr/>
          <p:nvPr/>
        </p:nvSpPr>
        <p:spPr>
          <a:xfrm>
            <a:off x="1926771" y="2723409"/>
            <a:ext cx="620485" cy="590130"/>
          </a:xfrm>
          <a:prstGeom prst="donut">
            <a:avLst>
              <a:gd name="adj" fmla="val 54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5F0B44-F86C-4D44-8C2B-182D1F7252AD}"/>
              </a:ext>
            </a:extLst>
          </p:cNvPr>
          <p:cNvSpPr txBox="1"/>
          <p:nvPr/>
        </p:nvSpPr>
        <p:spPr>
          <a:xfrm>
            <a:off x="9718523" y="834976"/>
            <a:ext cx="1362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White: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1.9 times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more likely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7A7056-3E9E-294B-92BD-60AD641B1D02}"/>
              </a:ext>
            </a:extLst>
          </p:cNvPr>
          <p:cNvSpPr txBox="1"/>
          <p:nvPr/>
        </p:nvSpPr>
        <p:spPr>
          <a:xfrm>
            <a:off x="7888159" y="1482511"/>
            <a:ext cx="13627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solidFill>
                  <a:srgbClr val="FF0000"/>
                </a:solidFill>
              </a:rPr>
              <a:t>Hispanic: </a:t>
            </a:r>
          </a:p>
          <a:p>
            <a:pPr algn="r"/>
            <a:r>
              <a:rPr lang="en-US" sz="2000" b="1" dirty="0">
                <a:solidFill>
                  <a:srgbClr val="FF0000"/>
                </a:solidFill>
              </a:rPr>
              <a:t>2.3 times</a:t>
            </a:r>
          </a:p>
          <a:p>
            <a:pPr algn="r"/>
            <a:r>
              <a:rPr lang="en-US" sz="2000" b="1" dirty="0">
                <a:solidFill>
                  <a:srgbClr val="FF0000"/>
                </a:solidFill>
              </a:rPr>
              <a:t>more likely</a:t>
            </a:r>
          </a:p>
        </p:txBody>
      </p:sp>
    </p:spTree>
    <p:extLst>
      <p:ext uri="{BB962C8B-B14F-4D97-AF65-F5344CB8AC3E}">
        <p14:creationId xmlns:p14="http://schemas.microsoft.com/office/powerpoint/2010/main" val="22873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78179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xplosion 2 1">
            <a:extLst>
              <a:ext uri="{FF2B5EF4-FFF2-40B4-BE49-F238E27FC236}">
                <a16:creationId xmlns:a16="http://schemas.microsoft.com/office/drawing/2014/main" id="{4E9A1785-69D9-3447-8C87-EEA0590AC56A}"/>
              </a:ext>
            </a:extLst>
          </p:cNvPr>
          <p:cNvSpPr/>
          <p:nvPr/>
        </p:nvSpPr>
        <p:spPr>
          <a:xfrm>
            <a:off x="3733800" y="203200"/>
            <a:ext cx="3810000" cy="2387600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400" b="1" baseline="30000" dirty="0">
                <a:solidFill>
                  <a:srgbClr val="FF0000"/>
                </a:solidFill>
              </a:rPr>
              <a:t>st</a:t>
            </a:r>
            <a:r>
              <a:rPr lang="en-US" sz="2400" b="1" dirty="0">
                <a:solidFill>
                  <a:srgbClr val="FF0000"/>
                </a:solidFill>
              </a:rPr>
              <a:t> Time!!! Equitable placement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69E1A3-FA87-4C43-B03D-0DB4D29E9332}"/>
              </a:ext>
            </a:extLst>
          </p:cNvPr>
          <p:cNvCxnSpPr>
            <a:cxnSpLocks/>
          </p:cNvCxnSpPr>
          <p:nvPr/>
        </p:nvCxnSpPr>
        <p:spPr>
          <a:xfrm flipV="1">
            <a:off x="704538" y="2222375"/>
            <a:ext cx="1087321" cy="1966748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nut 5">
            <a:extLst>
              <a:ext uri="{FF2B5EF4-FFF2-40B4-BE49-F238E27FC236}">
                <a16:creationId xmlns:a16="http://schemas.microsoft.com/office/drawing/2014/main" id="{6502DEB9-62A2-4F45-AF8A-56A7470EDE34}"/>
              </a:ext>
            </a:extLst>
          </p:cNvPr>
          <p:cNvSpPr/>
          <p:nvPr/>
        </p:nvSpPr>
        <p:spPr>
          <a:xfrm>
            <a:off x="1791859" y="1632245"/>
            <a:ext cx="620485" cy="590130"/>
          </a:xfrm>
          <a:prstGeom prst="donut">
            <a:avLst>
              <a:gd name="adj" fmla="val 54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0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3873</TotalTime>
  <Words>1243</Words>
  <Application>Microsoft Macintosh PowerPoint</Application>
  <PresentationFormat>Widescreen</PresentationFormat>
  <Paragraphs>175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ヒラギノ角ゴ Pro W3</vt:lpstr>
      <vt:lpstr>Arial</vt:lpstr>
      <vt:lpstr>Calibri</vt:lpstr>
      <vt:lpstr>Calibri Light</vt:lpstr>
      <vt:lpstr>Gill Sans MT</vt:lpstr>
      <vt:lpstr>Office Theme</vt:lpstr>
      <vt:lpstr>Document</vt:lpstr>
      <vt:lpstr>AB705: A Game Changer for Community College Placement </vt:lpstr>
      <vt:lpstr>AB-705: Seymour-Campbell Student Success Act (Effective: January 2018; Full implementation: Fall 2019)</vt:lpstr>
      <vt:lpstr>Placement tests do a poor job identifying who will – and will not – do well in college. </vt:lpstr>
      <vt:lpstr>Placement Is Destiny: Math</vt:lpstr>
      <vt:lpstr>Placement is Destiny: English</vt:lpstr>
      <vt:lpstr>PowerPoint Presentation</vt:lpstr>
      <vt:lpstr>Remedial Design Flaw: Exit Points and Attrition</vt:lpstr>
      <vt:lpstr>PowerPoint Presentation</vt:lpstr>
      <vt:lpstr>PowerPoint Presentation</vt:lpstr>
      <vt:lpstr>More students, similar success rate</vt:lpstr>
      <vt:lpstr>AB-705: Seymour-Campbell Student Success Act (Effective: January 2018; Full implementation: Fall 2019)</vt:lpstr>
      <vt:lpstr>Bar #1: Who is “highly unlikely” to succeed in transfer-level English?</vt:lpstr>
      <vt:lpstr>Bar #2: How can we give students the best chance of completing transfer-level English within a year? </vt:lpstr>
      <vt:lpstr>Bar #2: How can we give students the best chance of completing transfer-level English within a year? </vt:lpstr>
      <vt:lpstr>AB-705: Seymour-Campbell Student Success Act (Effective: January 2018; Full implementation: Fall 2019)</vt:lpstr>
      <vt:lpstr>Shift from Pre-Req to Co-Req Model</vt:lpstr>
      <vt:lpstr>PowerPoint Presentation</vt:lpstr>
      <vt:lpstr>PowerPoint Presentation</vt:lpstr>
      <vt:lpstr>Fall 2019 Full Implementation</vt:lpstr>
      <vt:lpstr>PowerPoint Presentation</vt:lpstr>
      <vt:lpstr>Discussion &amp; Questions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Martinsen</dc:creator>
  <cp:lastModifiedBy>Eric Martinsen</cp:lastModifiedBy>
  <cp:revision>14</cp:revision>
  <dcterms:created xsi:type="dcterms:W3CDTF">2018-04-01T04:45:08Z</dcterms:created>
  <dcterms:modified xsi:type="dcterms:W3CDTF">2018-04-03T21:18:35Z</dcterms:modified>
</cp:coreProperties>
</file>