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93" r:id="rId12"/>
    <p:sldId id="266" r:id="rId13"/>
    <p:sldId id="294" r:id="rId14"/>
    <p:sldId id="267" r:id="rId15"/>
    <p:sldId id="268" r:id="rId16"/>
    <p:sldId id="269"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6" r:id="rId38"/>
    <p:sldId id="297" r:id="rId39"/>
    <p:sldId id="295" r:id="rId40"/>
    <p:sldId id="292" r:id="rId41"/>
    <p:sldId id="298" r:id="rId42"/>
    <p:sldId id="299" r:id="rId4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1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9" name="Google Shape;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5534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addb4b17a_1_1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5addb4b17a_1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addb4b17a_1_1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5addb4b17a_1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8120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addb4b17a_1_20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g5addb4b17a_1_2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c1fe97527_2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g5c1fe97527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c1fe97527_2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5c1fe97527_2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a882e6e86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g5a882e6e86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addb4b17a_1_10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g5addb4b17a_1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addb4b17a_1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9" name="Google Shape;219;g5addb4b17a_1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5addb4b17a_1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8" name="Google Shape;228;g5addb4b17a_1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5addb4b17a_1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8" name="Google Shape;238;g5addb4b17a_1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5addb4b17a_1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g5addb4b17a_1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5addb4b17a_1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5" name="Google Shape;255;g5addb4b17a_1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5b3cafb458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7" name="Google Shape;267;g5b3cafb458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5addb4b17a_1_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5addb4b17a_1_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g5addb4b17a_1_6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5addb4b17a_1_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5addb4b17a_1_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g5addb4b17a_1_7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5addb4b17a_1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5addb4b17a_1_8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g5addb4b17a_1_8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5addb4b17a_1_9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1" name="Google Shape;311;g5addb4b17a_1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5addb4b17a_1_19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9" name="Google Shape;319;g5addb4b17a_1_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5" name="Google Shape;9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5b3cafb45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g5b3cafb45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5b3cafb458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4" name="Google Shape;334;g5b3cafb458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bd5ef9e9a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2" name="Google Shape;342;g5bd5ef9e9a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5bd5ef9e9a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0" name="Google Shape;350;g5bd5ef9e9a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5d1fe66b4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8" name="Google Shape;358;g5d1fe66b4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5beacbbc5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6" name="Google Shape;366;g5beacbbc5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5addb4b17a_1_1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4" name="Google Shape;374;g5addb4b17a_1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5addb4b17a_1_1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g5addb4b17a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87923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5addb4b17a_1_1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g5addb4b17a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643711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5addb4b17a_1_1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4" name="Google Shape;374;g5addb4b17a_1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0917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5addb4b17a_1_1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g5addb4b17a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5addb4b17a_1_1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4" name="Google Shape;374;g5addb4b17a_1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24076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5addb4b17a_1_1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g5addb4b17a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19637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0" name="Google Shape;11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b3cafb458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g5b3cafb458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1" name="Google Shape;21;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3" name="Google Shape;23;p2"/>
          <p:cNvPicPr preferRelativeResize="0"/>
          <p:nvPr/>
        </p:nvPicPr>
        <p:blipFill rotWithShape="1">
          <a:blip r:embed="rId2">
            <a:alphaModFix/>
          </a:blip>
          <a:srcRect/>
          <a:stretch/>
        </p:blipFill>
        <p:spPr>
          <a:xfrm>
            <a:off x="0" y="0"/>
            <a:ext cx="12230100" cy="4688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EEAFD"/>
            </a:gs>
            <a:gs pos="11000">
              <a:srgbClr val="CEEAFD"/>
            </a:gs>
            <a:gs pos="50000">
              <a:srgbClr val="D6F5E7"/>
            </a:gs>
            <a:gs pos="61000">
              <a:srgbClr val="D6F5E7"/>
            </a:gs>
            <a:gs pos="88000">
              <a:srgbClr val="FDE4CE"/>
            </a:gs>
            <a:gs pos="100000">
              <a:srgbClr val="FDE4CE"/>
            </a:gs>
          </a:gsLst>
          <a:lin ang="54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p1"/>
          <p:cNvPicPr preferRelativeResize="0"/>
          <p:nvPr/>
        </p:nvPicPr>
        <p:blipFill rotWithShape="1">
          <a:blip r:embed="rId13">
            <a:alphaModFix/>
          </a:blip>
          <a:srcRect/>
          <a:stretch/>
        </p:blipFill>
        <p:spPr>
          <a:xfrm>
            <a:off x="11045952" y="512064"/>
            <a:ext cx="841248" cy="841248"/>
          </a:xfrm>
          <a:prstGeom prst="rect">
            <a:avLst/>
          </a:prstGeom>
          <a:noFill/>
          <a:ln>
            <a:noFill/>
          </a:ln>
        </p:spPr>
      </p:pic>
      <p:pic>
        <p:nvPicPr>
          <p:cNvPr id="15" name="Google Shape;15;p1"/>
          <p:cNvPicPr preferRelativeResize="0"/>
          <p:nvPr/>
        </p:nvPicPr>
        <p:blipFill rotWithShape="1">
          <a:blip r:embed="rId14">
            <a:alphaModFix/>
          </a:blip>
          <a:srcRect/>
          <a:stretch/>
        </p:blipFill>
        <p:spPr>
          <a:xfrm>
            <a:off x="347472" y="6016752"/>
            <a:ext cx="1090170" cy="841248"/>
          </a:xfrm>
          <a:prstGeom prst="rect">
            <a:avLst/>
          </a:prstGeom>
          <a:noFill/>
          <a:ln>
            <a:noFill/>
          </a:ln>
        </p:spPr>
      </p:pic>
      <p:pic>
        <p:nvPicPr>
          <p:cNvPr id="16" name="Google Shape;16;p1"/>
          <p:cNvPicPr preferRelativeResize="0"/>
          <p:nvPr/>
        </p:nvPicPr>
        <p:blipFill rotWithShape="1">
          <a:blip r:embed="rId15">
            <a:alphaModFix/>
          </a:blip>
          <a:srcRect/>
          <a:stretch/>
        </p:blipFill>
        <p:spPr>
          <a:xfrm>
            <a:off x="1435608" y="6016752"/>
            <a:ext cx="1139388" cy="841248"/>
          </a:xfrm>
          <a:prstGeom prst="rect">
            <a:avLst/>
          </a:prstGeom>
          <a:noFill/>
          <a:ln>
            <a:noFill/>
          </a:ln>
        </p:spPr>
      </p:pic>
      <p:pic>
        <p:nvPicPr>
          <p:cNvPr id="17" name="Google Shape;17;p1"/>
          <p:cNvPicPr preferRelativeResize="0"/>
          <p:nvPr/>
        </p:nvPicPr>
        <p:blipFill rotWithShape="1">
          <a:blip r:embed="rId16">
            <a:alphaModFix/>
          </a:blip>
          <a:srcRect/>
          <a:stretch/>
        </p:blipFill>
        <p:spPr>
          <a:xfrm>
            <a:off x="2578608" y="6016752"/>
            <a:ext cx="1119177" cy="84124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cleaf.vcccd.edu/courseadmi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cleaf.vcccd.edu/programadmi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3.xml"/><Relationship Id="rId7" Type="http://schemas.openxmlformats.org/officeDocument/2006/relationships/slide" Target="slide2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8.xml"/><Relationship Id="rId11" Type="http://schemas.openxmlformats.org/officeDocument/2006/relationships/slide" Target="slide41.xml"/><Relationship Id="rId5" Type="http://schemas.openxmlformats.org/officeDocument/2006/relationships/slide" Target="slide16.xml"/><Relationship Id="rId10" Type="http://schemas.openxmlformats.org/officeDocument/2006/relationships/slide" Target="slide39.xml"/><Relationship Id="rId4" Type="http://schemas.openxmlformats.org/officeDocument/2006/relationships/slide" Target="slide5.xml"/><Relationship Id="rId9" Type="http://schemas.openxmlformats.org/officeDocument/2006/relationships/slide" Target="slide3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cleaf.vcccd.edu/courseadmin/"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mailto:sayala@vcccd.edu" TargetMode="External"/><Relationship Id="rId7" Type="http://schemas.openxmlformats.org/officeDocument/2006/relationships/hyperlink" Target="mailto:jkgoetz@vcccd.edu"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mailto:mcallahan@vcccd.edu" TargetMode="External"/><Relationship Id="rId5" Type="http://schemas.openxmlformats.org/officeDocument/2006/relationships/hyperlink" Target="mailto:tbrabander@vcccd.edu" TargetMode="External"/><Relationship Id="rId4" Type="http://schemas.openxmlformats.org/officeDocument/2006/relationships/hyperlink" Target="mailto:mbowen@vcccd.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6000"/>
              <a:buFont typeface="Calibri"/>
              <a:buNone/>
            </a:pPr>
            <a:r>
              <a:rPr lang="en-US" dirty="0"/>
              <a:t>CourseLeaf® CIM Training for VCCCD Curriculum Authors</a:t>
            </a:r>
            <a:br>
              <a:rPr lang="en-US" dirty="0"/>
            </a:br>
            <a:r>
              <a:rPr lang="en-US" sz="2800" dirty="0"/>
              <a:t>August 2019</a:t>
            </a:r>
            <a:endParaRPr sz="2800" dirty="0"/>
          </a:p>
        </p:txBody>
      </p:sp>
      <p:sp>
        <p:nvSpPr>
          <p:cNvPr id="82" name="Google Shape;82;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2000"/>
              <a:buNone/>
            </a:pPr>
            <a:endParaRPr lang="en-US" sz="2000" dirty="0"/>
          </a:p>
          <a:p>
            <a:pPr marL="0" lvl="0" indent="0" algn="ctr" rtl="0">
              <a:lnSpc>
                <a:spcPct val="100000"/>
              </a:lnSpc>
              <a:spcBef>
                <a:spcPts val="0"/>
              </a:spcBef>
              <a:spcAft>
                <a:spcPts val="0"/>
              </a:spcAft>
              <a:buClr>
                <a:schemeClr val="dk1"/>
              </a:buClr>
              <a:buSzPts val="2000"/>
              <a:buNone/>
            </a:pPr>
            <a:endParaRPr lang="en-US" sz="2000" dirty="0"/>
          </a:p>
          <a:p>
            <a:pPr marL="0" lvl="0" indent="0" algn="ctr" rtl="0">
              <a:lnSpc>
                <a:spcPct val="100000"/>
              </a:lnSpc>
              <a:spcBef>
                <a:spcPts val="0"/>
              </a:spcBef>
              <a:spcAft>
                <a:spcPts val="0"/>
              </a:spcAft>
              <a:buClr>
                <a:schemeClr val="dk1"/>
              </a:buClr>
              <a:buSzPts val="2000"/>
              <a:buNone/>
            </a:pPr>
            <a:endParaRPr lang="en-US" sz="2000" dirty="0"/>
          </a:p>
          <a:p>
            <a:pPr marL="0" lvl="0" indent="0" algn="ctr" rtl="0">
              <a:lnSpc>
                <a:spcPct val="100000"/>
              </a:lnSpc>
              <a:spcBef>
                <a:spcPts val="0"/>
              </a:spcBef>
              <a:spcAft>
                <a:spcPts val="0"/>
              </a:spcAft>
              <a:buClr>
                <a:schemeClr val="dk1"/>
              </a:buClr>
              <a:buSzPts val="2000"/>
              <a:buNone/>
            </a:pPr>
            <a:r>
              <a:rPr lang="en-US" sz="2000" dirty="0"/>
              <a:t>Presented by</a:t>
            </a:r>
            <a:br>
              <a:rPr lang="en-US" sz="2000" dirty="0"/>
            </a:br>
            <a:r>
              <a:rPr lang="en-US" sz="2000" dirty="0"/>
              <a:t>Michael Bowen (mbowen@vcccd.edu)</a:t>
            </a:r>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a:t>CourseLeaf CIM Training for VCCCD Curriculum Authors</a:t>
            </a:r>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(5/10)</a:t>
            </a:r>
            <a:endParaRPr dirty="0"/>
          </a:p>
        </p:txBody>
      </p:sp>
      <p:sp>
        <p:nvSpPr>
          <p:cNvPr id="152" name="Google Shape;152;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dirty="0"/>
              <a:t>Required data fields</a:t>
            </a:r>
            <a:r>
              <a:rPr lang="en-US" dirty="0"/>
              <a:t>: These are outlined in red; you cannot submit your curriculum to technical review until all red items are completed. However, for revisions, you are no longer required to review every section; if you just need to change the textbook, you don’t have to review all the other course data...although you still </a:t>
            </a:r>
            <a:r>
              <a:rPr lang="en-US" b="1" i="1" dirty="0"/>
              <a:t>should </a:t>
            </a:r>
            <a:r>
              <a:rPr lang="en-US" dirty="0"/>
              <a:t>do this, as other COR data will usually be outdated as well.</a:t>
            </a:r>
            <a:endParaRPr dirty="0"/>
          </a:p>
        </p:txBody>
      </p:sp>
      <p:sp>
        <p:nvSpPr>
          <p:cNvPr id="153" name="Google Shape;153;p2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54" name="Google Shape;15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
        <p:nvSpPr>
          <p:cNvPr id="155" name="Google Shape;155;p22"/>
          <p:cNvSpPr/>
          <p:nvPr/>
        </p:nvSpPr>
        <p:spPr>
          <a:xfrm>
            <a:off x="5952975" y="1989700"/>
            <a:ext cx="2237400" cy="3651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(6/10)</a:t>
            </a:r>
            <a:endParaRPr dirty="0"/>
          </a:p>
        </p:txBody>
      </p:sp>
      <p:sp>
        <p:nvSpPr>
          <p:cNvPr id="152" name="Google Shape;152;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r>
              <a:rPr lang="en-US" b="1" dirty="0"/>
              <a:t>Routing</a:t>
            </a:r>
            <a:r>
              <a:rPr lang="en-US" dirty="0"/>
              <a:t>: CIM routes curriculum to deans, chairs, and faculty according to the division/department structure in Banner, not the organization chart for your college. If you are asked to approve a course that’s not “yours,” it’s because Banner thinks the course is in your department or division. Requests for changes must be sent through management, as a course’s department/division affiliations affect Banner’s financial reporting processes as well.</a:t>
            </a:r>
          </a:p>
          <a:p>
            <a:pPr marL="457200" lvl="0" indent="-342900" algn="l" rtl="0">
              <a:spcBef>
                <a:spcPts val="1000"/>
              </a:spcBef>
              <a:spcAft>
                <a:spcPts val="0"/>
              </a:spcAft>
              <a:buSzPts val="1800"/>
              <a:buChar char="•"/>
            </a:pPr>
            <a:endParaRPr dirty="0"/>
          </a:p>
        </p:txBody>
      </p:sp>
      <p:sp>
        <p:nvSpPr>
          <p:cNvPr id="153" name="Google Shape;153;p2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54" name="Google Shape;15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extLst>
      <p:ext uri="{BB962C8B-B14F-4D97-AF65-F5344CB8AC3E}">
        <p14:creationId xmlns:p14="http://schemas.microsoft.com/office/powerpoint/2010/main" val="365604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(7/10)</a:t>
            </a:r>
            <a:endParaRPr dirty="0"/>
          </a:p>
        </p:txBody>
      </p:sp>
      <p:sp>
        <p:nvSpPr>
          <p:cNvPr id="161" name="Google Shape;161;p2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dirty="0"/>
              <a:t>Data validation</a:t>
            </a:r>
            <a:r>
              <a:rPr lang="en-US" dirty="0"/>
              <a:t>: CourseLeaf performs limited data validation checking when you submit a course to workflow. If any errors are found, it takes you to the first error automatically so you may fix it. There is also a separate optional button that you may click to check your unit/hour relationships before you submit the course.</a:t>
            </a:r>
            <a:endParaRPr dirty="0"/>
          </a:p>
        </p:txBody>
      </p:sp>
      <p:sp>
        <p:nvSpPr>
          <p:cNvPr id="162" name="Google Shape;162;p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63" name="Google Shape;163;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(8/10)</a:t>
            </a:r>
            <a:endParaRPr dirty="0"/>
          </a:p>
        </p:txBody>
      </p:sp>
      <p:sp>
        <p:nvSpPr>
          <p:cNvPr id="161" name="Google Shape;161;p2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dirty="0"/>
              <a:t>Earlier proposal freeze</a:t>
            </a:r>
            <a:r>
              <a:rPr lang="en-US" dirty="0"/>
              <a:t>: You may not be able to edit a proposal after you submit it to the review/approval workflow unless your campus curriculum leadership team sends the proposal back to the beginning of the review/approval process. (CurricUNET would allow you to make edits until the proposal went to curriculum committee.)</a:t>
            </a:r>
            <a:endParaRPr dirty="0"/>
          </a:p>
        </p:txBody>
      </p:sp>
      <p:sp>
        <p:nvSpPr>
          <p:cNvPr id="162" name="Google Shape;162;p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63" name="Google Shape;163;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extLst>
      <p:ext uri="{BB962C8B-B14F-4D97-AF65-F5344CB8AC3E}">
        <p14:creationId xmlns:p14="http://schemas.microsoft.com/office/powerpoint/2010/main" val="423527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(9/10)</a:t>
            </a:r>
            <a:endParaRPr dirty="0"/>
          </a:p>
        </p:txBody>
      </p:sp>
      <p:sp>
        <p:nvSpPr>
          <p:cNvPr id="169" name="Google Shape;169;p2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a:t>Workflow</a:t>
            </a:r>
            <a:r>
              <a:rPr lang="en-US"/>
              <a:t>: CourseLeaf uses named (not numbered) steps (not levels) to track the status of a proposal through technical review as it moves toward curriculum committee. Adjustments to workflow will likely be made as each campus’s curriculum leadership team gains familiarity with the strengths and weaknesses of the default workflows that the vendor created for our campuses.</a:t>
            </a:r>
            <a:endParaRPr/>
          </a:p>
          <a:p>
            <a:pPr marL="457200" lvl="0" indent="-342900" algn="l" rtl="0">
              <a:spcBef>
                <a:spcPts val="1000"/>
              </a:spcBef>
              <a:spcAft>
                <a:spcPts val="0"/>
              </a:spcAft>
              <a:buSzPts val="1800"/>
              <a:buChar char="•"/>
            </a:pPr>
            <a:r>
              <a:rPr lang="en-US" b="1"/>
              <a:t>No public access</a:t>
            </a:r>
            <a:r>
              <a:rPr lang="en-US"/>
              <a:t>: Course and program outlines are not publicly available; you must have a portal account even to obtain read-only access to your courses and programs in CIM. (We are trying to figure out a way to get around this limitation.)</a:t>
            </a:r>
            <a:endParaRPr/>
          </a:p>
        </p:txBody>
      </p:sp>
      <p:sp>
        <p:nvSpPr>
          <p:cNvPr id="170" name="Google Shape;170;p2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71" name="Google Shape;171;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(10/10)</a:t>
            </a:r>
            <a:endParaRPr dirty="0"/>
          </a:p>
        </p:txBody>
      </p:sp>
      <p:sp>
        <p:nvSpPr>
          <p:cNvPr id="177" name="Google Shape;177;p25"/>
          <p:cNvSpPr txBox="1">
            <a:spLocks noGrp="1"/>
          </p:cNvSpPr>
          <p:nvPr>
            <p:ph type="body" idx="1"/>
          </p:nvPr>
        </p:nvSpPr>
        <p:spPr>
          <a:xfrm>
            <a:off x="838200" y="1727651"/>
            <a:ext cx="10515600" cy="4351200"/>
          </a:xfrm>
          <a:prstGeom prst="rect">
            <a:avLst/>
          </a:prstGeom>
          <a:noFill/>
          <a:ln>
            <a:noFill/>
          </a:ln>
        </p:spPr>
        <p:txBody>
          <a:bodyPr spcFirstLastPara="1" wrap="square" lIns="91425" tIns="45700" rIns="91425" bIns="45700" anchor="t" anchorCtr="0">
            <a:noAutofit/>
          </a:bodyPr>
          <a:lstStyle/>
          <a:p>
            <a:pPr marL="457200" lvl="0" indent="-336550" algn="l" rtl="0">
              <a:spcBef>
                <a:spcPts val="1000"/>
              </a:spcBef>
              <a:spcAft>
                <a:spcPts val="0"/>
              </a:spcAft>
              <a:buSzPts val="1700"/>
              <a:buChar char="•"/>
            </a:pPr>
            <a:r>
              <a:rPr lang="en-US" sz="2700" b="1" dirty="0"/>
              <a:t>Renumbering or deleting courses</a:t>
            </a:r>
            <a:r>
              <a:rPr lang="en-US" sz="2700" dirty="0"/>
              <a:t>: If you rename, renumber, delete, or change the units for a course that is part of one or more programs, CIM will mark the changes in all affected programs with a red box automatically </a:t>
            </a:r>
            <a:r>
              <a:rPr lang="en-US" sz="2700" i="1" dirty="0"/>
              <a:t>without notifying you </a:t>
            </a:r>
            <a:r>
              <a:rPr lang="en-US" sz="2700" dirty="0"/>
              <a:t>and </a:t>
            </a:r>
            <a:r>
              <a:rPr lang="en-US" sz="2700" i="1" dirty="0"/>
              <a:t>without submitting the program change(s) for Curriculum Committee approval</a:t>
            </a:r>
            <a:r>
              <a:rPr lang="en-US" sz="2700" dirty="0"/>
              <a:t>. CIM has an “ecosystem” feature that alerts you to relationships between each course and other curriculum (</a:t>
            </a:r>
            <a:r>
              <a:rPr lang="en-US" sz="2700" i="1" dirty="0"/>
              <a:t>e.g.</a:t>
            </a:r>
            <a:r>
              <a:rPr lang="en-US" sz="2700" dirty="0"/>
              <a:t>, inclusion in programs, requisite relationships, </a:t>
            </a:r>
            <a:r>
              <a:rPr lang="en-US" sz="2700" i="1" dirty="0"/>
              <a:t>etc</a:t>
            </a:r>
            <a:r>
              <a:rPr lang="en-US" sz="2700" dirty="0"/>
              <a:t>.). You must review the “ecosystem” information before revising or deleting a course to learn whether other courses or programs are affected, and arrange to submit the related program changes to the Curriculum Committee for separate approval.</a:t>
            </a:r>
            <a:endParaRPr sz="2700" dirty="0"/>
          </a:p>
        </p:txBody>
      </p:sp>
      <p:sp>
        <p:nvSpPr>
          <p:cNvPr id="178" name="Google Shape;178;p2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79" name="Google Shape;179;p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a:t>Logging into CIM</a:t>
            </a:r>
            <a:endParaRPr/>
          </a:p>
        </p:txBody>
      </p:sp>
      <p:sp>
        <p:nvSpPr>
          <p:cNvPr id="185" name="Google Shape;185;p2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86" name="Google Shape;186;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Logging into CIM</a:t>
            </a:r>
            <a:endParaRPr/>
          </a:p>
        </p:txBody>
      </p:sp>
      <p:sp>
        <p:nvSpPr>
          <p:cNvPr id="192" name="Google Shape;192;p2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dirty="0"/>
              <a:t>Navigate to </a:t>
            </a:r>
            <a:r>
              <a:rPr lang="en-US" u="sng" dirty="0">
                <a:solidFill>
                  <a:schemeClr val="hlink"/>
                </a:solidFill>
                <a:hlinkClick r:id="rId3"/>
              </a:rPr>
              <a:t>https://</a:t>
            </a:r>
            <a:r>
              <a:rPr lang="en-US" u="sng" dirty="0">
                <a:solidFill>
                  <a:schemeClr val="hlink"/>
                </a:solidFill>
                <a:hlinkClick r:id="rId3"/>
              </a:rPr>
              <a:t>cleaf.vcccd.edu/courseadmin/</a:t>
            </a:r>
            <a:r>
              <a:rPr lang="en-US" dirty="0"/>
              <a:t> (for courses) or</a:t>
            </a:r>
            <a:br>
              <a:rPr lang="en-US" dirty="0"/>
            </a:br>
            <a:r>
              <a:rPr lang="en-US" u="sng" dirty="0">
                <a:solidFill>
                  <a:schemeClr val="hlink"/>
                </a:solidFill>
                <a:hlinkClick r:id="rId4"/>
              </a:rPr>
              <a:t>https://cleaf.vcccd.edu/programadmin/</a:t>
            </a:r>
            <a:r>
              <a:rPr lang="en-US" dirty="0"/>
              <a:t> (for programs)</a:t>
            </a:r>
            <a:endParaRPr dirty="0"/>
          </a:p>
          <a:p>
            <a:pPr marL="457200" lvl="0" indent="-342900" algn="l" rtl="0">
              <a:spcBef>
                <a:spcPts val="1000"/>
              </a:spcBef>
              <a:spcAft>
                <a:spcPts val="0"/>
              </a:spcAft>
              <a:buSzPts val="1800"/>
              <a:buChar char="•"/>
            </a:pPr>
            <a:r>
              <a:rPr lang="en-US" dirty="0"/>
              <a:t>You will be redirected to the VCCCD portal log-in screen (unless you’re logged in already on the same browser); if requested, type your usual portal credentials and click the “Login” button.</a:t>
            </a:r>
          </a:p>
          <a:p>
            <a:pPr marL="114300" indent="0" algn="ctr">
              <a:buNone/>
            </a:pPr>
            <a:r>
              <a:rPr lang="en-US" dirty="0"/>
              <a:t>—OR—</a:t>
            </a:r>
          </a:p>
          <a:p>
            <a:r>
              <a:rPr lang="en-US" dirty="0"/>
              <a:t>Log into your portal account first, navigate to the Work Life tab, and click one of the CourseLeaf CIM links under External Applications in the lower left corner of the page.</a:t>
            </a:r>
            <a:endParaRPr dirty="0"/>
          </a:p>
          <a:p>
            <a:pPr marL="457200" lvl="0" indent="-342900" algn="l" rtl="0">
              <a:spcBef>
                <a:spcPts val="1000"/>
              </a:spcBef>
              <a:spcAft>
                <a:spcPts val="0"/>
              </a:spcAft>
              <a:buSzPts val="1800"/>
              <a:buChar char="•"/>
            </a:pPr>
            <a:endParaRPr lang="en-US" dirty="0"/>
          </a:p>
        </p:txBody>
      </p:sp>
      <p:sp>
        <p:nvSpPr>
          <p:cNvPr id="193" name="Google Shape;193;p2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94" name="Google Shape;194;p2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0"/>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a:t>Revising an Existing Course/</a:t>
            </a:r>
            <a:br>
              <a:rPr lang="en-US"/>
            </a:br>
            <a:r>
              <a:rPr lang="en-US"/>
              <a:t>CIM Course Search Feature</a:t>
            </a:r>
            <a:endParaRPr/>
          </a:p>
        </p:txBody>
      </p:sp>
      <p:sp>
        <p:nvSpPr>
          <p:cNvPr id="215" name="Google Shape;215;p3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16" name="Google Shape;216;p3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Revising an Existing Course (1/4)</a:t>
            </a:r>
            <a:endParaRPr/>
          </a:p>
        </p:txBody>
      </p:sp>
      <p:sp>
        <p:nvSpPr>
          <p:cNvPr id="222" name="Google Shape;222;p3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To revise a course, you must first find it in the inventory. Usually it is easiest to find the course using CIM’s built in search feature (more on this later). This displays on the landing page after you log in.</a:t>
            </a:r>
            <a:endParaRPr/>
          </a:p>
          <a:p>
            <a:pPr marL="457200" lvl="0" indent="-342900" algn="l" rtl="0">
              <a:spcBef>
                <a:spcPts val="1000"/>
              </a:spcBef>
              <a:spcAft>
                <a:spcPts val="0"/>
              </a:spcAft>
              <a:buSzPts val="1800"/>
              <a:buChar char="•"/>
            </a:pPr>
            <a:r>
              <a:rPr lang="en-US"/>
              <a:t>Locate the course in the search results box and </a:t>
            </a:r>
            <a:r>
              <a:rPr lang="en-US" i="1"/>
              <a:t>single-click</a:t>
            </a:r>
            <a:r>
              <a:rPr lang="en-US"/>
              <a:t> it. Wait a bit for the “Loading” message below the search box to go away.</a:t>
            </a:r>
            <a:endParaRPr/>
          </a:p>
          <a:p>
            <a:pPr marL="457200" lvl="0" indent="-342900" algn="l" rtl="0">
              <a:spcBef>
                <a:spcPts val="1000"/>
              </a:spcBef>
              <a:spcAft>
                <a:spcPts val="0"/>
              </a:spcAft>
              <a:buSzPts val="1800"/>
              <a:buChar char="•"/>
            </a:pPr>
            <a:r>
              <a:rPr lang="en-US"/>
              <a:t>Optionally, you may review the existing COR by scrolling down.</a:t>
            </a:r>
            <a:endParaRPr/>
          </a:p>
          <a:p>
            <a:pPr marL="457200" lvl="0" indent="-342900" algn="l" rtl="0">
              <a:spcBef>
                <a:spcPts val="1000"/>
              </a:spcBef>
              <a:spcAft>
                <a:spcPts val="0"/>
              </a:spcAft>
              <a:buSzPts val="1800"/>
              <a:buChar char="•"/>
            </a:pPr>
            <a:r>
              <a:rPr lang="en-US"/>
              <a:t>When you are ready to begin editing, click the</a:t>
            </a:r>
            <a:br>
              <a:rPr lang="en-US"/>
            </a:br>
            <a:r>
              <a:rPr lang="en-US"/>
              <a:t>button below the search results box on the right. A new browser tab or window will open; wait a few seconds for this to render.</a:t>
            </a:r>
            <a:endParaRPr/>
          </a:p>
        </p:txBody>
      </p:sp>
      <p:sp>
        <p:nvSpPr>
          <p:cNvPr id="223" name="Google Shape;223;p3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24" name="Google Shape;224;p3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pic>
        <p:nvPicPr>
          <p:cNvPr id="225" name="Google Shape;225;p31"/>
          <p:cNvPicPr preferRelativeResize="0"/>
          <p:nvPr/>
        </p:nvPicPr>
        <p:blipFill>
          <a:blip r:embed="rId3">
            <a:alphaModFix/>
          </a:blip>
          <a:stretch>
            <a:fillRect/>
          </a:stretch>
        </p:blipFill>
        <p:spPr>
          <a:xfrm>
            <a:off x="8077200" y="4572000"/>
            <a:ext cx="1699412" cy="57607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CourseLeaf CIM Training Topics</a:t>
            </a:r>
            <a:endParaRPr/>
          </a:p>
        </p:txBody>
      </p:sp>
      <p:sp>
        <p:nvSpPr>
          <p:cNvPr id="90" name="Google Shape;90;p1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120000"/>
              </a:lnSpc>
              <a:spcBef>
                <a:spcPts val="0"/>
              </a:spcBef>
              <a:spcAft>
                <a:spcPts val="0"/>
              </a:spcAft>
              <a:buSzPts val="1800"/>
              <a:buChar char="●"/>
            </a:pPr>
            <a:r>
              <a:rPr lang="en-US" dirty="0">
                <a:hlinkClick r:id="rId3" action="ppaction://hlinksldjump"/>
              </a:rPr>
              <a:t>Introduction: Meet CourseLeaf CIM</a:t>
            </a:r>
            <a:endParaRPr dirty="0"/>
          </a:p>
          <a:p>
            <a:pPr marL="457200" lvl="0" indent="-342900" algn="l" rtl="0">
              <a:lnSpc>
                <a:spcPct val="120000"/>
              </a:lnSpc>
              <a:spcBef>
                <a:spcPts val="0"/>
              </a:spcBef>
              <a:spcAft>
                <a:spcPts val="0"/>
              </a:spcAft>
              <a:buSzPts val="1800"/>
              <a:buChar char="●"/>
            </a:pPr>
            <a:r>
              <a:rPr lang="en-US" dirty="0">
                <a:hlinkClick r:id="rId4" action="ppaction://hlinksldjump"/>
              </a:rPr>
              <a:t>Major Differences from CurricUNET®</a:t>
            </a:r>
            <a:endParaRPr dirty="0"/>
          </a:p>
          <a:p>
            <a:pPr marL="457200" lvl="0" indent="-342900" algn="l" rtl="0">
              <a:lnSpc>
                <a:spcPct val="120000"/>
              </a:lnSpc>
              <a:spcBef>
                <a:spcPts val="0"/>
              </a:spcBef>
              <a:spcAft>
                <a:spcPts val="0"/>
              </a:spcAft>
              <a:buSzPts val="1800"/>
              <a:buChar char="●"/>
            </a:pPr>
            <a:r>
              <a:rPr lang="en-US" dirty="0">
                <a:hlinkClick r:id="rId5" action="ppaction://hlinksldjump"/>
              </a:rPr>
              <a:t>Logging into CIM</a:t>
            </a:r>
            <a:endParaRPr dirty="0"/>
          </a:p>
          <a:p>
            <a:pPr marL="457200" lvl="0" indent="-342900" algn="l" rtl="0">
              <a:lnSpc>
                <a:spcPct val="120000"/>
              </a:lnSpc>
              <a:spcBef>
                <a:spcPts val="0"/>
              </a:spcBef>
              <a:spcAft>
                <a:spcPts val="0"/>
              </a:spcAft>
              <a:buSzPts val="1800"/>
              <a:buChar char="●"/>
            </a:pPr>
            <a:r>
              <a:rPr lang="en-US" dirty="0">
                <a:hlinkClick r:id="rId6" action="ppaction://hlinksldjump"/>
              </a:rPr>
              <a:t>Revising an Existing Course</a:t>
            </a:r>
            <a:r>
              <a:rPr lang="en-US" dirty="0"/>
              <a:t>/</a:t>
            </a:r>
            <a:r>
              <a:rPr lang="en-US" dirty="0">
                <a:hlinkClick r:id="rId7" action="ppaction://hlinksldjump"/>
              </a:rPr>
              <a:t>CIM Course Search Feature</a:t>
            </a:r>
            <a:endParaRPr dirty="0"/>
          </a:p>
          <a:p>
            <a:pPr marL="457200" lvl="0" indent="-342900" algn="l" rtl="0">
              <a:lnSpc>
                <a:spcPct val="120000"/>
              </a:lnSpc>
              <a:spcBef>
                <a:spcPts val="0"/>
              </a:spcBef>
              <a:spcAft>
                <a:spcPts val="0"/>
              </a:spcAft>
              <a:buSzPts val="1800"/>
              <a:buChar char="●"/>
            </a:pPr>
            <a:r>
              <a:rPr lang="en-US" dirty="0">
                <a:hlinkClick r:id="rId8" action="ppaction://hlinksldjump"/>
              </a:rPr>
              <a:t>Special Considerations for Users’ First Course Revision in CIM</a:t>
            </a:r>
            <a:endParaRPr lang="en-US" dirty="0"/>
          </a:p>
          <a:p>
            <a:pPr marL="457200" lvl="0" indent="-342900" algn="l" rtl="0">
              <a:lnSpc>
                <a:spcPct val="120000"/>
              </a:lnSpc>
              <a:spcBef>
                <a:spcPts val="0"/>
              </a:spcBef>
              <a:spcAft>
                <a:spcPts val="0"/>
              </a:spcAft>
              <a:buSzPts val="1800"/>
              <a:buChar char="●"/>
            </a:pPr>
            <a:r>
              <a:rPr lang="en-US" dirty="0">
                <a:hlinkClick r:id="rId9" action="ppaction://hlinksldjump"/>
              </a:rPr>
              <a:t>Adding a New Course</a:t>
            </a:r>
            <a:endParaRPr dirty="0"/>
          </a:p>
          <a:p>
            <a:pPr marL="457200" lvl="0" indent="-342900" algn="l" rtl="0">
              <a:lnSpc>
                <a:spcPct val="120000"/>
              </a:lnSpc>
              <a:spcBef>
                <a:spcPts val="0"/>
              </a:spcBef>
              <a:spcAft>
                <a:spcPts val="0"/>
              </a:spcAft>
              <a:buSzPts val="1800"/>
              <a:buChar char="●"/>
            </a:pPr>
            <a:r>
              <a:rPr lang="en-US" dirty="0">
                <a:hlinkClick r:id="rId10" action="ppaction://hlinksldjump"/>
              </a:rPr>
              <a:t>Notes on Programs</a:t>
            </a:r>
            <a:endParaRPr lang="en-US" dirty="0"/>
          </a:p>
          <a:p>
            <a:pPr marL="457200" lvl="0" indent="-342900" algn="l" rtl="0">
              <a:lnSpc>
                <a:spcPct val="120000"/>
              </a:lnSpc>
              <a:spcBef>
                <a:spcPts val="0"/>
              </a:spcBef>
              <a:spcAft>
                <a:spcPts val="0"/>
              </a:spcAft>
              <a:buSzPts val="1800"/>
              <a:buChar char="●"/>
            </a:pPr>
            <a:r>
              <a:rPr lang="en-US" dirty="0">
                <a:hlinkClick r:id="rId11" action="ppaction://hlinksldjump"/>
              </a:rPr>
              <a:t>Conclusion/Q &amp; A</a:t>
            </a:r>
            <a:endParaRPr dirty="0"/>
          </a:p>
        </p:txBody>
      </p:sp>
      <p:sp>
        <p:nvSpPr>
          <p:cNvPr id="91" name="Google Shape;91;p1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SzPts val="1400"/>
              <a:buNone/>
            </a:pPr>
            <a:r>
              <a:rPr lang="en-US"/>
              <a:t>CourseLeaf CIM Training for VCCCD Curriculum Authors</a:t>
            </a:r>
            <a:endParaRPr/>
          </a:p>
        </p:txBody>
      </p:sp>
      <p:sp>
        <p:nvSpPr>
          <p:cNvPr id="92" name="Google Shape;92;p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Revising an Existing Course (2/4)</a:t>
            </a:r>
            <a:endParaRPr/>
          </a:p>
        </p:txBody>
      </p:sp>
      <p:sp>
        <p:nvSpPr>
          <p:cNvPr id="231" name="Google Shape;231;p3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Start typing (or re-typing) your changes. For a revision, it is not necessary to touch or change every field, but every field that is</a:t>
            </a:r>
            <a:br>
              <a:rPr lang="en-US"/>
            </a:br>
            <a:r>
              <a:rPr lang="en-US"/>
              <a:t>outlined in red must contain data. You may enter data in any order, but certain functionality (such as DE) may be hidden until you complete the course classification fields near the top of the page.</a:t>
            </a:r>
            <a:endParaRPr/>
          </a:p>
          <a:p>
            <a:pPr marL="457200" lvl="0" indent="-342900" algn="l" rtl="0">
              <a:spcBef>
                <a:spcPts val="1000"/>
              </a:spcBef>
              <a:spcAft>
                <a:spcPts val="0"/>
              </a:spcAft>
              <a:buSzPts val="1800"/>
              <a:buChar char="•"/>
            </a:pPr>
            <a:r>
              <a:rPr lang="en-US"/>
              <a:t>If a text box is too small, you may resize it by dragging the</a:t>
            </a:r>
            <a:br>
              <a:rPr lang="en-US"/>
            </a:br>
            <a:r>
              <a:rPr lang="en-US"/>
              <a:t>dots in the lower right corner of the box (shown at right)</a:t>
            </a:r>
            <a:br>
              <a:rPr lang="en-US"/>
            </a:br>
            <a:r>
              <a:rPr lang="en-US"/>
              <a:t>with your mouse or pointing device.</a:t>
            </a:r>
            <a:endParaRPr/>
          </a:p>
        </p:txBody>
      </p:sp>
      <p:sp>
        <p:nvSpPr>
          <p:cNvPr id="232" name="Google Shape;232;p3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33" name="Google Shape;233;p3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20</a:t>
            </a:fld>
            <a:endParaRPr/>
          </a:p>
        </p:txBody>
      </p:sp>
      <p:sp>
        <p:nvSpPr>
          <p:cNvPr id="234" name="Google Shape;234;p32"/>
          <p:cNvSpPr/>
          <p:nvPr/>
        </p:nvSpPr>
        <p:spPr>
          <a:xfrm>
            <a:off x="1335050" y="2725325"/>
            <a:ext cx="2170200" cy="452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5" name="Google Shape;235;p32"/>
          <p:cNvPicPr preferRelativeResize="0"/>
          <p:nvPr/>
        </p:nvPicPr>
        <p:blipFill>
          <a:blip r:embed="rId3">
            <a:alphaModFix/>
          </a:blip>
          <a:stretch>
            <a:fillRect/>
          </a:stretch>
        </p:blipFill>
        <p:spPr>
          <a:xfrm>
            <a:off x="10083788" y="4168625"/>
            <a:ext cx="1270000" cy="9144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Revising an Existing Course (3/4)</a:t>
            </a:r>
            <a:endParaRPr/>
          </a:p>
        </p:txBody>
      </p:sp>
      <p:sp>
        <p:nvSpPr>
          <p:cNvPr id="241" name="Google Shape;241;p3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Your campus’s curriculum handbook will be updated with details on how to respond to any field you are not sure about, or ask your campus’s curriculum leadership team for assistance.</a:t>
            </a:r>
            <a:endParaRPr/>
          </a:p>
          <a:p>
            <a:pPr marL="457200" lvl="0" indent="-342900" algn="l" rtl="0">
              <a:lnSpc>
                <a:spcPct val="90000"/>
              </a:lnSpc>
              <a:spcBef>
                <a:spcPts val="1000"/>
              </a:spcBef>
              <a:spcAft>
                <a:spcPts val="0"/>
              </a:spcAft>
              <a:buSzPts val="1800"/>
              <a:buChar char="•"/>
            </a:pPr>
            <a:r>
              <a:rPr lang="en-US"/>
              <a:t>When you are finished or need a break, scroll to the bottom of the page (try the “End” button on your keyboard after clicking anywhere outside a text box) to access the option buttons to save your work. </a:t>
            </a:r>
            <a:r>
              <a:rPr lang="en-US" u="sng"/>
              <a:t>IMPORTANT</a:t>
            </a:r>
            <a:r>
              <a:rPr lang="en-US"/>
              <a:t>: Your work is not saved until you click one of these buttons! You may wish to save your work periodically as a safeguard against power failures and computer gremlins.</a:t>
            </a:r>
            <a:endParaRPr/>
          </a:p>
        </p:txBody>
      </p:sp>
      <p:sp>
        <p:nvSpPr>
          <p:cNvPr id="242" name="Google Shape;242;p3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43" name="Google Shape;243;p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Revising an Existing Course (4/4)</a:t>
            </a:r>
            <a:endParaRPr/>
          </a:p>
        </p:txBody>
      </p:sp>
      <p:sp>
        <p:nvSpPr>
          <p:cNvPr id="249" name="Google Shape;249;p3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At the bottom of the page, you will see a selection of option buttons that looks something like this:</a:t>
            </a:r>
            <a:br>
              <a:rPr lang="en-US"/>
            </a:br>
            <a:endParaRPr/>
          </a:p>
          <a:p>
            <a:pPr marL="914400" lvl="1" indent="-342900" algn="l" rtl="0">
              <a:lnSpc>
                <a:spcPct val="90000"/>
              </a:lnSpc>
              <a:spcBef>
                <a:spcPts val="1000"/>
              </a:spcBef>
              <a:spcAft>
                <a:spcPts val="0"/>
              </a:spcAft>
              <a:buClr>
                <a:schemeClr val="dk1"/>
              </a:buClr>
              <a:buSzPts val="1800"/>
              <a:buChar char="•"/>
            </a:pPr>
            <a:r>
              <a:rPr lang="en-US"/>
              <a:t>“Cancel” reverts the COR data to what it was at the start of the current editing session. This button is </a:t>
            </a:r>
            <a:r>
              <a:rPr lang="en-US" b="1">
                <a:solidFill>
                  <a:srgbClr val="B93244"/>
                </a:solidFill>
              </a:rPr>
              <a:t>RED</a:t>
            </a:r>
            <a:r>
              <a:rPr lang="en-US"/>
              <a:t> because if you click it, you will lose work!</a:t>
            </a:r>
            <a:endParaRPr/>
          </a:p>
          <a:p>
            <a:pPr marL="914400" lvl="1" indent="-342900" algn="l" rtl="0">
              <a:lnSpc>
                <a:spcPct val="90000"/>
              </a:lnSpc>
              <a:spcBef>
                <a:spcPts val="1000"/>
              </a:spcBef>
              <a:spcAft>
                <a:spcPts val="0"/>
              </a:spcAft>
              <a:buClr>
                <a:schemeClr val="dk1"/>
              </a:buClr>
              <a:buSzPts val="1800"/>
              <a:buChar char="•"/>
            </a:pPr>
            <a:r>
              <a:rPr lang="en-US"/>
              <a:t>“Save Changes” saves what you’ve entered but does </a:t>
            </a:r>
            <a:r>
              <a:rPr lang="en-US" b="1" i="1"/>
              <a:t>not</a:t>
            </a:r>
            <a:r>
              <a:rPr lang="en-US"/>
              <a:t> submit the proposal to the review/approval process at your campus (“workflow”).</a:t>
            </a:r>
            <a:endParaRPr/>
          </a:p>
          <a:p>
            <a:pPr marL="914400" lvl="1" indent="-342900" algn="l" rtl="0">
              <a:lnSpc>
                <a:spcPct val="90000"/>
              </a:lnSpc>
              <a:spcBef>
                <a:spcPts val="1000"/>
              </a:spcBef>
              <a:spcAft>
                <a:spcPts val="0"/>
              </a:spcAft>
              <a:buClr>
                <a:schemeClr val="dk1"/>
              </a:buClr>
              <a:buSzPts val="1800"/>
              <a:buChar char="•"/>
            </a:pPr>
            <a:r>
              <a:rPr lang="en-US"/>
              <a:t>“Start Workflow” submits to the review/approval process; only use this after you have finished ALL your edits to a course. (This is like the CurricUNET “Submit” button.) Clicking this disables further edits to the COR.</a:t>
            </a:r>
            <a:endParaRPr/>
          </a:p>
        </p:txBody>
      </p:sp>
      <p:sp>
        <p:nvSpPr>
          <p:cNvPr id="250" name="Google Shape;250;p3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51" name="Google Shape;251;p3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pic>
        <p:nvPicPr>
          <p:cNvPr id="252" name="Google Shape;252;p34"/>
          <p:cNvPicPr preferRelativeResize="0"/>
          <p:nvPr/>
        </p:nvPicPr>
        <p:blipFill>
          <a:blip r:embed="rId3">
            <a:alphaModFix/>
          </a:blip>
          <a:stretch>
            <a:fillRect/>
          </a:stretch>
        </p:blipFill>
        <p:spPr>
          <a:xfrm>
            <a:off x="3036825" y="2808000"/>
            <a:ext cx="6918325" cy="4500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CIM Search Feature (1/7)</a:t>
            </a:r>
            <a:endParaRPr/>
          </a:p>
        </p:txBody>
      </p:sp>
      <p:sp>
        <p:nvSpPr>
          <p:cNvPr id="258" name="Google Shape;258;p35"/>
          <p:cNvSpPr txBox="1">
            <a:spLocks noGrp="1"/>
          </p:cNvSpPr>
          <p:nvPr>
            <p:ph type="body" idx="1"/>
          </p:nvPr>
        </p:nvSpPr>
        <p:spPr>
          <a:xfrm flipH="1">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To locate a course for revision, use the CIM search feature. Here is what the search feature looks like:</a:t>
            </a:r>
            <a:br>
              <a:rPr lang="en-US"/>
            </a:br>
            <a:br>
              <a:rPr lang="en-US"/>
            </a:br>
            <a:br>
              <a:rPr lang="en-US"/>
            </a:br>
            <a:br>
              <a:rPr lang="en-US"/>
            </a:br>
            <a:br>
              <a:rPr lang="en-US"/>
            </a:br>
            <a:br>
              <a:rPr lang="en-US"/>
            </a:br>
            <a:br>
              <a:rPr lang="en-US"/>
            </a:br>
            <a:r>
              <a:rPr lang="en-US" i="1">
                <a:solidFill>
                  <a:srgbClr val="FF0000"/>
                </a:solidFill>
              </a:rPr>
              <a:t>      Manual Search box                                    Quick Search menu</a:t>
            </a:r>
            <a:br>
              <a:rPr lang="en-US" i="1">
                <a:solidFill>
                  <a:srgbClr val="FF0000"/>
                </a:solidFill>
              </a:rPr>
            </a:br>
            <a:r>
              <a:rPr lang="en-US" i="1">
                <a:solidFill>
                  <a:srgbClr val="FF0000"/>
                </a:solidFill>
              </a:rPr>
              <a:t>                                                    Search button</a:t>
            </a:r>
            <a:endParaRPr i="1">
              <a:solidFill>
                <a:srgbClr val="FF0000"/>
              </a:solidFill>
            </a:endParaRPr>
          </a:p>
        </p:txBody>
      </p:sp>
      <p:sp>
        <p:nvSpPr>
          <p:cNvPr id="259" name="Google Shape;259;p3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60" name="Google Shape;260;p3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pic>
        <p:nvPicPr>
          <p:cNvPr id="261" name="Google Shape;261;p35"/>
          <p:cNvPicPr preferRelativeResize="0"/>
          <p:nvPr/>
        </p:nvPicPr>
        <p:blipFill>
          <a:blip r:embed="rId3">
            <a:alphaModFix/>
          </a:blip>
          <a:stretch>
            <a:fillRect/>
          </a:stretch>
        </p:blipFill>
        <p:spPr>
          <a:xfrm>
            <a:off x="1420361" y="3247288"/>
            <a:ext cx="9656080" cy="1582625"/>
          </a:xfrm>
          <a:prstGeom prst="rect">
            <a:avLst/>
          </a:prstGeom>
          <a:noFill/>
          <a:ln>
            <a:noFill/>
          </a:ln>
        </p:spPr>
      </p:pic>
      <p:sp>
        <p:nvSpPr>
          <p:cNvPr id="262" name="Google Shape;262;p35"/>
          <p:cNvSpPr/>
          <p:nvPr/>
        </p:nvSpPr>
        <p:spPr>
          <a:xfrm rot="-5400000">
            <a:off x="392700" y="3954725"/>
            <a:ext cx="2061000" cy="723900"/>
          </a:xfrm>
          <a:prstGeom prst="curvedDownArrow">
            <a:avLst>
              <a:gd name="adj1" fmla="val 25000"/>
              <a:gd name="adj2" fmla="val 50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5"/>
          <p:cNvSpPr/>
          <p:nvPr/>
        </p:nvSpPr>
        <p:spPr>
          <a:xfrm rot="5400000" flipH="1">
            <a:off x="9689100" y="3954725"/>
            <a:ext cx="2061000" cy="723900"/>
          </a:xfrm>
          <a:prstGeom prst="curvedDownArrow">
            <a:avLst>
              <a:gd name="adj1" fmla="val 25000"/>
              <a:gd name="adj2" fmla="val 50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5"/>
          <p:cNvSpPr/>
          <p:nvPr/>
        </p:nvSpPr>
        <p:spPr>
          <a:xfrm flipH="1">
            <a:off x="5528300" y="3233700"/>
            <a:ext cx="1148700" cy="2189700"/>
          </a:xfrm>
          <a:prstGeom prst="bentArrow">
            <a:avLst>
              <a:gd name="adj1" fmla="val 14116"/>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CIM Search Feature (2/7)</a:t>
            </a:r>
            <a:endParaRPr/>
          </a:p>
        </p:txBody>
      </p:sp>
      <p:sp>
        <p:nvSpPr>
          <p:cNvPr id="270" name="Google Shape;270;p3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To search, type in part or all of a course ID, title, or status in the Manual Search box and click the green “Search” button, OR perform a Quick Search by selecting predefined search criteria from the drop-down menu provided.</a:t>
            </a:r>
            <a:endParaRPr/>
          </a:p>
          <a:p>
            <a:pPr marL="457200" lvl="0" indent="-342900" algn="l" rtl="0">
              <a:spcBef>
                <a:spcPts val="1000"/>
              </a:spcBef>
              <a:spcAft>
                <a:spcPts val="0"/>
              </a:spcAft>
              <a:buSzPts val="1800"/>
              <a:buChar char="•"/>
            </a:pPr>
            <a:r>
              <a:rPr lang="en-US"/>
              <a:t>The next three slides list sample Manual Search strings and descriptions of the results they obtain. Note that asterisks “*” represent wildcards (any character(s)).</a:t>
            </a:r>
            <a:endParaRPr/>
          </a:p>
          <a:p>
            <a:pPr marL="457200" lvl="0" indent="-342900" algn="l" rtl="0">
              <a:spcBef>
                <a:spcPts val="1000"/>
              </a:spcBef>
              <a:spcAft>
                <a:spcPts val="0"/>
              </a:spcAft>
              <a:buSzPts val="1800"/>
              <a:buChar char="•"/>
            </a:pPr>
            <a:r>
              <a:rPr lang="en-US"/>
              <a:t>The last two slides in this topic list additional caveats related to the Search function in CIM.</a:t>
            </a:r>
            <a:endParaRPr/>
          </a:p>
        </p:txBody>
      </p:sp>
      <p:sp>
        <p:nvSpPr>
          <p:cNvPr id="271" name="Google Shape;271;p3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272" name="Google Shape;272;p3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7"/>
          <p:cNvSpPr txBox="1">
            <a:spLocks noGrp="1"/>
          </p:cNvSpPr>
          <p:nvPr>
            <p:ph type="title"/>
          </p:nvPr>
        </p:nvSpPr>
        <p:spPr>
          <a:xfrm>
            <a:off x="839788"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6000"/>
              <a:buFont typeface="Arial"/>
              <a:buNone/>
            </a:pPr>
            <a:r>
              <a:rPr lang="en-US"/>
              <a:t>CIM Search Feature (3/7)</a:t>
            </a:r>
            <a:endParaRPr/>
          </a:p>
        </p:txBody>
      </p:sp>
      <p:sp>
        <p:nvSpPr>
          <p:cNvPr id="279" name="Google Shape;279;p37"/>
          <p:cNvSpPr txBox="1">
            <a:spLocks noGrp="1"/>
          </p:cNvSpPr>
          <p:nvPr>
            <p:ph type="body" idx="1"/>
          </p:nvPr>
        </p:nvSpPr>
        <p:spPr>
          <a:xfrm>
            <a:off x="839788" y="1681163"/>
            <a:ext cx="3200400" cy="8238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Sample Search criteria</a:t>
            </a:r>
            <a:endParaRPr/>
          </a:p>
        </p:txBody>
      </p:sp>
      <p:sp>
        <p:nvSpPr>
          <p:cNvPr id="280" name="Google Shape;280;p37"/>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25</a:t>
            </a:fld>
            <a:endParaRPr/>
          </a:p>
        </p:txBody>
      </p:sp>
      <p:sp>
        <p:nvSpPr>
          <p:cNvPr id="281" name="Google Shape;281;p37"/>
          <p:cNvSpPr txBox="1">
            <a:spLocks noGrp="1"/>
          </p:cNvSpPr>
          <p:nvPr>
            <p:ph type="body" idx="2"/>
          </p:nvPr>
        </p:nvSpPr>
        <p:spPr>
          <a:xfrm>
            <a:off x="839788" y="2505075"/>
            <a:ext cx="3200400" cy="3684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US"/>
              <a:t>*...............................</a:t>
            </a:r>
            <a:br>
              <a:rPr lang="en-US"/>
            </a:br>
            <a:endParaRPr/>
          </a:p>
          <a:p>
            <a:pPr marL="0" lvl="0" indent="0" algn="l" rtl="0">
              <a:spcBef>
                <a:spcPts val="1000"/>
              </a:spcBef>
              <a:spcAft>
                <a:spcPts val="0"/>
              </a:spcAft>
              <a:buNone/>
            </a:pPr>
            <a:r>
              <a:rPr lang="en-US"/>
              <a:t>HIST*........................</a:t>
            </a:r>
            <a:br>
              <a:rPr lang="en-US"/>
            </a:br>
            <a:endParaRPr/>
          </a:p>
          <a:p>
            <a:pPr marL="0" lvl="0" indent="0" algn="l" rtl="0">
              <a:spcBef>
                <a:spcPts val="1000"/>
              </a:spcBef>
              <a:spcAft>
                <a:spcPts val="0"/>
              </a:spcAft>
              <a:buNone/>
            </a:pPr>
            <a:r>
              <a:rPr lang="en-US"/>
              <a:t>HIST V*....................</a:t>
            </a:r>
            <a:endParaRPr/>
          </a:p>
          <a:p>
            <a:pPr marL="0" lvl="0" indent="0" algn="l" rtl="0">
              <a:spcBef>
                <a:spcPts val="1000"/>
              </a:spcBef>
              <a:spcAft>
                <a:spcPts val="0"/>
              </a:spcAft>
              <a:buNone/>
            </a:pPr>
            <a:r>
              <a:rPr lang="en-US"/>
              <a:t>ACCT R0*..................</a:t>
            </a:r>
            <a:endParaRPr/>
          </a:p>
          <a:p>
            <a:pPr marL="0" lvl="0" indent="0" algn="l" rtl="0">
              <a:spcBef>
                <a:spcPts val="1000"/>
              </a:spcBef>
              <a:spcAft>
                <a:spcPts val="0"/>
              </a:spcAft>
              <a:buNone/>
            </a:pPr>
            <a:r>
              <a:rPr lang="en-US"/>
              <a:t>MATH M*H……..……..</a:t>
            </a:r>
            <a:endParaRPr/>
          </a:p>
        </p:txBody>
      </p:sp>
      <p:sp>
        <p:nvSpPr>
          <p:cNvPr id="282" name="Google Shape;282;p37"/>
          <p:cNvSpPr txBox="1">
            <a:spLocks noGrp="1"/>
          </p:cNvSpPr>
          <p:nvPr>
            <p:ph type="body" idx="3"/>
          </p:nvPr>
        </p:nvSpPr>
        <p:spPr>
          <a:xfrm>
            <a:off x="4233672" y="1681163"/>
            <a:ext cx="7132200" cy="8229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What will be found</a:t>
            </a:r>
            <a:endParaRPr/>
          </a:p>
        </p:txBody>
      </p:sp>
      <p:sp>
        <p:nvSpPr>
          <p:cNvPr id="283" name="Google Shape;283;p37"/>
          <p:cNvSpPr txBox="1">
            <a:spLocks noGrp="1"/>
          </p:cNvSpPr>
          <p:nvPr>
            <p:ph type="body" idx="4"/>
          </p:nvPr>
        </p:nvSpPr>
        <p:spPr>
          <a:xfrm>
            <a:off x="4233672" y="2505075"/>
            <a:ext cx="7132200" cy="3684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US"/>
              <a:t>All courses at all 3 colleges (not recommended, as this lengthy list takes a while to render)</a:t>
            </a:r>
            <a:endParaRPr/>
          </a:p>
          <a:p>
            <a:pPr marL="0" lvl="0" indent="0" algn="l" rtl="0">
              <a:spcBef>
                <a:spcPts val="1000"/>
              </a:spcBef>
              <a:spcAft>
                <a:spcPts val="0"/>
              </a:spcAft>
              <a:buNone/>
            </a:pPr>
            <a:r>
              <a:rPr lang="en-US"/>
              <a:t>All HIST courses at all 3 colleges, plus courses in other disciplines whose </a:t>
            </a:r>
            <a:r>
              <a:rPr lang="en-US" b="1" i="1"/>
              <a:t>titles</a:t>
            </a:r>
            <a:r>
              <a:rPr lang="en-US"/>
              <a:t> include “Hist...”</a:t>
            </a:r>
            <a:endParaRPr/>
          </a:p>
          <a:p>
            <a:pPr marL="0" lvl="0" indent="0" algn="l" rtl="0">
              <a:spcBef>
                <a:spcPts val="1000"/>
              </a:spcBef>
              <a:spcAft>
                <a:spcPts val="0"/>
              </a:spcAft>
              <a:buNone/>
            </a:pPr>
            <a:r>
              <a:rPr lang="en-US"/>
              <a:t>All HIST courses at VC only</a:t>
            </a:r>
            <a:endParaRPr/>
          </a:p>
          <a:p>
            <a:pPr marL="0" lvl="0" indent="0" algn="l" rtl="0">
              <a:spcBef>
                <a:spcPts val="1000"/>
              </a:spcBef>
              <a:spcAft>
                <a:spcPts val="0"/>
              </a:spcAft>
              <a:buNone/>
            </a:pPr>
            <a:r>
              <a:rPr lang="en-US"/>
              <a:t>All non-transferable ACCT courses at OC only</a:t>
            </a:r>
            <a:endParaRPr/>
          </a:p>
          <a:p>
            <a:pPr marL="0" lvl="0" indent="0" algn="l" rtl="0">
              <a:spcBef>
                <a:spcPts val="1000"/>
              </a:spcBef>
              <a:spcAft>
                <a:spcPts val="0"/>
              </a:spcAft>
              <a:buNone/>
            </a:pPr>
            <a:r>
              <a:rPr lang="en-US"/>
              <a:t>All MATH honors courses at MC only</a:t>
            </a:r>
            <a:endParaRPr/>
          </a:p>
        </p:txBody>
      </p:sp>
      <p:sp>
        <p:nvSpPr>
          <p:cNvPr id="284" name="Google Shape;284;p3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animEffect transition="in" filter="fade">
                                      <p:cBhvr>
                                        <p:cTn id="7" dur="1000"/>
                                        <p:tgtEl>
                                          <p:spTgt spid="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3">
                                            <p:txEl>
                                              <p:pRg st="1" end="1"/>
                                            </p:txEl>
                                          </p:spTgt>
                                        </p:tgtEl>
                                        <p:attrNameLst>
                                          <p:attrName>style.visibility</p:attrName>
                                        </p:attrNameLst>
                                      </p:cBhvr>
                                      <p:to>
                                        <p:strVal val="visible"/>
                                      </p:to>
                                    </p:set>
                                    <p:animEffect transition="in" filter="fade">
                                      <p:cBhvr>
                                        <p:cTn id="12" dur="1000"/>
                                        <p:tgtEl>
                                          <p:spTgt spid="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3">
                                            <p:txEl>
                                              <p:pRg st="2" end="2"/>
                                            </p:txEl>
                                          </p:spTgt>
                                        </p:tgtEl>
                                        <p:attrNameLst>
                                          <p:attrName>style.visibility</p:attrName>
                                        </p:attrNameLst>
                                      </p:cBhvr>
                                      <p:to>
                                        <p:strVal val="visible"/>
                                      </p:to>
                                    </p:set>
                                    <p:animEffect transition="in" filter="fade">
                                      <p:cBhvr>
                                        <p:cTn id="17" dur="1000"/>
                                        <p:tgtEl>
                                          <p:spTgt spid="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3">
                                            <p:txEl>
                                              <p:pRg st="3" end="3"/>
                                            </p:txEl>
                                          </p:spTgt>
                                        </p:tgtEl>
                                        <p:attrNameLst>
                                          <p:attrName>style.visibility</p:attrName>
                                        </p:attrNameLst>
                                      </p:cBhvr>
                                      <p:to>
                                        <p:strVal val="visible"/>
                                      </p:to>
                                    </p:set>
                                    <p:animEffect transition="in" filter="fade">
                                      <p:cBhvr>
                                        <p:cTn id="22" dur="1000"/>
                                        <p:tgtEl>
                                          <p:spTgt spid="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3">
                                            <p:txEl>
                                              <p:pRg st="4" end="4"/>
                                            </p:txEl>
                                          </p:spTgt>
                                        </p:tgtEl>
                                        <p:attrNameLst>
                                          <p:attrName>style.visibility</p:attrName>
                                        </p:attrNameLst>
                                      </p:cBhvr>
                                      <p:to>
                                        <p:strVal val="visible"/>
                                      </p:to>
                                    </p:set>
                                    <p:animEffect transition="in" filter="fade">
                                      <p:cBhvr>
                                        <p:cTn id="27" dur="1000"/>
                                        <p:tgtEl>
                                          <p:spTgt spid="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8"/>
          <p:cNvSpPr txBox="1">
            <a:spLocks noGrp="1"/>
          </p:cNvSpPr>
          <p:nvPr>
            <p:ph type="title"/>
          </p:nvPr>
        </p:nvSpPr>
        <p:spPr>
          <a:xfrm>
            <a:off x="839788"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CIM Search Feature (4/7)</a:t>
            </a:r>
            <a:endParaRPr/>
          </a:p>
        </p:txBody>
      </p:sp>
      <p:sp>
        <p:nvSpPr>
          <p:cNvPr id="291" name="Google Shape;291;p38"/>
          <p:cNvSpPr txBox="1">
            <a:spLocks noGrp="1"/>
          </p:cNvSpPr>
          <p:nvPr>
            <p:ph type="body" idx="1"/>
          </p:nvPr>
        </p:nvSpPr>
        <p:spPr>
          <a:xfrm>
            <a:off x="839788" y="1681163"/>
            <a:ext cx="3200400" cy="8238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Sample Search criteria</a:t>
            </a:r>
            <a:endParaRPr/>
          </a:p>
        </p:txBody>
      </p:sp>
      <p:sp>
        <p:nvSpPr>
          <p:cNvPr id="292" name="Google Shape;292;p38"/>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
        <p:nvSpPr>
          <p:cNvPr id="293" name="Google Shape;293;p38"/>
          <p:cNvSpPr txBox="1">
            <a:spLocks noGrp="1"/>
          </p:cNvSpPr>
          <p:nvPr>
            <p:ph type="body" idx="2"/>
          </p:nvPr>
        </p:nvSpPr>
        <p:spPr>
          <a:xfrm>
            <a:off x="839788" y="2505075"/>
            <a:ext cx="3200400" cy="3684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*V01……………………...</a:t>
            </a:r>
            <a:br>
              <a:rPr lang="en-US"/>
            </a:br>
            <a:endParaRPr/>
          </a:p>
          <a:p>
            <a:pPr marL="0" lvl="0" indent="0" algn="l" rtl="0">
              <a:spcBef>
                <a:spcPts val="1000"/>
              </a:spcBef>
              <a:spcAft>
                <a:spcPts val="0"/>
              </a:spcAft>
              <a:buNone/>
            </a:pPr>
            <a:r>
              <a:rPr lang="en-US"/>
              <a:t>*V01*.......................</a:t>
            </a:r>
            <a:br>
              <a:rPr lang="en-US"/>
            </a:br>
            <a:endParaRPr/>
          </a:p>
          <a:p>
            <a:pPr marL="0" lvl="0" indent="0" algn="l" rtl="0">
              <a:spcBef>
                <a:spcPts val="1000"/>
              </a:spcBef>
              <a:spcAft>
                <a:spcPts val="0"/>
              </a:spcAft>
              <a:buNone/>
            </a:pPr>
            <a:r>
              <a:rPr lang="en-US"/>
              <a:t>*N1*.........................</a:t>
            </a:r>
            <a:endParaRPr/>
          </a:p>
          <a:p>
            <a:pPr marL="0" lvl="0" indent="0" algn="l" rtl="0">
              <a:spcBef>
                <a:spcPts val="1000"/>
              </a:spcBef>
              <a:spcAft>
                <a:spcPts val="0"/>
              </a:spcAft>
              <a:buNone/>
            </a:pPr>
            <a:r>
              <a:rPr lang="en-US"/>
              <a:t>*noncredit*..............</a:t>
            </a:r>
            <a:endParaRPr/>
          </a:p>
        </p:txBody>
      </p:sp>
      <p:sp>
        <p:nvSpPr>
          <p:cNvPr id="294" name="Google Shape;294;p38"/>
          <p:cNvSpPr txBox="1">
            <a:spLocks noGrp="1"/>
          </p:cNvSpPr>
          <p:nvPr>
            <p:ph type="body" idx="3"/>
          </p:nvPr>
        </p:nvSpPr>
        <p:spPr>
          <a:xfrm>
            <a:off x="4233672" y="1681163"/>
            <a:ext cx="7132200" cy="8238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What will be found</a:t>
            </a:r>
            <a:endParaRPr/>
          </a:p>
        </p:txBody>
      </p:sp>
      <p:sp>
        <p:nvSpPr>
          <p:cNvPr id="295" name="Google Shape;295;p38"/>
          <p:cNvSpPr txBox="1">
            <a:spLocks noGrp="1"/>
          </p:cNvSpPr>
          <p:nvPr>
            <p:ph type="body" idx="4"/>
          </p:nvPr>
        </p:nvSpPr>
        <p:spPr>
          <a:xfrm>
            <a:off x="4233672" y="2505075"/>
            <a:ext cx="7132200" cy="3684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Courses in all disciplines with ID number of V01 (but not V01A, V01B, V01H, </a:t>
            </a:r>
            <a:r>
              <a:rPr lang="en-US" i="1"/>
              <a:t>etc</a:t>
            </a:r>
            <a:r>
              <a:rPr lang="en-US"/>
              <a:t>.) at VC only</a:t>
            </a:r>
            <a:endParaRPr/>
          </a:p>
          <a:p>
            <a:pPr marL="0" lvl="0" indent="0" algn="l" rtl="0">
              <a:spcBef>
                <a:spcPts val="1000"/>
              </a:spcBef>
              <a:spcAft>
                <a:spcPts val="0"/>
              </a:spcAft>
              <a:buNone/>
            </a:pPr>
            <a:r>
              <a:rPr lang="en-US"/>
              <a:t>Courses in all disciplines with ID number of</a:t>
            </a:r>
            <a:br>
              <a:rPr lang="en-US"/>
            </a:br>
            <a:r>
              <a:rPr lang="en-US"/>
              <a:t>V01, V01A, V01B, V01H, </a:t>
            </a:r>
            <a:r>
              <a:rPr lang="en-US" i="1"/>
              <a:t>etc</a:t>
            </a:r>
            <a:r>
              <a:rPr lang="en-US"/>
              <a:t>. at VC only</a:t>
            </a:r>
            <a:endParaRPr/>
          </a:p>
          <a:p>
            <a:pPr marL="0" lvl="0" indent="0" algn="l" rtl="0">
              <a:spcBef>
                <a:spcPts val="1000"/>
              </a:spcBef>
              <a:spcAft>
                <a:spcPts val="0"/>
              </a:spcAft>
              <a:buNone/>
            </a:pPr>
            <a:r>
              <a:rPr lang="en-US"/>
              <a:t>All noncredit courses at VC only</a:t>
            </a:r>
            <a:endParaRPr/>
          </a:p>
          <a:p>
            <a:pPr marL="0" lvl="0" indent="0" algn="l" rtl="0">
              <a:spcBef>
                <a:spcPts val="1000"/>
              </a:spcBef>
              <a:spcAft>
                <a:spcPts val="0"/>
              </a:spcAft>
              <a:buNone/>
            </a:pPr>
            <a:r>
              <a:rPr lang="en-US"/>
              <a:t>Courses at all 3 colleges with the word “Noncredit” in their titles (warning: this criterion will not return </a:t>
            </a:r>
            <a:r>
              <a:rPr lang="en-US" b="1" i="1"/>
              <a:t>all</a:t>
            </a:r>
            <a:r>
              <a:rPr lang="en-US"/>
              <a:t> noncredit courses)</a:t>
            </a:r>
            <a:endParaRPr/>
          </a:p>
        </p:txBody>
      </p:sp>
      <p:sp>
        <p:nvSpPr>
          <p:cNvPr id="296" name="Google Shape;296;p3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5">
                                            <p:txEl>
                                              <p:pRg st="0" end="0"/>
                                            </p:txEl>
                                          </p:spTgt>
                                        </p:tgtEl>
                                        <p:attrNameLst>
                                          <p:attrName>style.visibility</p:attrName>
                                        </p:attrNameLst>
                                      </p:cBhvr>
                                      <p:to>
                                        <p:strVal val="visible"/>
                                      </p:to>
                                    </p:set>
                                    <p:animEffect transition="in" filter="fade">
                                      <p:cBhvr>
                                        <p:cTn id="7" dur="1000"/>
                                        <p:tgtEl>
                                          <p:spTgt spid="2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5">
                                            <p:txEl>
                                              <p:pRg st="1" end="1"/>
                                            </p:txEl>
                                          </p:spTgt>
                                        </p:tgtEl>
                                        <p:attrNameLst>
                                          <p:attrName>style.visibility</p:attrName>
                                        </p:attrNameLst>
                                      </p:cBhvr>
                                      <p:to>
                                        <p:strVal val="visible"/>
                                      </p:to>
                                    </p:set>
                                    <p:animEffect transition="in" filter="fade">
                                      <p:cBhvr>
                                        <p:cTn id="12" dur="1000"/>
                                        <p:tgtEl>
                                          <p:spTgt spid="2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5">
                                            <p:txEl>
                                              <p:pRg st="2" end="2"/>
                                            </p:txEl>
                                          </p:spTgt>
                                        </p:tgtEl>
                                        <p:attrNameLst>
                                          <p:attrName>style.visibility</p:attrName>
                                        </p:attrNameLst>
                                      </p:cBhvr>
                                      <p:to>
                                        <p:strVal val="visible"/>
                                      </p:to>
                                    </p:set>
                                    <p:animEffect transition="in" filter="fade">
                                      <p:cBhvr>
                                        <p:cTn id="17" dur="1000"/>
                                        <p:tgtEl>
                                          <p:spTgt spid="2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5">
                                            <p:txEl>
                                              <p:pRg st="3" end="3"/>
                                            </p:txEl>
                                          </p:spTgt>
                                        </p:tgtEl>
                                        <p:attrNameLst>
                                          <p:attrName>style.visibility</p:attrName>
                                        </p:attrNameLst>
                                      </p:cBhvr>
                                      <p:to>
                                        <p:strVal val="visible"/>
                                      </p:to>
                                    </p:set>
                                    <p:animEffect transition="in" filter="fade">
                                      <p:cBhvr>
                                        <p:cTn id="22" dur="1000"/>
                                        <p:tgtEl>
                                          <p:spTgt spid="2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9"/>
          <p:cNvSpPr txBox="1">
            <a:spLocks noGrp="1"/>
          </p:cNvSpPr>
          <p:nvPr>
            <p:ph type="title"/>
          </p:nvPr>
        </p:nvSpPr>
        <p:spPr>
          <a:xfrm>
            <a:off x="839788"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CIM Search Feature (5/7)</a:t>
            </a:r>
            <a:endParaRPr/>
          </a:p>
        </p:txBody>
      </p:sp>
      <p:sp>
        <p:nvSpPr>
          <p:cNvPr id="303" name="Google Shape;303;p39"/>
          <p:cNvSpPr txBox="1">
            <a:spLocks noGrp="1"/>
          </p:cNvSpPr>
          <p:nvPr>
            <p:ph type="body" idx="1"/>
          </p:nvPr>
        </p:nvSpPr>
        <p:spPr>
          <a:xfrm>
            <a:off x="839788" y="1681163"/>
            <a:ext cx="3200400" cy="8238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Sample Search criteria</a:t>
            </a:r>
            <a:endParaRPr/>
          </a:p>
        </p:txBody>
      </p:sp>
      <p:sp>
        <p:nvSpPr>
          <p:cNvPr id="304" name="Google Shape;304;p39"/>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
        <p:nvSpPr>
          <p:cNvPr id="305" name="Google Shape;305;p39"/>
          <p:cNvSpPr txBox="1">
            <a:spLocks noGrp="1"/>
          </p:cNvSpPr>
          <p:nvPr>
            <p:ph type="body" idx="2"/>
          </p:nvPr>
        </p:nvSpPr>
        <p:spPr>
          <a:xfrm>
            <a:off x="839788" y="2505075"/>
            <a:ext cx="3200400" cy="3684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*chair….….….………….</a:t>
            </a:r>
            <a:br>
              <a:rPr lang="en-US"/>
            </a:br>
            <a:endParaRPr/>
          </a:p>
          <a:p>
            <a:pPr marL="0" lvl="0" indent="0" algn="l" rtl="0">
              <a:spcBef>
                <a:spcPts val="1000"/>
              </a:spcBef>
              <a:spcAft>
                <a:spcPts val="0"/>
              </a:spcAft>
              <a:buNone/>
            </a:pPr>
            <a:r>
              <a:rPr lang="en-US"/>
              <a:t>edited.......................</a:t>
            </a:r>
            <a:br>
              <a:rPr lang="en-US"/>
            </a:br>
            <a:br>
              <a:rPr lang="en-US"/>
            </a:br>
            <a:endParaRPr/>
          </a:p>
          <a:p>
            <a:pPr marL="0" lvl="0" indent="0" algn="l" rtl="0">
              <a:spcBef>
                <a:spcPts val="1000"/>
              </a:spcBef>
              <a:spcAft>
                <a:spcPts val="0"/>
              </a:spcAft>
              <a:buNone/>
            </a:pPr>
            <a:r>
              <a:rPr lang="en-US"/>
              <a:t>deleted…………………..</a:t>
            </a:r>
            <a:endParaRPr/>
          </a:p>
        </p:txBody>
      </p:sp>
      <p:sp>
        <p:nvSpPr>
          <p:cNvPr id="306" name="Google Shape;306;p39"/>
          <p:cNvSpPr txBox="1">
            <a:spLocks noGrp="1"/>
          </p:cNvSpPr>
          <p:nvPr>
            <p:ph type="body" idx="3"/>
          </p:nvPr>
        </p:nvSpPr>
        <p:spPr>
          <a:xfrm>
            <a:off x="4233672" y="1681163"/>
            <a:ext cx="7132200" cy="8238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a:t>What will be found</a:t>
            </a:r>
            <a:endParaRPr/>
          </a:p>
        </p:txBody>
      </p:sp>
      <p:sp>
        <p:nvSpPr>
          <p:cNvPr id="307" name="Google Shape;307;p39"/>
          <p:cNvSpPr txBox="1">
            <a:spLocks noGrp="1"/>
          </p:cNvSpPr>
          <p:nvPr>
            <p:ph type="body" idx="4"/>
          </p:nvPr>
        </p:nvSpPr>
        <p:spPr>
          <a:xfrm>
            <a:off x="4233672" y="2505075"/>
            <a:ext cx="7132200" cy="3684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Courses at all 3 colleges that are awaiting approval by the department chair</a:t>
            </a:r>
            <a:endParaRPr/>
          </a:p>
          <a:p>
            <a:pPr marL="0" lvl="0" indent="0" algn="l" rtl="0">
              <a:spcBef>
                <a:spcPts val="1000"/>
              </a:spcBef>
              <a:spcAft>
                <a:spcPts val="0"/>
              </a:spcAft>
              <a:buNone/>
            </a:pPr>
            <a:r>
              <a:rPr lang="en-US"/>
              <a:t>Courses at all 3 colleges that faculty are working on but have not yet submitted to the review/approval workflow</a:t>
            </a:r>
            <a:endParaRPr/>
          </a:p>
          <a:p>
            <a:pPr marL="0" lvl="0" indent="0" algn="l" rtl="0">
              <a:spcBef>
                <a:spcPts val="1000"/>
              </a:spcBef>
              <a:spcAft>
                <a:spcPts val="0"/>
              </a:spcAft>
              <a:buNone/>
            </a:pPr>
            <a:r>
              <a:rPr lang="en-US"/>
              <a:t>All deleted courses (that is, courses no longer appearing in the catalog) at all 3 colleges</a:t>
            </a:r>
            <a:endParaRPr/>
          </a:p>
        </p:txBody>
      </p:sp>
      <p:sp>
        <p:nvSpPr>
          <p:cNvPr id="308" name="Google Shape;308;p3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
                                            <p:txEl>
                                              <p:pRg st="0" end="0"/>
                                            </p:txEl>
                                          </p:spTgt>
                                        </p:tgtEl>
                                        <p:attrNameLst>
                                          <p:attrName>style.visibility</p:attrName>
                                        </p:attrNameLst>
                                      </p:cBhvr>
                                      <p:to>
                                        <p:strVal val="visible"/>
                                      </p:to>
                                    </p:set>
                                    <p:animEffect transition="in" filter="fade">
                                      <p:cBhvr>
                                        <p:cTn id="7" dur="1000"/>
                                        <p:tgtEl>
                                          <p:spTgt spid="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
                                            <p:txEl>
                                              <p:pRg st="1" end="1"/>
                                            </p:txEl>
                                          </p:spTgt>
                                        </p:tgtEl>
                                        <p:attrNameLst>
                                          <p:attrName>style.visibility</p:attrName>
                                        </p:attrNameLst>
                                      </p:cBhvr>
                                      <p:to>
                                        <p:strVal val="visible"/>
                                      </p:to>
                                    </p:set>
                                    <p:animEffect transition="in" filter="fade">
                                      <p:cBhvr>
                                        <p:cTn id="12" dur="1000"/>
                                        <p:tgtEl>
                                          <p:spTgt spid="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
                                            <p:txEl>
                                              <p:pRg st="2" end="2"/>
                                            </p:txEl>
                                          </p:spTgt>
                                        </p:tgtEl>
                                        <p:attrNameLst>
                                          <p:attrName>style.visibility</p:attrName>
                                        </p:attrNameLst>
                                      </p:cBhvr>
                                      <p:to>
                                        <p:strVal val="visible"/>
                                      </p:to>
                                    </p:set>
                                    <p:animEffect transition="in" filter="fade">
                                      <p:cBhvr>
                                        <p:cTn id="17" dur="1000"/>
                                        <p:tgtEl>
                                          <p:spTgt spid="3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CIM Search Feature (6/7)</a:t>
            </a:r>
            <a:endParaRPr/>
          </a:p>
        </p:txBody>
      </p:sp>
      <p:sp>
        <p:nvSpPr>
          <p:cNvPr id="314" name="Google Shape;314;p4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Search Feature Caveats:</a:t>
            </a:r>
            <a:endParaRPr/>
          </a:p>
          <a:p>
            <a:pPr marL="914400" lvl="1" indent="-342900" algn="l" rtl="0">
              <a:spcBef>
                <a:spcPts val="1000"/>
              </a:spcBef>
              <a:spcAft>
                <a:spcPts val="0"/>
              </a:spcAft>
              <a:buSzPts val="1800"/>
              <a:buChar char="•"/>
            </a:pPr>
            <a:r>
              <a:rPr lang="en-US"/>
              <a:t>Manual Search is case insensitive; both “MATH V04” and “math v04” work.</a:t>
            </a:r>
            <a:endParaRPr/>
          </a:p>
          <a:p>
            <a:pPr marL="914400" lvl="1" indent="-342900" algn="l" rtl="0">
              <a:spcBef>
                <a:spcPts val="1000"/>
              </a:spcBef>
              <a:spcAft>
                <a:spcPts val="0"/>
              </a:spcAft>
              <a:buSzPts val="1800"/>
              <a:buChar char="•"/>
            </a:pPr>
            <a:r>
              <a:rPr lang="en-US"/>
              <a:t>The Manual Search feature </a:t>
            </a:r>
            <a:r>
              <a:rPr lang="en-US" b="1" i="1"/>
              <a:t>does not</a:t>
            </a:r>
            <a:r>
              <a:rPr lang="en-US"/>
              <a:t> support compound logical keywords such as “AND,” “OR,” “NOT,” </a:t>
            </a:r>
            <a:r>
              <a:rPr lang="en-US" i="1"/>
              <a:t>etc.</a:t>
            </a:r>
            <a:endParaRPr i="1"/>
          </a:p>
          <a:p>
            <a:pPr marL="914400" lvl="1" indent="-342900" algn="l" rtl="0">
              <a:spcBef>
                <a:spcPts val="1000"/>
              </a:spcBef>
              <a:spcAft>
                <a:spcPts val="0"/>
              </a:spcAft>
              <a:buSzPts val="1800"/>
              <a:buChar char="•"/>
            </a:pPr>
            <a:r>
              <a:rPr lang="en-US"/>
              <a:t>Searches (either Manual Searches or Quick Searches) that return large datasets (such as all courses “*”) take a long time to render in the browser.</a:t>
            </a:r>
            <a:endParaRPr/>
          </a:p>
          <a:p>
            <a:pPr marL="914400" lvl="1" indent="-342900" algn="l" rtl="0">
              <a:lnSpc>
                <a:spcPct val="90000"/>
              </a:lnSpc>
              <a:spcBef>
                <a:spcPts val="1000"/>
              </a:spcBef>
              <a:spcAft>
                <a:spcPts val="0"/>
              </a:spcAft>
              <a:buClr>
                <a:schemeClr val="dk1"/>
              </a:buClr>
              <a:buSzPts val="1800"/>
              <a:buChar char="•"/>
            </a:pPr>
            <a:r>
              <a:rPr lang="en-US"/>
              <a:t>Manual Search finds exact matches; asterisks are wildcards representing zero or more arbitrary characters. Example: “ACC” finds nothing, but “ACC*” finds courses in the ACCT discipline as well as courses in other disciplines whose titles contain words such as “Accounting,” “Access,” or “Accelerated.”</a:t>
            </a:r>
            <a:endParaRPr/>
          </a:p>
          <a:p>
            <a:pPr marL="914400" lvl="1" indent="-342900" algn="l" rtl="0">
              <a:lnSpc>
                <a:spcPct val="90000"/>
              </a:lnSpc>
              <a:spcBef>
                <a:spcPts val="1000"/>
              </a:spcBef>
              <a:spcAft>
                <a:spcPts val="0"/>
              </a:spcAft>
              <a:buClr>
                <a:schemeClr val="dk1"/>
              </a:buClr>
              <a:buSzPts val="1800"/>
              <a:buChar char="•"/>
            </a:pPr>
            <a:endParaRPr/>
          </a:p>
        </p:txBody>
      </p:sp>
      <p:sp>
        <p:nvSpPr>
          <p:cNvPr id="315" name="Google Shape;315;p4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16" name="Google Shape;316;p4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CIM Search Feature (7/7)</a:t>
            </a:r>
            <a:endParaRPr/>
          </a:p>
        </p:txBody>
      </p:sp>
      <p:sp>
        <p:nvSpPr>
          <p:cNvPr id="322" name="Google Shape;322;p4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23" name="Google Shape;323;p4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29</a:t>
            </a:fld>
            <a:endParaRPr/>
          </a:p>
        </p:txBody>
      </p:sp>
      <p:sp>
        <p:nvSpPr>
          <p:cNvPr id="324" name="Google Shape;324;p4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More Search Feature Caveats:</a:t>
            </a:r>
            <a:endParaRPr/>
          </a:p>
          <a:p>
            <a:pPr marL="914400" lvl="1" indent="-342900" algn="l" rtl="0">
              <a:lnSpc>
                <a:spcPct val="90000"/>
              </a:lnSpc>
              <a:spcBef>
                <a:spcPts val="1000"/>
              </a:spcBef>
              <a:spcAft>
                <a:spcPts val="0"/>
              </a:spcAft>
              <a:buSzPts val="1800"/>
              <a:buChar char="•"/>
            </a:pPr>
            <a:r>
              <a:rPr lang="en-US"/>
              <a:t>Searches will find pending, active, and deleted courses unless otherwise specified in Manual Search criteria. If you are revising, be sure your course is active (or that you are purposefully reactivating a deleted course)!</a:t>
            </a:r>
            <a:endParaRPr/>
          </a:p>
          <a:p>
            <a:pPr marL="914400" lvl="1" indent="-342900" algn="l" rtl="0">
              <a:spcBef>
                <a:spcPts val="1000"/>
              </a:spcBef>
              <a:spcAft>
                <a:spcPts val="0"/>
              </a:spcAft>
              <a:buSzPts val="1800"/>
              <a:buChar char="•"/>
            </a:pPr>
            <a:r>
              <a:rPr lang="en-US"/>
              <a:t>It is </a:t>
            </a:r>
            <a:r>
              <a:rPr lang="en-US" b="1" i="1"/>
              <a:t>not possible</a:t>
            </a:r>
            <a:r>
              <a:rPr lang="en-US"/>
              <a:t> to combine a Manual Search with a Quick Search. Quick Search ignores anything typed in the Manual Search box. For example, if you attempted to find all ACCT courses at MC by typing “ACCT*” in the Manual Search box and then running a Quick Search on “Moorpark Courses,” you would just get a list of </a:t>
            </a:r>
            <a:r>
              <a:rPr lang="en-US" b="1" i="1"/>
              <a:t>all</a:t>
            </a:r>
            <a:r>
              <a:rPr lang="en-US"/>
              <a:t> MC courses. Try a Manual Search using “ACCT M*” instead.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a:t>Introduction:</a:t>
            </a:r>
            <a:br>
              <a:rPr lang="en-US"/>
            </a:br>
            <a:r>
              <a:rPr lang="en-US"/>
              <a:t>Meet CourseLeaf CIM</a:t>
            </a:r>
            <a:endParaRPr/>
          </a:p>
        </p:txBody>
      </p:sp>
      <p:sp>
        <p:nvSpPr>
          <p:cNvPr id="98" name="Google Shape;9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99" name="Google Shape;9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2"/>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a:t>Special Considerations for Users’ First Course Revision in CIM</a:t>
            </a:r>
            <a:endParaRPr/>
          </a:p>
        </p:txBody>
      </p:sp>
      <p:sp>
        <p:nvSpPr>
          <p:cNvPr id="330" name="Google Shape;330;p4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31" name="Google Shape;331;p4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We can guarantee that </a:t>
            </a:r>
            <a:r>
              <a:rPr lang="en-US" b="1" i="1"/>
              <a:t>not</a:t>
            </a:r>
            <a:r>
              <a:rPr lang="en-US"/>
              <a:t> all data from the last CurricUNET version of your course outline will carry over correctly to CIM; some will be missing, sometimes older (obsolete) data will be included, and some items will be present, but will display in the wrong field</a:t>
            </a:r>
            <a:endParaRPr/>
          </a:p>
          <a:p>
            <a:pPr marL="457200" lvl="0" indent="-342900" algn="l" rtl="0">
              <a:lnSpc>
                <a:spcPct val="90000"/>
              </a:lnSpc>
              <a:spcBef>
                <a:spcPts val="1000"/>
              </a:spcBef>
              <a:spcAft>
                <a:spcPts val="0"/>
              </a:spcAft>
              <a:buClr>
                <a:schemeClr val="dk1"/>
              </a:buClr>
              <a:buSzPts val="1800"/>
              <a:buChar char="•"/>
            </a:pPr>
            <a:r>
              <a:rPr lang="en-US"/>
              <a:t>The first time you revise any course, obtain a copy of the last CurricUNET backup of the course outline from the curriculum leadership team at your campus so you may restore missing or inaccurate data as you revise your COR</a:t>
            </a:r>
            <a:endParaRPr/>
          </a:p>
        </p:txBody>
      </p:sp>
      <p:sp>
        <p:nvSpPr>
          <p:cNvPr id="337" name="Google Shape;337;p4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Special Considerations for Users’</a:t>
            </a:r>
            <a:br>
              <a:rPr lang="en-US"/>
            </a:br>
            <a:r>
              <a:rPr lang="en-US"/>
              <a:t>First Course Revision in CIM (1/5)</a:t>
            </a:r>
            <a:endParaRPr/>
          </a:p>
        </p:txBody>
      </p:sp>
      <p:sp>
        <p:nvSpPr>
          <p:cNvPr id="338" name="Google Shape;338;p4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39" name="Google Shape;339;p4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4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Special Considerations for Users’</a:t>
            </a:r>
            <a:br>
              <a:rPr lang="en-US"/>
            </a:br>
            <a:r>
              <a:rPr lang="en-US"/>
              <a:t>First Course Revision in CIM (2/5)</a:t>
            </a:r>
            <a:endParaRPr/>
          </a:p>
        </p:txBody>
      </p:sp>
      <p:sp>
        <p:nvSpPr>
          <p:cNvPr id="345" name="Google Shape;345;p4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SzPts val="1800"/>
              <a:buChar char="•"/>
            </a:pPr>
            <a:r>
              <a:rPr lang="en-US" dirty="0"/>
              <a:t>Known issues that will require rework include</a:t>
            </a:r>
            <a:endParaRPr dirty="0"/>
          </a:p>
          <a:p>
            <a:pPr marL="914400" lvl="1" indent="-342900" algn="l" rtl="0">
              <a:spcBef>
                <a:spcPts val="1000"/>
              </a:spcBef>
              <a:spcAft>
                <a:spcPts val="0"/>
              </a:spcAft>
              <a:buSzPts val="1800"/>
              <a:buChar char="•"/>
            </a:pPr>
            <a:r>
              <a:rPr lang="en-US" dirty="0"/>
              <a:t>Requisite justifications (</a:t>
            </a:r>
            <a:r>
              <a:rPr lang="en-US" b="1" i="1" dirty="0"/>
              <a:t>none</a:t>
            </a:r>
            <a:r>
              <a:rPr lang="en-US" dirty="0"/>
              <a:t> of these carried over from CurricUNET)</a:t>
            </a:r>
            <a:endParaRPr dirty="0"/>
          </a:p>
          <a:p>
            <a:pPr marL="914400" lvl="1" indent="-342900" algn="l" rtl="0">
              <a:spcBef>
                <a:spcPts val="1000"/>
              </a:spcBef>
              <a:spcAft>
                <a:spcPts val="0"/>
              </a:spcAft>
              <a:buSzPts val="1800"/>
              <a:buChar char="•"/>
            </a:pPr>
            <a:r>
              <a:rPr lang="en-US" dirty="0"/>
              <a:t>General education (AA/AS, CSU GE-Breadth, IGETC) and UC transferability (</a:t>
            </a:r>
            <a:r>
              <a:rPr lang="en-US" b="1" i="1" dirty="0"/>
              <a:t>none</a:t>
            </a:r>
            <a:r>
              <a:rPr lang="en-US" dirty="0"/>
              <a:t> of these carried over from CurricUNET)</a:t>
            </a:r>
            <a:endParaRPr dirty="0"/>
          </a:p>
          <a:p>
            <a:pPr marL="914400" lvl="1" indent="-342900" algn="l" rtl="0">
              <a:spcBef>
                <a:spcPts val="1000"/>
              </a:spcBef>
              <a:spcAft>
                <a:spcPts val="0"/>
              </a:spcAft>
              <a:buSzPts val="1800"/>
              <a:buChar char="•"/>
            </a:pPr>
            <a:r>
              <a:rPr lang="en-US" dirty="0"/>
              <a:t>Units and hours data (change hours from per-week to per-semester)</a:t>
            </a:r>
            <a:endParaRPr dirty="0"/>
          </a:p>
          <a:p>
            <a:pPr marL="914400" lvl="1" indent="-342900" algn="l" rtl="0">
              <a:spcBef>
                <a:spcPts val="1000"/>
              </a:spcBef>
              <a:spcAft>
                <a:spcPts val="0"/>
              </a:spcAft>
              <a:buSzPts val="1800"/>
              <a:buChar char="•"/>
            </a:pPr>
            <a:r>
              <a:rPr lang="en-US" dirty="0"/>
              <a:t>Course content (for MC, links to the corresponding objectives and the percentage of the course devoted to each major topic did not carry over from CurricUNET; for VC, item numbers may no longer point to the correct objectives); also, in a few cases, the outline item numbering has been lost</a:t>
            </a:r>
            <a:endParaRPr dirty="0"/>
          </a:p>
        </p:txBody>
      </p:sp>
      <p:sp>
        <p:nvSpPr>
          <p:cNvPr id="346" name="Google Shape;346;p4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47" name="Google Shape;347;p4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Special Considerations for Users’</a:t>
            </a:r>
            <a:br>
              <a:rPr lang="en-US"/>
            </a:br>
            <a:r>
              <a:rPr lang="en-US"/>
              <a:t>First Course Revision in CIM (3/5)</a:t>
            </a:r>
            <a:endParaRPr/>
          </a:p>
        </p:txBody>
      </p:sp>
      <p:sp>
        <p:nvSpPr>
          <p:cNvPr id="353" name="Google Shape;353;p4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SzPts val="1800"/>
              <a:buChar char="•"/>
            </a:pPr>
            <a:r>
              <a:rPr lang="en-US"/>
              <a:t>More known issues that will require rework include</a:t>
            </a:r>
            <a:endParaRPr/>
          </a:p>
          <a:p>
            <a:pPr marL="914400" lvl="1" indent="-342900" algn="l" rtl="0">
              <a:spcBef>
                <a:spcPts val="1000"/>
              </a:spcBef>
              <a:spcAft>
                <a:spcPts val="0"/>
              </a:spcAft>
              <a:buSzPts val="1800"/>
              <a:buChar char="•"/>
            </a:pPr>
            <a:r>
              <a:rPr lang="en-US"/>
              <a:t>Distance education (there are changes to the questions, and you will need to click the “Distance Education” box in the Instructional Methodology section to activate the DE addendum, even if the course was previously approved for DE). Due to the changes in questions, you will have to complete the DE addendum from scratch; however, the information on your last good copy of the course outline of record should help you with this.</a:t>
            </a:r>
            <a:endParaRPr/>
          </a:p>
          <a:p>
            <a:pPr marL="914400" lvl="1" indent="-342900" algn="l" rtl="0">
              <a:spcBef>
                <a:spcPts val="1000"/>
              </a:spcBef>
              <a:spcAft>
                <a:spcPts val="0"/>
              </a:spcAft>
              <a:buSzPts val="1800"/>
              <a:buChar char="•"/>
            </a:pPr>
            <a:r>
              <a:rPr lang="en-US"/>
              <a:t>The primary (or only) Minimum Qualification discipline may display in the “Additional Minimum Qualifications” field and will need to be moved.</a:t>
            </a:r>
            <a:endParaRPr/>
          </a:p>
        </p:txBody>
      </p:sp>
      <p:sp>
        <p:nvSpPr>
          <p:cNvPr id="354" name="Google Shape;354;p4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55" name="Google Shape;355;p4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4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Special Considerations for Users’</a:t>
            </a:r>
            <a:br>
              <a:rPr lang="en-US"/>
            </a:br>
            <a:r>
              <a:rPr lang="en-US"/>
              <a:t>First Course Revision in CIM (4/5)</a:t>
            </a:r>
            <a:endParaRPr/>
          </a:p>
        </p:txBody>
      </p:sp>
      <p:sp>
        <p:nvSpPr>
          <p:cNvPr id="361" name="Google Shape;361;p4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SzPts val="1800"/>
              <a:buChar char="•"/>
            </a:pPr>
            <a:r>
              <a:rPr lang="en-US"/>
              <a:t>Yet more known issues that will require rework include</a:t>
            </a:r>
            <a:endParaRPr/>
          </a:p>
          <a:p>
            <a:pPr marL="914400" lvl="1" indent="-342900" algn="l" rtl="0">
              <a:spcBef>
                <a:spcPts val="1000"/>
              </a:spcBef>
              <a:spcAft>
                <a:spcPts val="0"/>
              </a:spcAft>
              <a:buSzPts val="1800"/>
              <a:buChar char="•"/>
            </a:pPr>
            <a:r>
              <a:rPr lang="en-US"/>
              <a:t>Requisites, CSU/UC transferability, C-ID status, former course ID, field trip status, and whether the course is degree-applicable may show up in the catalog description rather than in the designated fields for these items, and course outline originators will need move these to the correct boxes</a:t>
            </a:r>
            <a:endParaRPr/>
          </a:p>
          <a:p>
            <a:pPr marL="914400" lvl="1" indent="-342900" algn="l" rtl="0">
              <a:spcBef>
                <a:spcPts val="1000"/>
              </a:spcBef>
              <a:spcAft>
                <a:spcPts val="0"/>
              </a:spcAft>
              <a:buSzPts val="1800"/>
              <a:buChar char="•"/>
            </a:pPr>
            <a:r>
              <a:rPr lang="en-US"/>
              <a:t>CSLOs may include obsolete (archived) SLO statements</a:t>
            </a:r>
            <a:endParaRPr/>
          </a:p>
          <a:p>
            <a:pPr marL="914400" lvl="1" indent="-342900" algn="l" rtl="0">
              <a:spcBef>
                <a:spcPts val="1000"/>
              </a:spcBef>
              <a:spcAft>
                <a:spcPts val="0"/>
              </a:spcAft>
              <a:buSzPts val="1800"/>
              <a:buChar char="•"/>
            </a:pPr>
            <a:r>
              <a:rPr lang="en-US"/>
              <a:t>Course objectives and CSLOs may be mixed together and require separation</a:t>
            </a:r>
            <a:endParaRPr/>
          </a:p>
          <a:p>
            <a:pPr marL="914400" lvl="1" indent="-342900" algn="l" rtl="0">
              <a:spcBef>
                <a:spcPts val="1000"/>
              </a:spcBef>
              <a:spcAft>
                <a:spcPts val="0"/>
              </a:spcAft>
              <a:buSzPts val="1800"/>
              <a:buChar char="•"/>
            </a:pPr>
            <a:r>
              <a:rPr lang="en-US"/>
              <a:t>Representative assignments, outside assignments, methods of instruction, and methods of evaluation have different choices and/or organization, especially for VC</a:t>
            </a:r>
            <a:endParaRPr/>
          </a:p>
        </p:txBody>
      </p:sp>
      <p:sp>
        <p:nvSpPr>
          <p:cNvPr id="362" name="Google Shape;362;p4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63" name="Google Shape;363;p4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4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Special Considerations for Users’</a:t>
            </a:r>
            <a:br>
              <a:rPr lang="en-US"/>
            </a:br>
            <a:r>
              <a:rPr lang="en-US"/>
              <a:t>First Course Revision in CIM (5/5)</a:t>
            </a:r>
            <a:endParaRPr/>
          </a:p>
        </p:txBody>
      </p:sp>
      <p:sp>
        <p:nvSpPr>
          <p:cNvPr id="369" name="Google Shape;369;p4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...and of course there will also be unanticipated issues; these will afford you an unforgettable opportunity to assist your curriculum leadership team in debugging the system!</a:t>
            </a:r>
            <a:endParaRPr/>
          </a:p>
        </p:txBody>
      </p:sp>
      <p:sp>
        <p:nvSpPr>
          <p:cNvPr id="370" name="Google Shape;370;p4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71" name="Google Shape;371;p4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8"/>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dirty="0"/>
              <a:t>Adding a New Course</a:t>
            </a:r>
            <a:endParaRPr dirty="0"/>
          </a:p>
        </p:txBody>
      </p:sp>
      <p:sp>
        <p:nvSpPr>
          <p:cNvPr id="377" name="Google Shape;377;p4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78" name="Google Shape;378;p4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Adding a New Course (1/2)</a:t>
            </a:r>
            <a:endParaRPr dirty="0"/>
          </a:p>
        </p:txBody>
      </p:sp>
      <p:sp>
        <p:nvSpPr>
          <p:cNvPr id="384" name="Google Shape;384;p4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If the course you are adding is totally unlike any existing course in the district, then navigate to the </a:t>
            </a:r>
            <a:r>
              <a:rPr lang="en-US" dirty="0">
                <a:hlinkClick r:id="rId3"/>
              </a:rPr>
              <a:t>Course Inventory Management page</a:t>
            </a:r>
            <a:r>
              <a:rPr lang="en-US" dirty="0"/>
              <a:t>, click the “Propose New Course” button, and start editing your course proposal from scratch.</a:t>
            </a:r>
          </a:p>
          <a:p>
            <a:pPr marL="457200" lvl="0" indent="-342900" algn="l" rtl="0">
              <a:spcBef>
                <a:spcPts val="1000"/>
              </a:spcBef>
              <a:spcAft>
                <a:spcPts val="0"/>
              </a:spcAft>
              <a:buSzPts val="1800"/>
              <a:buChar char="•"/>
            </a:pPr>
            <a:r>
              <a:rPr lang="en-US" dirty="0"/>
              <a:t>As with a revision, you may save the course at any time by clicking the “Save Changes” button, or submit it to technical review by clicking the “Start Workflow” button; again, both these buttons are at the very bottom of the page.</a:t>
            </a:r>
          </a:p>
        </p:txBody>
      </p:sp>
      <p:sp>
        <p:nvSpPr>
          <p:cNvPr id="385" name="Google Shape;385;p4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86" name="Google Shape;386;p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37</a:t>
            </a:fld>
            <a:endParaRPr/>
          </a:p>
        </p:txBody>
      </p:sp>
    </p:spTree>
    <p:extLst>
      <p:ext uri="{BB962C8B-B14F-4D97-AF65-F5344CB8AC3E}">
        <p14:creationId xmlns:p14="http://schemas.microsoft.com/office/powerpoint/2010/main" val="3183486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Adding a New Course (2/2)</a:t>
            </a:r>
            <a:endParaRPr dirty="0"/>
          </a:p>
        </p:txBody>
      </p:sp>
      <p:sp>
        <p:nvSpPr>
          <p:cNvPr id="384" name="Google Shape;384;p49"/>
          <p:cNvSpPr txBox="1">
            <a:spLocks noGrp="1"/>
          </p:cNvSpPr>
          <p:nvPr>
            <p:ph type="body" idx="1"/>
          </p:nvPr>
        </p:nvSpPr>
        <p:spPr>
          <a:xfrm>
            <a:off x="838200" y="1629677"/>
            <a:ext cx="10515600" cy="4351200"/>
          </a:xfrm>
          <a:prstGeom prst="rect">
            <a:avLst/>
          </a:prstGeom>
          <a:noFill/>
          <a:ln>
            <a:noFill/>
          </a:ln>
        </p:spPr>
        <p:txBody>
          <a:bodyPr spcFirstLastPara="1" wrap="square" lIns="91425" tIns="45700" rIns="91425" bIns="45700" anchor="t" anchorCtr="0">
            <a:noAutofit/>
          </a:bodyPr>
          <a:lstStyle/>
          <a:p>
            <a:pPr lvl="0"/>
            <a:r>
              <a:rPr lang="en-US" dirty="0"/>
              <a:t>If the course is similar to an existing one in the district, then follow the procedure for a brand-new course, but before you start editing…</a:t>
            </a:r>
          </a:p>
          <a:p>
            <a:pPr lvl="1"/>
            <a:r>
              <a:rPr lang="en-US" dirty="0"/>
              <a:t>Click the “Propose New from Existing Course” button.</a:t>
            </a:r>
          </a:p>
          <a:p>
            <a:pPr lvl="1"/>
            <a:r>
              <a:rPr lang="en-US" dirty="0"/>
              <a:t>Click “OK” on the warning. You will be taken to a gray dialog in which you select the course you wish to plagiarize.</a:t>
            </a:r>
          </a:p>
          <a:p>
            <a:pPr lvl="1"/>
            <a:r>
              <a:rPr lang="en-US" dirty="0"/>
              <a:t>Use the “Select Subject…” menu (not Quick Add) to select this course.</a:t>
            </a:r>
          </a:p>
          <a:p>
            <a:pPr lvl="1"/>
            <a:r>
              <a:rPr lang="en-US" dirty="0"/>
              <a:t>Click the “Add” button to populate the course outline with information from the selected course, or the “Close” button if you change your mind and decide to edit the course from scratch after all.</a:t>
            </a:r>
          </a:p>
          <a:p>
            <a:r>
              <a:rPr lang="en-US" dirty="0"/>
              <a:t>This method does </a:t>
            </a:r>
            <a:r>
              <a:rPr lang="en-US" i="1" dirty="0"/>
              <a:t>not</a:t>
            </a:r>
            <a:r>
              <a:rPr lang="en-US" dirty="0"/>
              <a:t> work for course outlines from outside VCCCD.</a:t>
            </a:r>
            <a:endParaRPr dirty="0"/>
          </a:p>
        </p:txBody>
      </p:sp>
      <p:sp>
        <p:nvSpPr>
          <p:cNvPr id="385" name="Google Shape;385;p4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86" name="Google Shape;386;p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38</a:t>
            </a:fld>
            <a:endParaRPr/>
          </a:p>
        </p:txBody>
      </p:sp>
    </p:spTree>
    <p:extLst>
      <p:ext uri="{BB962C8B-B14F-4D97-AF65-F5344CB8AC3E}">
        <p14:creationId xmlns:p14="http://schemas.microsoft.com/office/powerpoint/2010/main" val="1503237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8"/>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dirty="0"/>
              <a:t>Notes on Programs</a:t>
            </a:r>
            <a:endParaRPr dirty="0"/>
          </a:p>
        </p:txBody>
      </p:sp>
      <p:sp>
        <p:nvSpPr>
          <p:cNvPr id="377" name="Google Shape;377;p4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78" name="Google Shape;378;p4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39</a:t>
            </a:fld>
            <a:endParaRPr/>
          </a:p>
        </p:txBody>
      </p:sp>
    </p:spTree>
    <p:extLst>
      <p:ext uri="{BB962C8B-B14F-4D97-AF65-F5344CB8AC3E}">
        <p14:creationId xmlns:p14="http://schemas.microsoft.com/office/powerpoint/2010/main" val="18544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a:t>Introduction: Meet CourseLeaf CIM</a:t>
            </a:r>
            <a:endParaRPr/>
          </a:p>
        </p:txBody>
      </p:sp>
      <p:sp>
        <p:nvSpPr>
          <p:cNvPr id="105" name="Google Shape;105;p1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a:t>CourseLeaf Curriculum Inventory Management (CIM, pronounced “kim”) is succeeding CurricUNET as the VCCCD’s curriculum management system (CMS) starting in Fall 2019.</a:t>
            </a:r>
            <a:endParaRPr/>
          </a:p>
          <a:p>
            <a:pPr marL="457200" lvl="0" indent="-342900" algn="l" rtl="0">
              <a:lnSpc>
                <a:spcPct val="90000"/>
              </a:lnSpc>
              <a:spcBef>
                <a:spcPts val="1000"/>
              </a:spcBef>
              <a:spcAft>
                <a:spcPts val="0"/>
              </a:spcAft>
              <a:buClr>
                <a:schemeClr val="dk1"/>
              </a:buClr>
              <a:buSzPts val="1800"/>
              <a:buChar char="•"/>
            </a:pPr>
            <a:r>
              <a:rPr lang="en-US"/>
              <a:t>This presentation and other CIM instructional materials will be placed on your college’s Curriculum Committee website.</a:t>
            </a:r>
            <a:endParaRPr/>
          </a:p>
          <a:p>
            <a:pPr marL="457200" lvl="0" indent="-342900" algn="l" rtl="0">
              <a:lnSpc>
                <a:spcPct val="90000"/>
              </a:lnSpc>
              <a:spcBef>
                <a:spcPts val="1000"/>
              </a:spcBef>
              <a:spcAft>
                <a:spcPts val="0"/>
              </a:spcAft>
              <a:buClr>
                <a:schemeClr val="dk1"/>
              </a:buClr>
              <a:buSzPts val="1800"/>
              <a:buChar char="•"/>
            </a:pPr>
            <a:r>
              <a:rPr lang="en-US"/>
              <a:t>Your Curriculum Committee faculty co-chairs and curriculum technicians have received additional training on CIM; please contact them if you are having difficulties not addressed in the training.</a:t>
            </a:r>
            <a:endParaRPr/>
          </a:p>
          <a:p>
            <a:pPr marL="457200" lvl="0" indent="-342900" algn="l" rtl="0">
              <a:lnSpc>
                <a:spcPct val="90000"/>
              </a:lnSpc>
              <a:spcBef>
                <a:spcPts val="1000"/>
              </a:spcBef>
              <a:spcAft>
                <a:spcPts val="0"/>
              </a:spcAft>
              <a:buClr>
                <a:schemeClr val="dk1"/>
              </a:buClr>
              <a:buSzPts val="1800"/>
              <a:buChar char="•"/>
            </a:pPr>
            <a:r>
              <a:rPr lang="en-US"/>
              <a:t>Bugs! We are still working these out; please bear with us.</a:t>
            </a:r>
            <a:endParaRPr/>
          </a:p>
        </p:txBody>
      </p:sp>
      <p:sp>
        <p:nvSpPr>
          <p:cNvPr id="106" name="Google Shape;106;p1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07" name="Google Shape;107;p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Notes on Programs</a:t>
            </a:r>
            <a:endParaRPr dirty="0"/>
          </a:p>
        </p:txBody>
      </p:sp>
      <p:sp>
        <p:nvSpPr>
          <p:cNvPr id="384" name="Google Shape;384;p4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Most new programs approved during academic year 2018-19 will need to be re-entered into CIM. This is because only minimal program data are stored in Banner, so the vendor used the 2018-19 catalog information instead to transfer our program data. Programs approved during this past year weren’t in the catalog yet, so the vendor was not able to capture them for us (with one or two exceptions, e.g., ICAN-JOB) when we complained about this).</a:t>
            </a:r>
            <a:endParaRPr dirty="0"/>
          </a:p>
        </p:txBody>
      </p:sp>
      <p:sp>
        <p:nvSpPr>
          <p:cNvPr id="385" name="Google Shape;385;p4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86" name="Google Shape;386;p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8"/>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6000"/>
              <a:buFont typeface="Calibri"/>
              <a:buNone/>
            </a:pPr>
            <a:r>
              <a:rPr lang="en-US" dirty="0"/>
              <a:t>Conclusion/Q &amp; A</a:t>
            </a:r>
            <a:br>
              <a:rPr lang="en-US" dirty="0"/>
            </a:br>
            <a:endParaRPr dirty="0"/>
          </a:p>
        </p:txBody>
      </p:sp>
      <p:sp>
        <p:nvSpPr>
          <p:cNvPr id="377" name="Google Shape;377;p4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78" name="Google Shape;378;p4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41</a:t>
            </a:fld>
            <a:endParaRPr/>
          </a:p>
        </p:txBody>
      </p:sp>
    </p:spTree>
    <p:extLst>
      <p:ext uri="{BB962C8B-B14F-4D97-AF65-F5344CB8AC3E}">
        <p14:creationId xmlns:p14="http://schemas.microsoft.com/office/powerpoint/2010/main" val="1737522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Conclusion/Q &amp; A</a:t>
            </a:r>
            <a:endParaRPr dirty="0"/>
          </a:p>
        </p:txBody>
      </p:sp>
      <p:sp>
        <p:nvSpPr>
          <p:cNvPr id="384" name="Google Shape;384;p4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numCol="2" anchor="t" anchorCtr="0">
            <a:noAutofit/>
          </a:bodyPr>
          <a:lstStyle/>
          <a:p>
            <a:pPr marL="457200" lvl="0" indent="-342900" algn="l" rtl="0">
              <a:spcBef>
                <a:spcPts val="1000"/>
              </a:spcBef>
              <a:spcAft>
                <a:spcPts val="0"/>
              </a:spcAft>
              <a:buSzPts val="1800"/>
              <a:buChar char="•"/>
            </a:pPr>
            <a:r>
              <a:rPr lang="en-US" dirty="0"/>
              <a:t>Many of the assumptions we base on our experience with CurricUNET will need to be discarded. CourseLeaf CIM is a new system with new behaviors, procedures, and quirks.</a:t>
            </a:r>
          </a:p>
          <a:p>
            <a:pPr marL="457200" lvl="0" indent="-342900" algn="l" rtl="0">
              <a:spcBef>
                <a:spcPts val="1000"/>
              </a:spcBef>
              <a:spcAft>
                <a:spcPts val="0"/>
              </a:spcAft>
              <a:buSzPts val="1800"/>
              <a:buChar char="•"/>
            </a:pPr>
            <a:r>
              <a:rPr lang="en-US" dirty="0"/>
              <a:t>Questions?</a:t>
            </a:r>
          </a:p>
          <a:p>
            <a:pPr marL="457200" lvl="0" indent="-342900" algn="l" rtl="0">
              <a:spcBef>
                <a:spcPts val="1000"/>
              </a:spcBef>
              <a:spcAft>
                <a:spcPts val="0"/>
              </a:spcAft>
              <a:buSzPts val="1800"/>
              <a:buChar char="•"/>
            </a:pPr>
            <a:endParaRPr lang="en-US" dirty="0"/>
          </a:p>
          <a:p>
            <a:pPr marL="457200" lvl="0" indent="-342900" algn="l" rtl="0">
              <a:spcBef>
                <a:spcPts val="1000"/>
              </a:spcBef>
              <a:spcAft>
                <a:spcPts val="0"/>
              </a:spcAft>
              <a:buSzPts val="1800"/>
              <a:buChar char="•"/>
            </a:pPr>
            <a:endParaRPr lang="en-US" dirty="0"/>
          </a:p>
          <a:p>
            <a:pPr marL="457200" lvl="0" indent="-342900" algn="l" rtl="0">
              <a:spcBef>
                <a:spcPts val="1000"/>
              </a:spcBef>
              <a:spcAft>
                <a:spcPts val="0"/>
              </a:spcAft>
              <a:buSzPts val="1800"/>
              <a:buChar char="•"/>
            </a:pPr>
            <a:r>
              <a:rPr lang="en-US" dirty="0"/>
              <a:t>Thank you for coming! The curriculum leadership team at Ventura College includes:</a:t>
            </a:r>
          </a:p>
          <a:p>
            <a:pPr lvl="1">
              <a:spcBef>
                <a:spcPts val="1000"/>
              </a:spcBef>
            </a:pPr>
            <a:r>
              <a:rPr lang="en-US" dirty="0">
                <a:hlinkClick r:id="rId3"/>
              </a:rPr>
              <a:t>Sarah Ayala</a:t>
            </a:r>
            <a:endParaRPr lang="en-US" dirty="0"/>
          </a:p>
          <a:p>
            <a:pPr lvl="1">
              <a:spcBef>
                <a:spcPts val="1000"/>
              </a:spcBef>
            </a:pPr>
            <a:r>
              <a:rPr lang="en-US" dirty="0">
                <a:hlinkClick r:id="rId4"/>
              </a:rPr>
              <a:t>Michael Bowen</a:t>
            </a:r>
            <a:endParaRPr lang="en-US" dirty="0"/>
          </a:p>
          <a:p>
            <a:pPr lvl="1">
              <a:spcBef>
                <a:spcPts val="1000"/>
              </a:spcBef>
            </a:pPr>
            <a:r>
              <a:rPr lang="en-US" dirty="0">
                <a:hlinkClick r:id="rId5"/>
              </a:rPr>
              <a:t>Thao </a:t>
            </a:r>
            <a:r>
              <a:rPr lang="en-US" dirty="0" err="1">
                <a:hlinkClick r:id="rId5"/>
              </a:rPr>
              <a:t>Brabander</a:t>
            </a:r>
            <a:endParaRPr lang="en-US" dirty="0"/>
          </a:p>
          <a:p>
            <a:pPr lvl="1">
              <a:spcBef>
                <a:spcPts val="1000"/>
              </a:spcBef>
            </a:pPr>
            <a:r>
              <a:rPr lang="en-US" dirty="0">
                <a:hlinkClick r:id="rId6"/>
              </a:rPr>
              <a:t>Michael Callahan</a:t>
            </a:r>
            <a:endParaRPr lang="en-US" dirty="0"/>
          </a:p>
          <a:p>
            <a:pPr lvl="1">
              <a:spcBef>
                <a:spcPts val="1000"/>
              </a:spcBef>
            </a:pPr>
            <a:r>
              <a:rPr lang="en-US" dirty="0">
                <a:hlinkClick r:id="rId7"/>
              </a:rPr>
              <a:t>Jennifer </a:t>
            </a:r>
            <a:r>
              <a:rPr lang="en-US" dirty="0" err="1">
                <a:hlinkClick r:id="rId7"/>
              </a:rPr>
              <a:t>Kalfsbeek</a:t>
            </a:r>
            <a:r>
              <a:rPr lang="en-US" dirty="0">
                <a:hlinkClick r:id="rId7"/>
              </a:rPr>
              <a:t>-Goetz</a:t>
            </a:r>
            <a:endParaRPr dirty="0"/>
          </a:p>
        </p:txBody>
      </p:sp>
      <p:sp>
        <p:nvSpPr>
          <p:cNvPr id="385" name="Google Shape;385;p4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386" name="Google Shape;386;p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42</a:t>
            </a:fld>
            <a:endParaRPr/>
          </a:p>
        </p:txBody>
      </p:sp>
    </p:spTree>
    <p:extLst>
      <p:ext uri="{BB962C8B-B14F-4D97-AF65-F5344CB8AC3E}">
        <p14:creationId xmlns:p14="http://schemas.microsoft.com/office/powerpoint/2010/main" val="29214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6000"/>
              <a:buNone/>
            </a:pPr>
            <a:r>
              <a:rPr lang="en-US"/>
              <a:t>Major Differences from CurricUNET®️</a:t>
            </a:r>
            <a:br>
              <a:rPr lang="en-US"/>
            </a:br>
            <a:endParaRPr/>
          </a:p>
        </p:txBody>
      </p:sp>
      <p:sp>
        <p:nvSpPr>
          <p:cNvPr id="113" name="Google Shape;11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14" name="Google Shape;11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(1/10)</a:t>
            </a:r>
            <a:endParaRPr dirty="0"/>
          </a:p>
        </p:txBody>
      </p:sp>
      <p:sp>
        <p:nvSpPr>
          <p:cNvPr id="120" name="Google Shape;120;p1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b="1"/>
              <a:t>Single district-wide system</a:t>
            </a:r>
            <a:r>
              <a:rPr lang="en-US"/>
              <a:t>: The CIM interface and reports are the same at all three colleges; it is the VCCCD’s first truly district-wide curriculum management system.</a:t>
            </a:r>
            <a:endParaRPr/>
          </a:p>
          <a:p>
            <a:pPr marL="914400" lvl="1" indent="-342900" algn="l" rtl="0">
              <a:lnSpc>
                <a:spcPct val="90000"/>
              </a:lnSpc>
              <a:spcBef>
                <a:spcPts val="500"/>
              </a:spcBef>
              <a:spcAft>
                <a:spcPts val="0"/>
              </a:spcAft>
              <a:buSzPts val="1800"/>
              <a:buChar char="•"/>
            </a:pPr>
            <a:r>
              <a:rPr lang="en-US"/>
              <a:t>You will be able to see (but not edit) courses from other departments, divisions, and campuses.</a:t>
            </a:r>
            <a:endParaRPr/>
          </a:p>
          <a:p>
            <a:pPr marL="914400" lvl="1" indent="-342900" algn="l" rtl="0">
              <a:lnSpc>
                <a:spcPct val="90000"/>
              </a:lnSpc>
              <a:spcBef>
                <a:spcPts val="500"/>
              </a:spcBef>
              <a:spcAft>
                <a:spcPts val="0"/>
              </a:spcAft>
              <a:buSzPts val="1800"/>
              <a:buChar char="•"/>
            </a:pPr>
            <a:r>
              <a:rPr lang="en-US"/>
              <a:t>Each college still has its own routing and approval processes (“workflow”).</a:t>
            </a:r>
            <a:endParaRPr/>
          </a:p>
          <a:p>
            <a:pPr marL="457200" lvl="0" indent="-342900" algn="l" rtl="0">
              <a:lnSpc>
                <a:spcPct val="90000"/>
              </a:lnSpc>
              <a:spcBef>
                <a:spcPts val="1000"/>
              </a:spcBef>
              <a:spcAft>
                <a:spcPts val="0"/>
              </a:spcAft>
              <a:buClr>
                <a:schemeClr val="dk1"/>
              </a:buClr>
              <a:buSzPts val="1800"/>
              <a:buChar char="•"/>
            </a:pPr>
            <a:r>
              <a:rPr lang="en-US" b="1"/>
              <a:t>Single sign on</a:t>
            </a:r>
            <a:r>
              <a:rPr lang="en-US"/>
              <a:t>: Your CIM user ID and password are the same as your login credentials for the VCCCD portal (my.vcccd.edu). When you change your portal password, your CIM password changes automatically (although possibly not instantaneously; wait a bit).</a:t>
            </a:r>
            <a:endParaRPr/>
          </a:p>
        </p:txBody>
      </p:sp>
      <p:sp>
        <p:nvSpPr>
          <p:cNvPr id="121" name="Google Shape;121;p1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22" name="Google Shape;122;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(2/10)</a:t>
            </a:r>
            <a:endParaRPr dirty="0"/>
          </a:p>
        </p:txBody>
      </p:sp>
      <p:sp>
        <p:nvSpPr>
          <p:cNvPr id="128" name="Google Shape;128;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dirty="0"/>
              <a:t>Banner connection</a:t>
            </a:r>
            <a:r>
              <a:rPr lang="en-US" dirty="0"/>
              <a:t>: CourseLeaf ties directly into Banner.</a:t>
            </a:r>
            <a:endParaRPr dirty="0"/>
          </a:p>
          <a:p>
            <a:pPr marL="914400" lvl="1" indent="-342900" algn="l" rtl="0">
              <a:spcBef>
                <a:spcPts val="500"/>
              </a:spcBef>
              <a:spcAft>
                <a:spcPts val="0"/>
              </a:spcAft>
              <a:buSzPts val="1800"/>
              <a:buChar char="•"/>
            </a:pPr>
            <a:r>
              <a:rPr lang="en-US" dirty="0"/>
              <a:t>This means less work (maybe?) for the academic data specialists.</a:t>
            </a:r>
            <a:endParaRPr dirty="0"/>
          </a:p>
          <a:p>
            <a:pPr marL="914400" lvl="1" indent="-342900" algn="l" rtl="0">
              <a:spcBef>
                <a:spcPts val="500"/>
              </a:spcBef>
              <a:spcAft>
                <a:spcPts val="0"/>
              </a:spcAft>
              <a:buSzPts val="1800"/>
              <a:buChar char="•"/>
            </a:pPr>
            <a:r>
              <a:rPr lang="en-US" dirty="0"/>
              <a:t>S</a:t>
            </a:r>
            <a:r>
              <a:rPr lang="en-US" sz="2400" dirty="0"/>
              <a:t>ome design compromises had to be made for CIM to “talk” to Banner.</a:t>
            </a:r>
            <a:endParaRPr sz="2400" dirty="0"/>
          </a:p>
          <a:p>
            <a:pPr marL="457200" lvl="0" indent="-342900" algn="l" rtl="0">
              <a:spcBef>
                <a:spcPts val="1000"/>
              </a:spcBef>
              <a:spcAft>
                <a:spcPts val="0"/>
              </a:spcAft>
              <a:buSzPts val="1800"/>
              <a:buChar char="•"/>
            </a:pPr>
            <a:r>
              <a:rPr lang="en-US" b="1" dirty="0"/>
              <a:t>Navigation-free zone</a:t>
            </a:r>
            <a:r>
              <a:rPr lang="en-US" dirty="0"/>
              <a:t>: There is no navigation (the menu in the right margin is gone); you will input an entire course or program into a single very long Web page.</a:t>
            </a:r>
            <a:endParaRPr dirty="0"/>
          </a:p>
          <a:p>
            <a:pPr marL="914400" lvl="1" indent="-342900" algn="l" rtl="0">
              <a:spcBef>
                <a:spcPts val="500"/>
              </a:spcBef>
              <a:spcAft>
                <a:spcPts val="0"/>
              </a:spcAft>
              <a:buSzPts val="1800"/>
              <a:buChar char="•"/>
            </a:pPr>
            <a:r>
              <a:rPr lang="en-US" dirty="0"/>
              <a:t>“Save” and “Submit” buttons are at the bottom of the page; you may have to scroll down…way, way down…to find them. Try the “End” button on your keyboard.</a:t>
            </a:r>
            <a:endParaRPr dirty="0"/>
          </a:p>
          <a:p>
            <a:pPr marL="914400" lvl="1" indent="-342900" algn="l" rtl="0">
              <a:spcBef>
                <a:spcPts val="500"/>
              </a:spcBef>
              <a:spcAft>
                <a:spcPts val="0"/>
              </a:spcAft>
              <a:buSzPts val="1800"/>
              <a:buChar char="•"/>
            </a:pPr>
            <a:r>
              <a:rPr lang="en-US" dirty="0"/>
              <a:t>Use your browser’s “Find” function (CTRL+F) to move quickly to a topic.</a:t>
            </a:r>
            <a:endParaRPr dirty="0"/>
          </a:p>
          <a:p>
            <a:pPr marL="457200" lvl="0" indent="-342900" algn="l" rtl="0">
              <a:lnSpc>
                <a:spcPct val="90000"/>
              </a:lnSpc>
              <a:spcBef>
                <a:spcPts val="1000"/>
              </a:spcBef>
              <a:spcAft>
                <a:spcPts val="0"/>
              </a:spcAft>
              <a:buClr>
                <a:schemeClr val="dk1"/>
              </a:buClr>
              <a:buSzPts val="1800"/>
              <a:buChar char="•"/>
            </a:pPr>
            <a:endParaRPr dirty="0"/>
          </a:p>
        </p:txBody>
      </p:sp>
      <p:sp>
        <p:nvSpPr>
          <p:cNvPr id="129" name="Google Shape;12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30" name="Google Shape;13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(3/10)</a:t>
            </a:r>
            <a:endParaRPr dirty="0"/>
          </a:p>
        </p:txBody>
      </p:sp>
      <p:sp>
        <p:nvSpPr>
          <p:cNvPr id="136" name="Google Shape;136;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a:t>Dynamic user interface</a:t>
            </a:r>
            <a:r>
              <a:rPr lang="en-US"/>
              <a:t>: CIM reveals or hides data fields dynamically; for example, if you don’t specify Distance Education as a method of instruction, then CIM will automatically hide the Distance Education data fields. If you change your mind and click the DE option, then these fields will reappear for you to complete.</a:t>
            </a:r>
            <a:endParaRPr/>
          </a:p>
          <a:p>
            <a:pPr marL="457200" lvl="0" indent="-342900" algn="l" rtl="0">
              <a:lnSpc>
                <a:spcPct val="90000"/>
              </a:lnSpc>
              <a:spcBef>
                <a:spcPts val="1000"/>
              </a:spcBef>
              <a:spcAft>
                <a:spcPts val="0"/>
              </a:spcAft>
              <a:buClr>
                <a:schemeClr val="dk1"/>
              </a:buClr>
              <a:buSzPts val="1800"/>
              <a:buChar char="•"/>
            </a:pPr>
            <a:r>
              <a:rPr lang="en-US" b="1"/>
              <a:t>The clone is dead</a:t>
            </a:r>
            <a:r>
              <a:rPr lang="en-US"/>
              <a:t>: To revise a course, simply call it up through the Search function, select it, click the “Edit Course” button, and start filling in the blanks, or editing what’s there. (CourseLeaf makes a new copy automatically when you start entering or revising data.)</a:t>
            </a:r>
            <a:endParaRPr/>
          </a:p>
        </p:txBody>
      </p:sp>
      <p:sp>
        <p:nvSpPr>
          <p:cNvPr id="137" name="Google Shape;13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38" name="Google Shape;13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b="1"/>
              <a:t>Data input</a:t>
            </a:r>
            <a:r>
              <a:rPr lang="en-US"/>
              <a:t>: Data fields are presented in a different order, some new questions have been added, and some old questions have been removed.</a:t>
            </a:r>
            <a:endParaRPr/>
          </a:p>
          <a:p>
            <a:pPr marL="457200" lvl="0" indent="-342900" algn="l" rtl="0">
              <a:spcBef>
                <a:spcPts val="1000"/>
              </a:spcBef>
              <a:spcAft>
                <a:spcPts val="0"/>
              </a:spcAft>
              <a:buSzPts val="1800"/>
              <a:buChar char="•"/>
            </a:pPr>
            <a:r>
              <a:rPr lang="en-US" b="1"/>
              <a:t>Same-as COR consolidation</a:t>
            </a:r>
            <a:r>
              <a:rPr lang="en-US"/>
              <a:t>: Same-as (co-listed) courses will be merged into a single outline (it will no longer be necessary to maintain two or three identical CORs); revising either course will revise all the other(s) automatically. However, the courses will still be routed to all affected deans, department chairs, and faculty for review and approval.</a:t>
            </a:r>
            <a:endParaRPr/>
          </a:p>
        </p:txBody>
      </p:sp>
      <p:sp>
        <p:nvSpPr>
          <p:cNvPr id="144" name="Google Shape;144;p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6000"/>
              <a:buNone/>
            </a:pPr>
            <a:r>
              <a:rPr lang="en-US" dirty="0"/>
              <a:t>Major Differences from CurricUNET (4/10)</a:t>
            </a:r>
            <a:endParaRPr dirty="0"/>
          </a:p>
        </p:txBody>
      </p:sp>
      <p:sp>
        <p:nvSpPr>
          <p:cNvPr id="145" name="Google Shape;145;p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CourseLeaf CIM Training for VCCCD Curriculum Authors</a:t>
            </a:r>
            <a:endParaRPr/>
          </a:p>
        </p:txBody>
      </p:sp>
      <p:sp>
        <p:nvSpPr>
          <p:cNvPr id="146" name="Google Shape;146;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3332</Words>
  <Application>Microsoft Office PowerPoint</Application>
  <PresentationFormat>Widescreen</PresentationFormat>
  <Paragraphs>259</Paragraphs>
  <Slides>42</Slides>
  <Notes>42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CourseLeaf® CIM Training for VCCCD Curriculum Authors August 2019</vt:lpstr>
      <vt:lpstr>CourseLeaf CIM Training Topics</vt:lpstr>
      <vt:lpstr>Introduction: Meet CourseLeaf CIM</vt:lpstr>
      <vt:lpstr>Introduction: Meet CourseLeaf CIM</vt:lpstr>
      <vt:lpstr>Major Differences from CurricUNET®️ </vt:lpstr>
      <vt:lpstr>Major Differences from CurricUNET (1/10)</vt:lpstr>
      <vt:lpstr>Major Differences from CurricUNET (2/10)</vt:lpstr>
      <vt:lpstr>Major Differences from CurricUNET (3/10)</vt:lpstr>
      <vt:lpstr>Major Differences from CurricUNET (4/10)</vt:lpstr>
      <vt:lpstr>Major Differences from CurricUNET (5/10)</vt:lpstr>
      <vt:lpstr>Major Differences from CurricUNET (6/10)</vt:lpstr>
      <vt:lpstr>Major Differences from CurricUNET (7/10)</vt:lpstr>
      <vt:lpstr>Major Differences from CurricUNET (8/10)</vt:lpstr>
      <vt:lpstr>Major Differences from CurricUNET (9/10)</vt:lpstr>
      <vt:lpstr>Major Differences from CurricUNET (10/10)</vt:lpstr>
      <vt:lpstr>Logging into CIM</vt:lpstr>
      <vt:lpstr>Logging into CIM</vt:lpstr>
      <vt:lpstr>Revising an Existing Course/ CIM Course Search Feature</vt:lpstr>
      <vt:lpstr>Revising an Existing Course (1/4)</vt:lpstr>
      <vt:lpstr>Revising an Existing Course (2/4)</vt:lpstr>
      <vt:lpstr>Revising an Existing Course (3/4)</vt:lpstr>
      <vt:lpstr>Revising an Existing Course (4/4)</vt:lpstr>
      <vt:lpstr>CIM Search Feature (1/7)</vt:lpstr>
      <vt:lpstr>CIM Search Feature (2/7)</vt:lpstr>
      <vt:lpstr>CIM Search Feature (3/7)</vt:lpstr>
      <vt:lpstr>CIM Search Feature (4/7)</vt:lpstr>
      <vt:lpstr>CIM Search Feature (5/7)</vt:lpstr>
      <vt:lpstr>CIM Search Feature (6/7)</vt:lpstr>
      <vt:lpstr>CIM Search Feature (7/7)</vt:lpstr>
      <vt:lpstr>Special Considerations for Users’ First Course Revision in CIM</vt:lpstr>
      <vt:lpstr>Special Considerations for Users’ First Course Revision in CIM (1/5)</vt:lpstr>
      <vt:lpstr>Special Considerations for Users’ First Course Revision in CIM (2/5)</vt:lpstr>
      <vt:lpstr>Special Considerations for Users’ First Course Revision in CIM (3/5)</vt:lpstr>
      <vt:lpstr>Special Considerations for Users’ First Course Revision in CIM (4/5)</vt:lpstr>
      <vt:lpstr>Special Considerations for Users’ First Course Revision in CIM (5/5)</vt:lpstr>
      <vt:lpstr>Adding a New Course</vt:lpstr>
      <vt:lpstr>Adding a New Course (1/2)</vt:lpstr>
      <vt:lpstr>Adding a New Course (2/2)</vt:lpstr>
      <vt:lpstr>Notes on Programs</vt:lpstr>
      <vt:lpstr>Notes on Programs</vt:lpstr>
      <vt:lpstr>Conclusion/Q &amp; A </vt:lpstr>
      <vt:lpstr>Conclusion/Q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CourseLeaf® CIM Training for VCCCD Curriculum Authors August 2019</dc:title>
  <cp:lastModifiedBy>Michael Bowen</cp:lastModifiedBy>
  <cp:revision>15</cp:revision>
  <dcterms:modified xsi:type="dcterms:W3CDTF">2019-08-20T17:13:40Z</dcterms:modified>
</cp:coreProperties>
</file>