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58"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23" d="100"/>
          <a:sy n="123" d="100"/>
        </p:scale>
        <p:origin x="114"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9/17/2019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9/17/2019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9/17/2019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9/17/2019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9/17/2019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xmlns=""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9/17/2019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9/17/2019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9/17/2019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Crucial Conversations</a:t>
            </a:r>
            <a:endParaRPr lang="en-US" dirty="0"/>
          </a:p>
        </p:txBody>
      </p:sp>
      <p:sp>
        <p:nvSpPr>
          <p:cNvPr id="3" name="Subtitle 2"/>
          <p:cNvSpPr>
            <a:spLocks noGrp="1"/>
          </p:cNvSpPr>
          <p:nvPr>
            <p:ph type="subTitle" idx="1"/>
          </p:nvPr>
        </p:nvSpPr>
        <p:spPr/>
        <p:txBody>
          <a:bodyPr/>
          <a:lstStyle/>
          <a:p>
            <a:r>
              <a:rPr lang="en-US" dirty="0" smtClean="0"/>
              <a:t>Patterson, </a:t>
            </a:r>
            <a:r>
              <a:rPr lang="en-US" dirty="0" err="1" smtClean="0"/>
              <a:t>Grenny</a:t>
            </a:r>
            <a:r>
              <a:rPr lang="en-US" dirty="0" smtClean="0"/>
              <a:t>, McMillan &amp; </a:t>
            </a:r>
            <a:r>
              <a:rPr lang="en-US" dirty="0" err="1" smtClean="0"/>
              <a:t>Switzler</a:t>
            </a:r>
            <a:endParaRPr lang="en-US" dirty="0"/>
          </a:p>
        </p:txBody>
      </p:sp>
    </p:spTree>
    <p:extLst>
      <p:ext uri="{BB962C8B-B14F-4D97-AF65-F5344CB8AC3E}">
        <p14:creationId xmlns:p14="http://schemas.microsoft.com/office/powerpoint/2010/main" val="34770980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0000" y="429771"/>
            <a:ext cx="10571998" cy="970450"/>
          </a:xfrm>
        </p:spPr>
        <p:txBody>
          <a:bodyPr/>
          <a:lstStyle/>
          <a:p>
            <a:r>
              <a:rPr lang="en-US" dirty="0" smtClean="0"/>
              <a:t>What makes a crucial conversation?</a:t>
            </a:r>
            <a:endParaRPr lang="en-US" dirty="0"/>
          </a:p>
        </p:txBody>
      </p:sp>
      <p:sp>
        <p:nvSpPr>
          <p:cNvPr id="4" name="Rectangle 3"/>
          <p:cNvSpPr/>
          <p:nvPr/>
        </p:nvSpPr>
        <p:spPr>
          <a:xfrm rot="18351796">
            <a:off x="1901497" y="3559069"/>
            <a:ext cx="4703531" cy="707886"/>
          </a:xfrm>
          <a:prstGeom prst="rect">
            <a:avLst/>
          </a:prstGeom>
          <a:noFill/>
        </p:spPr>
        <p:txBody>
          <a:bodyPr wrap="none" lIns="91440" tIns="45720" rIns="91440" bIns="45720">
            <a:spAutoFit/>
          </a:bodyPr>
          <a:lstStyle/>
          <a:p>
            <a:pPr algn="ctr"/>
            <a:r>
              <a:rPr lang="en-US" sz="36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Opposing</a:t>
            </a:r>
            <a:r>
              <a:rPr lang="en-US" sz="40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Opinions</a:t>
            </a:r>
            <a:endParaRPr 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6" name="Rectangle 5"/>
          <p:cNvSpPr/>
          <p:nvPr/>
        </p:nvSpPr>
        <p:spPr>
          <a:xfrm rot="3295144">
            <a:off x="5326672" y="3528292"/>
            <a:ext cx="4261103" cy="769441"/>
          </a:xfrm>
          <a:prstGeom prst="rect">
            <a:avLst/>
          </a:prstGeom>
          <a:noFill/>
        </p:spPr>
        <p:txBody>
          <a:bodyPr wrap="none" lIns="91440" tIns="45720" rIns="91440" bIns="45720">
            <a:spAutoFit/>
          </a:bodyPr>
          <a:lstStyle/>
          <a:p>
            <a:pPr algn="ctr"/>
            <a:r>
              <a:rPr lang="en-US" sz="4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Strong</a:t>
            </a:r>
            <a:r>
              <a:rPr lang="en-US" sz="40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 Emotions</a:t>
            </a:r>
            <a:endParaRPr lang="en-US" sz="40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7" name="Rectangle 6"/>
          <p:cNvSpPr/>
          <p:nvPr/>
        </p:nvSpPr>
        <p:spPr>
          <a:xfrm>
            <a:off x="4127569" y="5331164"/>
            <a:ext cx="3340979" cy="769441"/>
          </a:xfrm>
          <a:prstGeom prst="rect">
            <a:avLst/>
          </a:prstGeom>
          <a:noFill/>
        </p:spPr>
        <p:txBody>
          <a:bodyPr wrap="none" lIns="91440" tIns="45720" rIns="91440" bIns="45720">
            <a:spAutoFit/>
          </a:bodyPr>
          <a:lstStyle/>
          <a:p>
            <a:pPr algn="ctr"/>
            <a:r>
              <a:rPr lang="en-US" sz="4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High Stakes</a:t>
            </a:r>
            <a:endParaRPr lang="en-US" sz="4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10" name="Isosceles Triangle 9"/>
          <p:cNvSpPr/>
          <p:nvPr/>
        </p:nvSpPr>
        <p:spPr>
          <a:xfrm>
            <a:off x="3917077" y="2589310"/>
            <a:ext cx="3772026" cy="2647406"/>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4148967" y="4036387"/>
            <a:ext cx="3350597" cy="1200329"/>
          </a:xfrm>
          <a:prstGeom prst="rect">
            <a:avLst/>
          </a:prstGeom>
          <a:noFill/>
        </p:spPr>
        <p:txBody>
          <a:bodyPr wrap="none" lIns="91440" tIns="45720" rIns="91440" bIns="45720">
            <a:spAutoFit/>
          </a:bodyPr>
          <a:lstStyle/>
          <a:p>
            <a:pPr algn="ctr"/>
            <a:r>
              <a:rPr lang="en-US" sz="3600" b="1" cap="none" spc="0" dirty="0" smtClean="0">
                <a:ln w="0"/>
                <a:solidFill>
                  <a:schemeClr val="tx1"/>
                </a:solidFill>
                <a:effectLst>
                  <a:outerShdw blurRad="38100" dist="19050" dir="2700000" algn="tl" rotWithShape="0">
                    <a:schemeClr val="dk1">
                      <a:alpha val="40000"/>
                    </a:schemeClr>
                  </a:outerShdw>
                </a:effectLst>
              </a:rPr>
              <a:t>Crucia</a:t>
            </a:r>
            <a:r>
              <a:rPr lang="en-US" sz="3600" b="1" dirty="0" smtClean="0">
                <a:ln w="0"/>
                <a:effectLst>
                  <a:outerShdw blurRad="38100" dist="19050" dir="2700000" algn="tl" rotWithShape="0">
                    <a:schemeClr val="dk1">
                      <a:alpha val="40000"/>
                    </a:schemeClr>
                  </a:outerShdw>
                </a:effectLst>
              </a:rPr>
              <a:t>l</a:t>
            </a:r>
          </a:p>
          <a:p>
            <a:pPr algn="ctr"/>
            <a:r>
              <a:rPr lang="en-US" sz="3600" b="1" cap="none" spc="0" dirty="0" smtClean="0">
                <a:ln w="0"/>
                <a:solidFill>
                  <a:schemeClr val="tx1"/>
                </a:solidFill>
                <a:effectLst>
                  <a:outerShdw blurRad="38100" dist="19050" dir="2700000" algn="tl" rotWithShape="0">
                    <a:schemeClr val="dk1">
                      <a:alpha val="40000"/>
                    </a:schemeClr>
                  </a:outerShdw>
                </a:effectLst>
              </a:rPr>
              <a:t>Conversations</a:t>
            </a:r>
            <a:endParaRPr lang="en-US" sz="3600" b="1" cap="none" spc="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63009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1000" fill="hold"/>
                                        <p:tgtEl>
                                          <p:spTgt spid="6"/>
                                        </p:tgtEl>
                                        <p:attrNameLst>
                                          <p:attrName>ppt_w</p:attrName>
                                        </p:attrNameLst>
                                      </p:cBhvr>
                                      <p:tavLst>
                                        <p:tav tm="0">
                                          <p:val>
                                            <p:fltVal val="0"/>
                                          </p:val>
                                        </p:tav>
                                        <p:tav tm="100000">
                                          <p:val>
                                            <p:strVal val="#ppt_w"/>
                                          </p:val>
                                        </p:tav>
                                      </p:tavLst>
                                    </p:anim>
                                    <p:anim calcmode="lin" valueType="num">
                                      <p:cBhvr>
                                        <p:cTn id="16" dur="1000" fill="hold"/>
                                        <p:tgtEl>
                                          <p:spTgt spid="6"/>
                                        </p:tgtEl>
                                        <p:attrNameLst>
                                          <p:attrName>ppt_h</p:attrName>
                                        </p:attrNameLst>
                                      </p:cBhvr>
                                      <p:tavLst>
                                        <p:tav tm="0">
                                          <p:val>
                                            <p:fltVal val="0"/>
                                          </p:val>
                                        </p:tav>
                                        <p:tav tm="100000">
                                          <p:val>
                                            <p:strVal val="#ppt_h"/>
                                          </p:val>
                                        </p:tav>
                                      </p:tavLst>
                                    </p:anim>
                                    <p:anim calcmode="lin" valueType="num">
                                      <p:cBhvr>
                                        <p:cTn id="17" dur="1000" fill="hold"/>
                                        <p:tgtEl>
                                          <p:spTgt spid="6"/>
                                        </p:tgtEl>
                                        <p:attrNameLst>
                                          <p:attrName>style.rotation</p:attrName>
                                        </p:attrNameLst>
                                      </p:cBhvr>
                                      <p:tavLst>
                                        <p:tav tm="0">
                                          <p:val>
                                            <p:fltVal val="90"/>
                                          </p:val>
                                        </p:tav>
                                        <p:tav tm="100000">
                                          <p:val>
                                            <p:fltVal val="0"/>
                                          </p:val>
                                        </p:tav>
                                      </p:tavLst>
                                    </p:anim>
                                    <p:animEffect transition="in" filter="fade">
                                      <p:cBhvr>
                                        <p:cTn id="18" dur="1000"/>
                                        <p:tgtEl>
                                          <p:spTgt spid="6"/>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1000" fill="hold"/>
                                        <p:tgtEl>
                                          <p:spTgt spid="7"/>
                                        </p:tgtEl>
                                        <p:attrNameLst>
                                          <p:attrName>ppt_w</p:attrName>
                                        </p:attrNameLst>
                                      </p:cBhvr>
                                      <p:tavLst>
                                        <p:tav tm="0">
                                          <p:val>
                                            <p:fltVal val="0"/>
                                          </p:val>
                                        </p:tav>
                                        <p:tav tm="100000">
                                          <p:val>
                                            <p:strVal val="#ppt_w"/>
                                          </p:val>
                                        </p:tav>
                                      </p:tavLst>
                                    </p:anim>
                                    <p:anim calcmode="lin" valueType="num">
                                      <p:cBhvr>
                                        <p:cTn id="24" dur="1000" fill="hold"/>
                                        <p:tgtEl>
                                          <p:spTgt spid="7"/>
                                        </p:tgtEl>
                                        <p:attrNameLst>
                                          <p:attrName>ppt_h</p:attrName>
                                        </p:attrNameLst>
                                      </p:cBhvr>
                                      <p:tavLst>
                                        <p:tav tm="0">
                                          <p:val>
                                            <p:fltVal val="0"/>
                                          </p:val>
                                        </p:tav>
                                        <p:tav tm="100000">
                                          <p:val>
                                            <p:strVal val="#ppt_h"/>
                                          </p:val>
                                        </p:tav>
                                      </p:tavLst>
                                    </p:anim>
                                    <p:anim calcmode="lin" valueType="num">
                                      <p:cBhvr>
                                        <p:cTn id="25" dur="1000" fill="hold"/>
                                        <p:tgtEl>
                                          <p:spTgt spid="7"/>
                                        </p:tgtEl>
                                        <p:attrNameLst>
                                          <p:attrName>style.rotation</p:attrName>
                                        </p:attrNameLst>
                                      </p:cBhvr>
                                      <p:tavLst>
                                        <p:tav tm="0">
                                          <p:val>
                                            <p:fltVal val="90"/>
                                          </p:val>
                                        </p:tav>
                                        <p:tav tm="100000">
                                          <p:val>
                                            <p:fltVal val="0"/>
                                          </p:val>
                                        </p:tav>
                                      </p:tavLst>
                                    </p:anim>
                                    <p:animEffect transition="in" filter="fade">
                                      <p:cBhvr>
                                        <p:cTn id="26" dur="1000"/>
                                        <p:tgtEl>
                                          <p:spTgt spid="7"/>
                                        </p:tgtEl>
                                      </p:cBhvr>
                                    </p:animEffect>
                                  </p:childTnLst>
                                </p:cTn>
                              </p:par>
                            </p:childTnLst>
                          </p:cTn>
                        </p:par>
                      </p:childTnLst>
                    </p:cTn>
                  </p:par>
                  <p:par>
                    <p:cTn id="27" fill="hold">
                      <p:stCondLst>
                        <p:cond delay="indefinite"/>
                      </p:stCondLst>
                      <p:childTnLst>
                        <p:par>
                          <p:cTn id="28" fill="hold">
                            <p:stCondLst>
                              <p:cond delay="0"/>
                            </p:stCondLst>
                            <p:childTnLst>
                              <p:par>
                                <p:cTn id="29" presetID="45" presetClass="entr" presetSubtype="0" fill="hold" grpId="0" nodeType="click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fade">
                                      <p:cBhvr>
                                        <p:cTn id="31" dur="2000"/>
                                        <p:tgtEl>
                                          <p:spTgt spid="11"/>
                                        </p:tgtEl>
                                      </p:cBhvr>
                                    </p:animEffect>
                                    <p:anim calcmode="lin" valueType="num">
                                      <p:cBhvr>
                                        <p:cTn id="32" dur="2000" fill="hold"/>
                                        <p:tgtEl>
                                          <p:spTgt spid="11"/>
                                        </p:tgtEl>
                                        <p:attrNameLst>
                                          <p:attrName>ppt_w</p:attrName>
                                        </p:attrNameLst>
                                      </p:cBhvr>
                                      <p:tavLst>
                                        <p:tav tm="0" fmla="#ppt_w*sin(2.5*pi*$)">
                                          <p:val>
                                            <p:fltVal val="0"/>
                                          </p:val>
                                        </p:tav>
                                        <p:tav tm="100000">
                                          <p:val>
                                            <p:fltVal val="1"/>
                                          </p:val>
                                        </p:tav>
                                      </p:tavLst>
                                    </p:anim>
                                    <p:anim calcmode="lin" valueType="num">
                                      <p:cBhvr>
                                        <p:cTn id="33" dur="2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P spid="7" grpId="0"/>
      <p:bldP spid="11"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a:t>
            </a:r>
            <a:endParaRPr lang="en-US" dirty="0"/>
          </a:p>
        </p:txBody>
      </p:sp>
      <p:sp>
        <p:nvSpPr>
          <p:cNvPr id="3" name="Content Placeholder 2"/>
          <p:cNvSpPr>
            <a:spLocks noGrp="1"/>
          </p:cNvSpPr>
          <p:nvPr>
            <p:ph idx="1"/>
          </p:nvPr>
        </p:nvSpPr>
        <p:spPr/>
        <p:txBody>
          <a:bodyPr/>
          <a:lstStyle/>
          <a:p>
            <a:r>
              <a:rPr lang="en-US" dirty="0" smtClean="0"/>
              <a:t>Talking to a co-worker about a perceived offense</a:t>
            </a:r>
          </a:p>
          <a:p>
            <a:r>
              <a:rPr lang="en-US" dirty="0" smtClean="0"/>
              <a:t>Giving the boss feedback about her behavior</a:t>
            </a:r>
          </a:p>
          <a:p>
            <a:r>
              <a:rPr lang="en-US" dirty="0" smtClean="0"/>
              <a:t>Approaching a boss who is breaking his own safety or quality policies</a:t>
            </a:r>
          </a:p>
          <a:p>
            <a:r>
              <a:rPr lang="en-US" dirty="0" smtClean="0"/>
              <a:t>Critiquing a colleague’s work</a:t>
            </a:r>
          </a:p>
          <a:p>
            <a:r>
              <a:rPr lang="en-US" dirty="0" smtClean="0"/>
              <a:t>Giving an unfavorable performance review</a:t>
            </a:r>
          </a:p>
          <a:p>
            <a:r>
              <a:rPr lang="en-US" dirty="0" smtClean="0"/>
              <a:t>But also extends to our personal life!</a:t>
            </a:r>
          </a:p>
          <a:p>
            <a:pPr lvl="1"/>
            <a:r>
              <a:rPr lang="en-US" dirty="0" smtClean="0"/>
              <a:t>Dealing with a rebellious teen</a:t>
            </a:r>
          </a:p>
          <a:p>
            <a:pPr lvl="1"/>
            <a:r>
              <a:rPr lang="en-US" dirty="0" smtClean="0"/>
              <a:t>Asking a friend to repay a loan</a:t>
            </a:r>
          </a:p>
          <a:p>
            <a:pPr lvl="1"/>
            <a:r>
              <a:rPr lang="en-US" dirty="0" smtClean="0"/>
              <a:t>Ending a relationship</a:t>
            </a:r>
            <a:endParaRPr lang="en-US" dirty="0"/>
          </a:p>
        </p:txBody>
      </p:sp>
    </p:spTree>
    <p:extLst>
      <p:ext uri="{BB962C8B-B14F-4D97-AF65-F5344CB8AC3E}">
        <p14:creationId xmlns:p14="http://schemas.microsoft.com/office/powerpoint/2010/main" val="1104722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par>
                                <p:cTn id="38" presetID="10" presetClass="entr" presetSubtype="0" fill="hold" nodeType="with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par>
                                <p:cTn id="41" presetID="10" presetClass="entr" presetSubtype="0" fill="hold"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this matter?</a:t>
            </a:r>
            <a:endParaRPr lang="en-US" dirty="0"/>
          </a:p>
        </p:txBody>
      </p:sp>
      <p:sp>
        <p:nvSpPr>
          <p:cNvPr id="3" name="Content Placeholder 2"/>
          <p:cNvSpPr>
            <a:spLocks noGrp="1"/>
          </p:cNvSpPr>
          <p:nvPr>
            <p:ph idx="1"/>
          </p:nvPr>
        </p:nvSpPr>
        <p:spPr/>
        <p:txBody>
          <a:bodyPr/>
          <a:lstStyle/>
          <a:p>
            <a:r>
              <a:rPr lang="en-US" sz="2000" dirty="0" smtClean="0"/>
              <a:t>When CRUCIAL CONVERSATIONS arise, we can respond in one of three ways—</a:t>
            </a:r>
          </a:p>
          <a:p>
            <a:pPr lvl="1"/>
            <a:r>
              <a:rPr lang="en-US" sz="1800" dirty="0" smtClean="0"/>
              <a:t>We can avoid them…</a:t>
            </a:r>
          </a:p>
          <a:p>
            <a:pPr lvl="1"/>
            <a:r>
              <a:rPr lang="en-US" sz="1800" dirty="0" smtClean="0"/>
              <a:t>We can face them and handle them poorly…</a:t>
            </a:r>
          </a:p>
          <a:p>
            <a:pPr lvl="1"/>
            <a:r>
              <a:rPr lang="en-US" sz="1800" dirty="0" smtClean="0"/>
              <a:t>We can face them and handle them well!</a:t>
            </a:r>
          </a:p>
          <a:p>
            <a:pPr marL="457200" lvl="1" indent="0">
              <a:buNone/>
            </a:pPr>
            <a:endParaRPr lang="en-US" dirty="0" smtClean="0"/>
          </a:p>
        </p:txBody>
      </p:sp>
    </p:spTree>
    <p:extLst>
      <p:ext uri="{BB962C8B-B14F-4D97-AF65-F5344CB8AC3E}">
        <p14:creationId xmlns:p14="http://schemas.microsoft.com/office/powerpoint/2010/main" val="1514104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arn(inVertic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does this matter?</a:t>
            </a:r>
            <a:endParaRPr lang="en-US" dirty="0"/>
          </a:p>
        </p:txBody>
      </p:sp>
      <p:sp>
        <p:nvSpPr>
          <p:cNvPr id="3" name="Content Placeholder 2"/>
          <p:cNvSpPr>
            <a:spLocks noGrp="1"/>
          </p:cNvSpPr>
          <p:nvPr>
            <p:ph idx="1"/>
          </p:nvPr>
        </p:nvSpPr>
        <p:spPr/>
        <p:txBody>
          <a:bodyPr>
            <a:normAutofit/>
          </a:bodyPr>
          <a:lstStyle/>
          <a:p>
            <a:r>
              <a:rPr lang="en-US" sz="2000" dirty="0" smtClean="0"/>
              <a:t>Unfortunately, “when it matters most, we do our worst…”</a:t>
            </a:r>
          </a:p>
          <a:p>
            <a:pPr lvl="1"/>
            <a:r>
              <a:rPr lang="en-US" sz="1800" dirty="0" smtClean="0"/>
              <a:t>We’re designed wrong!</a:t>
            </a:r>
          </a:p>
          <a:p>
            <a:pPr lvl="1"/>
            <a:r>
              <a:rPr lang="en-US" sz="1800" dirty="0" smtClean="0"/>
              <a:t>We’re under pressure!</a:t>
            </a:r>
          </a:p>
          <a:p>
            <a:pPr lvl="1"/>
            <a:r>
              <a:rPr lang="en-US" sz="1800" dirty="0" smtClean="0"/>
              <a:t>We’re stumped!</a:t>
            </a:r>
          </a:p>
          <a:p>
            <a:pPr lvl="1"/>
            <a:r>
              <a:rPr lang="en-US" sz="1800" dirty="0" smtClean="0"/>
              <a:t>…We act in self-defeating ways!</a:t>
            </a:r>
            <a:endParaRPr lang="en-US" sz="1800" dirty="0"/>
          </a:p>
        </p:txBody>
      </p:sp>
    </p:spTree>
    <p:extLst>
      <p:ext uri="{BB962C8B-B14F-4D97-AF65-F5344CB8AC3E}">
        <p14:creationId xmlns:p14="http://schemas.microsoft.com/office/powerpoint/2010/main" val="1436130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nodeType="clickEffect">
                                  <p:stCondLst>
                                    <p:cond delay="0"/>
                                  </p:stCondLst>
                                  <p:childTnLst>
                                    <p:set>
                                      <p:cBhvr>
                                        <p:cTn id="42" dur="1" fill="hold">
                                          <p:stCondLst>
                                            <p:cond delay="0"/>
                                          </p:stCondLst>
                                        </p:cTn>
                                        <p:tgtEl>
                                          <p:spTgt spid="3">
                                            <p:txEl>
                                              <p:pRg st="3" end="3"/>
                                            </p:txEl>
                                          </p:spTgt>
                                        </p:tgtEl>
                                        <p:attrNameLst>
                                          <p:attrName>style.visibility</p:attrName>
                                        </p:attrNameLst>
                                      </p:cBhvr>
                                      <p:to>
                                        <p:strVal val="visible"/>
                                      </p:to>
                                    </p:set>
                                    <p:animEffect transition="in" filter="wipe(down)">
                                      <p:cBhvr>
                                        <p:cTn id="43" dur="580">
                                          <p:stCondLst>
                                            <p:cond delay="0"/>
                                          </p:stCondLst>
                                        </p:cTn>
                                        <p:tgtEl>
                                          <p:spTgt spid="3">
                                            <p:txEl>
                                              <p:pRg st="3" end="3"/>
                                            </p:txEl>
                                          </p:spTgt>
                                        </p:tgtEl>
                                      </p:cBhvr>
                                    </p:animEffect>
                                    <p:anim calcmode="lin" valueType="num">
                                      <p:cBhvr>
                                        <p:cTn id="4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3" end="3"/>
                                            </p:txEl>
                                          </p:spTgt>
                                        </p:tgtEl>
                                      </p:cBhvr>
                                      <p:to x="100000" y="60000"/>
                                    </p:animScale>
                                    <p:animScale>
                                      <p:cBhvr>
                                        <p:cTn id="50" dur="166" decel="50000">
                                          <p:stCondLst>
                                            <p:cond delay="676"/>
                                          </p:stCondLst>
                                        </p:cTn>
                                        <p:tgtEl>
                                          <p:spTgt spid="3">
                                            <p:txEl>
                                              <p:pRg st="3" end="3"/>
                                            </p:txEl>
                                          </p:spTgt>
                                        </p:tgtEl>
                                      </p:cBhvr>
                                      <p:to x="100000" y="100000"/>
                                    </p:animScale>
                                    <p:animScale>
                                      <p:cBhvr>
                                        <p:cTn id="51" dur="26">
                                          <p:stCondLst>
                                            <p:cond delay="1312"/>
                                          </p:stCondLst>
                                        </p:cTn>
                                        <p:tgtEl>
                                          <p:spTgt spid="3">
                                            <p:txEl>
                                              <p:pRg st="3" end="3"/>
                                            </p:txEl>
                                          </p:spTgt>
                                        </p:tgtEl>
                                      </p:cBhvr>
                                      <p:to x="100000" y="80000"/>
                                    </p:animScale>
                                    <p:animScale>
                                      <p:cBhvr>
                                        <p:cTn id="52" dur="166" decel="50000">
                                          <p:stCondLst>
                                            <p:cond delay="1338"/>
                                          </p:stCondLst>
                                        </p:cTn>
                                        <p:tgtEl>
                                          <p:spTgt spid="3">
                                            <p:txEl>
                                              <p:pRg st="3" end="3"/>
                                            </p:txEl>
                                          </p:spTgt>
                                        </p:tgtEl>
                                      </p:cBhvr>
                                      <p:to x="100000" y="100000"/>
                                    </p:animScale>
                                    <p:animScale>
                                      <p:cBhvr>
                                        <p:cTn id="53" dur="26">
                                          <p:stCondLst>
                                            <p:cond delay="1642"/>
                                          </p:stCondLst>
                                        </p:cTn>
                                        <p:tgtEl>
                                          <p:spTgt spid="3">
                                            <p:txEl>
                                              <p:pRg st="3" end="3"/>
                                            </p:txEl>
                                          </p:spTgt>
                                        </p:tgtEl>
                                      </p:cBhvr>
                                      <p:to x="100000" y="90000"/>
                                    </p:animScale>
                                    <p:animScale>
                                      <p:cBhvr>
                                        <p:cTn id="54" dur="166" decel="50000">
                                          <p:stCondLst>
                                            <p:cond delay="1668"/>
                                          </p:stCondLst>
                                        </p:cTn>
                                        <p:tgtEl>
                                          <p:spTgt spid="3">
                                            <p:txEl>
                                              <p:pRg st="3" end="3"/>
                                            </p:txEl>
                                          </p:spTgt>
                                        </p:tgtEl>
                                      </p:cBhvr>
                                      <p:to x="100000" y="100000"/>
                                    </p:animScale>
                                    <p:animScale>
                                      <p:cBhvr>
                                        <p:cTn id="55" dur="26">
                                          <p:stCondLst>
                                            <p:cond delay="1808"/>
                                          </p:stCondLst>
                                        </p:cTn>
                                        <p:tgtEl>
                                          <p:spTgt spid="3">
                                            <p:txEl>
                                              <p:pRg st="3" end="3"/>
                                            </p:txEl>
                                          </p:spTgt>
                                        </p:tgtEl>
                                      </p:cBhvr>
                                      <p:to x="100000" y="95000"/>
                                    </p:animScale>
                                    <p:animScale>
                                      <p:cBhvr>
                                        <p:cTn id="56" dur="166" decel="50000">
                                          <p:stCondLst>
                                            <p:cond delay="1834"/>
                                          </p:stCondLst>
                                        </p:cTn>
                                        <p:tgtEl>
                                          <p:spTgt spid="3">
                                            <p:txEl>
                                              <p:pRg st="3" end="3"/>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nodeType="clickEffect">
                                  <p:stCondLst>
                                    <p:cond delay="0"/>
                                  </p:stCondLst>
                                  <p:childTnLst>
                                    <p:set>
                                      <p:cBhvr>
                                        <p:cTn id="60" dur="1" fill="hold">
                                          <p:stCondLst>
                                            <p:cond delay="0"/>
                                          </p:stCondLst>
                                        </p:cTn>
                                        <p:tgtEl>
                                          <p:spTgt spid="3">
                                            <p:txEl>
                                              <p:pRg st="4" end="4"/>
                                            </p:txEl>
                                          </p:spTgt>
                                        </p:tgtEl>
                                        <p:attrNameLst>
                                          <p:attrName>style.visibility</p:attrName>
                                        </p:attrNameLst>
                                      </p:cBhvr>
                                      <p:to>
                                        <p:strVal val="visible"/>
                                      </p:to>
                                    </p:set>
                                    <p:animEffect transition="in" filter="wipe(down)">
                                      <p:cBhvr>
                                        <p:cTn id="61" dur="580">
                                          <p:stCondLst>
                                            <p:cond delay="0"/>
                                          </p:stCondLst>
                                        </p:cTn>
                                        <p:tgtEl>
                                          <p:spTgt spid="3">
                                            <p:txEl>
                                              <p:pRg st="4" end="4"/>
                                            </p:txEl>
                                          </p:spTgt>
                                        </p:tgtEl>
                                      </p:cBhvr>
                                    </p:animEffect>
                                    <p:anim calcmode="lin" valueType="num">
                                      <p:cBhvr>
                                        <p:cTn id="62"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4" end="4"/>
                                            </p:txEl>
                                          </p:spTgt>
                                        </p:tgtEl>
                                      </p:cBhvr>
                                      <p:to x="100000" y="60000"/>
                                    </p:animScale>
                                    <p:animScale>
                                      <p:cBhvr>
                                        <p:cTn id="68" dur="166" decel="50000">
                                          <p:stCondLst>
                                            <p:cond delay="676"/>
                                          </p:stCondLst>
                                        </p:cTn>
                                        <p:tgtEl>
                                          <p:spTgt spid="3">
                                            <p:txEl>
                                              <p:pRg st="4" end="4"/>
                                            </p:txEl>
                                          </p:spTgt>
                                        </p:tgtEl>
                                      </p:cBhvr>
                                      <p:to x="100000" y="100000"/>
                                    </p:animScale>
                                    <p:animScale>
                                      <p:cBhvr>
                                        <p:cTn id="69" dur="26">
                                          <p:stCondLst>
                                            <p:cond delay="1312"/>
                                          </p:stCondLst>
                                        </p:cTn>
                                        <p:tgtEl>
                                          <p:spTgt spid="3">
                                            <p:txEl>
                                              <p:pRg st="4" end="4"/>
                                            </p:txEl>
                                          </p:spTgt>
                                        </p:tgtEl>
                                      </p:cBhvr>
                                      <p:to x="100000" y="80000"/>
                                    </p:animScale>
                                    <p:animScale>
                                      <p:cBhvr>
                                        <p:cTn id="70" dur="166" decel="50000">
                                          <p:stCondLst>
                                            <p:cond delay="1338"/>
                                          </p:stCondLst>
                                        </p:cTn>
                                        <p:tgtEl>
                                          <p:spTgt spid="3">
                                            <p:txEl>
                                              <p:pRg st="4" end="4"/>
                                            </p:txEl>
                                          </p:spTgt>
                                        </p:tgtEl>
                                      </p:cBhvr>
                                      <p:to x="100000" y="100000"/>
                                    </p:animScale>
                                    <p:animScale>
                                      <p:cBhvr>
                                        <p:cTn id="71" dur="26">
                                          <p:stCondLst>
                                            <p:cond delay="1642"/>
                                          </p:stCondLst>
                                        </p:cTn>
                                        <p:tgtEl>
                                          <p:spTgt spid="3">
                                            <p:txEl>
                                              <p:pRg st="4" end="4"/>
                                            </p:txEl>
                                          </p:spTgt>
                                        </p:tgtEl>
                                      </p:cBhvr>
                                      <p:to x="100000" y="90000"/>
                                    </p:animScale>
                                    <p:animScale>
                                      <p:cBhvr>
                                        <p:cTn id="72" dur="166" decel="50000">
                                          <p:stCondLst>
                                            <p:cond delay="1668"/>
                                          </p:stCondLst>
                                        </p:cTn>
                                        <p:tgtEl>
                                          <p:spTgt spid="3">
                                            <p:txEl>
                                              <p:pRg st="4" end="4"/>
                                            </p:txEl>
                                          </p:spTgt>
                                        </p:tgtEl>
                                      </p:cBhvr>
                                      <p:to x="100000" y="100000"/>
                                    </p:animScale>
                                    <p:animScale>
                                      <p:cBhvr>
                                        <p:cTn id="73" dur="26">
                                          <p:stCondLst>
                                            <p:cond delay="1808"/>
                                          </p:stCondLst>
                                        </p:cTn>
                                        <p:tgtEl>
                                          <p:spTgt spid="3">
                                            <p:txEl>
                                              <p:pRg st="4" end="4"/>
                                            </p:txEl>
                                          </p:spTgt>
                                        </p:tgtEl>
                                      </p:cBhvr>
                                      <p:to x="100000" y="95000"/>
                                    </p:animScale>
                                    <p:animScale>
                                      <p:cBhvr>
                                        <p:cTn id="74" dur="166" decel="50000">
                                          <p:stCondLst>
                                            <p:cond delay="1834"/>
                                          </p:stCondLst>
                                        </p:cTn>
                                        <p:tgtEl>
                                          <p:spTgt spid="3">
                                            <p:txEl>
                                              <p:pRg st="4" end="4"/>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authors’ “Audacious Claim”</a:t>
            </a:r>
            <a:endParaRPr lang="en-US" dirty="0"/>
          </a:p>
        </p:txBody>
      </p:sp>
      <p:sp>
        <p:nvSpPr>
          <p:cNvPr id="3" name="Content Placeholder 2"/>
          <p:cNvSpPr>
            <a:spLocks noGrp="1"/>
          </p:cNvSpPr>
          <p:nvPr>
            <p:ph idx="1"/>
          </p:nvPr>
        </p:nvSpPr>
        <p:spPr/>
        <p:txBody>
          <a:bodyPr>
            <a:normAutofit/>
          </a:bodyPr>
          <a:lstStyle/>
          <a:p>
            <a:r>
              <a:rPr lang="en-US" sz="2400" dirty="0" smtClean="0"/>
              <a:t>The Law of Crucial Conversations</a:t>
            </a:r>
          </a:p>
          <a:p>
            <a:pPr lvl="1"/>
            <a:r>
              <a:rPr lang="en-US" sz="2000" dirty="0" smtClean="0"/>
              <a:t>“At the heart of almost all chronic problems in our organizations, our teams, and our relationship lie crucial conversations—ones that we’re either not holding </a:t>
            </a:r>
            <a:r>
              <a:rPr lang="en-US" sz="2000" dirty="0" smtClean="0"/>
              <a:t>or </a:t>
            </a:r>
            <a:r>
              <a:rPr lang="en-US" sz="2000" dirty="0" smtClean="0"/>
              <a:t>not holding well. Twenty years of research involving more than 100,000 people reveals that </a:t>
            </a:r>
            <a:r>
              <a:rPr lang="en-US" sz="2000" b="1" u="sng" dirty="0" smtClean="0"/>
              <a:t>the</a:t>
            </a:r>
            <a:r>
              <a:rPr lang="en-US" sz="2000" i="1" dirty="0" smtClean="0"/>
              <a:t> </a:t>
            </a:r>
            <a:r>
              <a:rPr lang="en-US" sz="2000" dirty="0" smtClean="0"/>
              <a:t>key skill of effective leaders, teammates, parents, and loved ones is the capacity to skillfully address emotionally and politically risky issues. Period.” </a:t>
            </a:r>
            <a:endParaRPr lang="en-US" sz="2000" dirty="0"/>
          </a:p>
        </p:txBody>
      </p:sp>
    </p:spTree>
    <p:extLst>
      <p:ext uri="{BB962C8B-B14F-4D97-AF65-F5344CB8AC3E}">
        <p14:creationId xmlns:p14="http://schemas.microsoft.com/office/powerpoint/2010/main" val="2787573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Benefits!</a:t>
            </a:r>
            <a:endParaRPr lang="en-US" dirty="0"/>
          </a:p>
        </p:txBody>
      </p:sp>
      <p:sp>
        <p:nvSpPr>
          <p:cNvPr id="3" name="Content Placeholder 2"/>
          <p:cNvSpPr>
            <a:spLocks noGrp="1"/>
          </p:cNvSpPr>
          <p:nvPr>
            <p:ph idx="1"/>
          </p:nvPr>
        </p:nvSpPr>
        <p:spPr/>
        <p:txBody>
          <a:bodyPr>
            <a:normAutofit/>
          </a:bodyPr>
          <a:lstStyle/>
          <a:p>
            <a:r>
              <a:rPr lang="en-US" dirty="0" smtClean="0"/>
              <a:t>Kick-start Your Career</a:t>
            </a:r>
          </a:p>
          <a:p>
            <a:r>
              <a:rPr lang="en-US" dirty="0" smtClean="0"/>
              <a:t>Improve Your Organization</a:t>
            </a:r>
          </a:p>
          <a:p>
            <a:r>
              <a:rPr lang="en-US" dirty="0" smtClean="0"/>
              <a:t>Improve </a:t>
            </a:r>
            <a:r>
              <a:rPr lang="en-US" dirty="0"/>
              <a:t>Y</a:t>
            </a:r>
            <a:r>
              <a:rPr lang="en-US" dirty="0" smtClean="0"/>
              <a:t>our Relationships</a:t>
            </a:r>
          </a:p>
          <a:p>
            <a:r>
              <a:rPr lang="en-US" dirty="0" smtClean="0"/>
              <a:t>Improve Your Personal Health</a:t>
            </a:r>
            <a:endParaRPr lang="en-US" dirty="0"/>
          </a:p>
        </p:txBody>
      </p:sp>
    </p:spTree>
    <p:extLst>
      <p:ext uri="{BB962C8B-B14F-4D97-AF65-F5344CB8AC3E}">
        <p14:creationId xmlns:p14="http://schemas.microsoft.com/office/powerpoint/2010/main" val="120883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p:txBody>
          <a:bodyPr>
            <a:normAutofit/>
          </a:bodyPr>
          <a:lstStyle/>
          <a:p>
            <a:r>
              <a:rPr lang="en-US" sz="2000" dirty="0" smtClean="0"/>
              <a:t>“What you learn is that “crucial conversations” </a:t>
            </a:r>
            <a:r>
              <a:rPr lang="en-US" sz="2000" i="1" dirty="0" smtClean="0"/>
              <a:t>transform</a:t>
            </a:r>
            <a:r>
              <a:rPr lang="en-US" sz="2000" dirty="0" smtClean="0"/>
              <a:t> people and relationships. They are anything but </a:t>
            </a:r>
            <a:r>
              <a:rPr lang="en-US" sz="2000" i="1" dirty="0" smtClean="0"/>
              <a:t>transacted</a:t>
            </a:r>
            <a:r>
              <a:rPr lang="en-US" sz="2000" dirty="0" smtClean="0"/>
              <a:t>; they create an entirely new level of bonding. They produce what Buddhism calls “the middle way”—not a compromise between two opposites on a straight-line </a:t>
            </a:r>
            <a:r>
              <a:rPr lang="en-US" sz="2000" dirty="0"/>
              <a:t>c</a:t>
            </a:r>
            <a:r>
              <a:rPr lang="en-US" sz="2000" dirty="0" smtClean="0"/>
              <a:t>ontinuum, but a higher middle way, like the apex of a triangle. Because two or more people have created something new from genuine dialogue, bonding takes place, […] when you produce something with another person that is truly creative, it’s one of the most powerful forms of bonding there is. In fact the bonding is so strong that you simply would not be disloyal in his or her </a:t>
            </a:r>
            <a:r>
              <a:rPr lang="en-US" sz="2000" i="1" dirty="0" smtClean="0"/>
              <a:t>absence </a:t>
            </a:r>
            <a:r>
              <a:rPr lang="en-US" sz="2000" dirty="0" smtClean="0"/>
              <a:t>[…].”</a:t>
            </a:r>
            <a:endParaRPr lang="en-US" sz="2000" dirty="0"/>
          </a:p>
        </p:txBody>
      </p:sp>
    </p:spTree>
    <p:extLst>
      <p:ext uri="{BB962C8B-B14F-4D97-AF65-F5344CB8AC3E}">
        <p14:creationId xmlns:p14="http://schemas.microsoft.com/office/powerpoint/2010/main" val="922896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docProps/app.xml><?xml version="1.0" encoding="utf-8"?>
<Properties xmlns="http://schemas.openxmlformats.org/officeDocument/2006/extended-properties" xmlns:vt="http://schemas.openxmlformats.org/officeDocument/2006/docPropsVTypes">
  <Template/>
  <TotalTime>58</TotalTime>
  <Words>389</Words>
  <Application>Microsoft Office PowerPoint</Application>
  <PresentationFormat>Widescreen</PresentationFormat>
  <Paragraphs>39</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Century Gothic</vt:lpstr>
      <vt:lpstr>Wingdings 2</vt:lpstr>
      <vt:lpstr>Quotable</vt:lpstr>
      <vt:lpstr>Crucial Conversations</vt:lpstr>
      <vt:lpstr>What makes a crucial conversation?</vt:lpstr>
      <vt:lpstr>Examples?</vt:lpstr>
      <vt:lpstr>Why does this matter?</vt:lpstr>
      <vt:lpstr>Why does this matter?</vt:lpstr>
      <vt:lpstr>The authors’ “Audacious Claim”</vt:lpstr>
      <vt:lpstr>The Benefits!</vt:lpstr>
      <vt:lpstr>In conclusion-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Crucial Conversations</dc:title>
  <dc:creator>Sebastian Szczebiot</dc:creator>
  <cp:lastModifiedBy>Sebastian Szczebiot</cp:lastModifiedBy>
  <cp:revision>9</cp:revision>
  <dcterms:created xsi:type="dcterms:W3CDTF">2019-09-17T03:51:45Z</dcterms:created>
  <dcterms:modified xsi:type="dcterms:W3CDTF">2019-09-17T19:05:21Z</dcterms:modified>
</cp:coreProperties>
</file>