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3"/>
  </p:handoutMasterIdLst>
  <p:sldIdLst>
    <p:sldId id="256" r:id="rId2"/>
    <p:sldId id="274" r:id="rId3"/>
    <p:sldId id="257" r:id="rId4"/>
    <p:sldId id="258" r:id="rId5"/>
    <p:sldId id="259" r:id="rId6"/>
    <p:sldId id="260" r:id="rId7"/>
    <p:sldId id="261" r:id="rId8"/>
    <p:sldId id="262" r:id="rId9"/>
    <p:sldId id="263" r:id="rId10"/>
    <p:sldId id="275" r:id="rId11"/>
    <p:sldId id="264" r:id="rId12"/>
    <p:sldId id="273" r:id="rId13"/>
    <p:sldId id="279" r:id="rId14"/>
    <p:sldId id="265" r:id="rId15"/>
    <p:sldId id="266" r:id="rId16"/>
    <p:sldId id="271" r:id="rId17"/>
    <p:sldId id="281" r:id="rId18"/>
    <p:sldId id="282" r:id="rId19"/>
    <p:sldId id="276" r:id="rId20"/>
    <p:sldId id="277"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EB8E61-7040-4039-ACEC-8539E5138A90}" type="datetimeFigureOut">
              <a:rPr lang="en-US" smtClean="0"/>
              <a:t>3/31/2016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29A580-E0BB-40EF-B5DA-D2BE350AD052}" type="slidenum">
              <a:rPr lang="en-US" smtClean="0"/>
              <a:t>‹#›</a:t>
            </a:fld>
            <a:endParaRPr lang="en-US"/>
          </a:p>
        </p:txBody>
      </p:sp>
    </p:spTree>
    <p:extLst>
      <p:ext uri="{BB962C8B-B14F-4D97-AF65-F5344CB8AC3E}">
        <p14:creationId xmlns:p14="http://schemas.microsoft.com/office/powerpoint/2010/main" val="3973438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444B4F3-FAE4-4D06-913B-FCA562C9B1C4}" type="datetimeFigureOut">
              <a:rPr lang="en-US" smtClean="0"/>
              <a:t>3/31/2016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4B4BED8-B8D7-4738-8482-DF0E9120211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4B4F3-FAE4-4D06-913B-FCA562C9B1C4}"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BED8-B8D7-4738-8482-DF0E912021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4B4F3-FAE4-4D06-913B-FCA562C9B1C4}"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BED8-B8D7-4738-8482-DF0E912021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44B4F3-FAE4-4D06-913B-FCA562C9B1C4}"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BED8-B8D7-4738-8482-DF0E912021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44B4F3-FAE4-4D06-913B-FCA562C9B1C4}"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4B4BED8-B8D7-4738-8482-DF0E912021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44B4F3-FAE4-4D06-913B-FCA562C9B1C4}"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4BED8-B8D7-4738-8482-DF0E912021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444B4F3-FAE4-4D06-913B-FCA562C9B1C4}" type="datetimeFigureOut">
              <a:rPr lang="en-US" smtClean="0"/>
              <a:t>3/31/2016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4BED8-B8D7-4738-8482-DF0E912021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44B4F3-FAE4-4D06-913B-FCA562C9B1C4}" type="datetimeFigureOut">
              <a:rPr lang="en-US" smtClean="0"/>
              <a:t>3/31/2016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4BED8-B8D7-4738-8482-DF0E912021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4B4F3-FAE4-4D06-913B-FCA562C9B1C4}" type="datetimeFigureOut">
              <a:rPr lang="en-US" smtClean="0"/>
              <a:t>3/31/2016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4BED8-B8D7-4738-8482-DF0E912021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44B4F3-FAE4-4D06-913B-FCA562C9B1C4}"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4BED8-B8D7-4738-8482-DF0E912021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44B4F3-FAE4-4D06-913B-FCA562C9B1C4}"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4BED8-B8D7-4738-8482-DF0E912021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444B4F3-FAE4-4D06-913B-FCA562C9B1C4}" type="datetimeFigureOut">
              <a:rPr lang="en-US" smtClean="0"/>
              <a:t>3/31/2016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4B4BED8-B8D7-4738-8482-DF0E912021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Administrative structure and functional alignment</a:t>
            </a:r>
            <a:endParaRPr lang="en-US" sz="3200" dirty="0"/>
          </a:p>
        </p:txBody>
      </p:sp>
      <p:sp>
        <p:nvSpPr>
          <p:cNvPr id="3" name="Subtitle 2"/>
          <p:cNvSpPr>
            <a:spLocks noGrp="1"/>
          </p:cNvSpPr>
          <p:nvPr>
            <p:ph type="subTitle" idx="1"/>
          </p:nvPr>
        </p:nvSpPr>
        <p:spPr/>
        <p:txBody>
          <a:bodyPr/>
          <a:lstStyle/>
          <a:p>
            <a:r>
              <a:rPr lang="en-US" dirty="0" smtClean="0"/>
              <a:t>Wednesday</a:t>
            </a:r>
          </a:p>
          <a:p>
            <a:r>
              <a:rPr lang="en-US" dirty="0" smtClean="0"/>
              <a:t>March 30, 2016</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4495800"/>
            <a:ext cx="3200400" cy="2042699"/>
          </a:xfrm>
          <a:prstGeom prst="rect">
            <a:avLst/>
          </a:prstGeom>
        </p:spPr>
      </p:pic>
    </p:spTree>
    <p:extLst>
      <p:ext uri="{BB962C8B-B14F-4D97-AF65-F5344CB8AC3E}">
        <p14:creationId xmlns:p14="http://schemas.microsoft.com/office/powerpoint/2010/main" val="1240054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Input</a:t>
            </a:r>
            <a:endParaRPr lang="en-US" dirty="0"/>
          </a:p>
        </p:txBody>
      </p:sp>
      <p:sp>
        <p:nvSpPr>
          <p:cNvPr id="3" name="Content Placeholder 2"/>
          <p:cNvSpPr>
            <a:spLocks noGrp="1"/>
          </p:cNvSpPr>
          <p:nvPr>
            <p:ph idx="1"/>
          </p:nvPr>
        </p:nvSpPr>
        <p:spPr/>
        <p:txBody>
          <a:bodyPr/>
          <a:lstStyle/>
          <a:p>
            <a:r>
              <a:rPr lang="en-US" dirty="0" smtClean="0"/>
              <a:t>Academic Senate Resolution does not support an additional instructional dean position.  </a:t>
            </a:r>
          </a:p>
          <a:p>
            <a:r>
              <a:rPr lang="en-US" dirty="0" smtClean="0"/>
              <a:t>Based on </a:t>
            </a:r>
            <a:r>
              <a:rPr lang="en-US" dirty="0"/>
              <a:t>input </a:t>
            </a:r>
            <a:r>
              <a:rPr lang="en-US" dirty="0" smtClean="0"/>
              <a:t>from forums and </a:t>
            </a:r>
            <a:r>
              <a:rPr lang="en-US" dirty="0"/>
              <a:t>other </a:t>
            </a:r>
            <a:r>
              <a:rPr lang="en-US" dirty="0" smtClean="0"/>
              <a:t>venues:</a:t>
            </a:r>
          </a:p>
          <a:p>
            <a:pPr lvl="1"/>
            <a:r>
              <a:rPr lang="en-US" dirty="0"/>
              <a:t>r</a:t>
            </a:r>
            <a:r>
              <a:rPr lang="en-US" dirty="0" smtClean="0"/>
              <a:t>estore full </a:t>
            </a:r>
            <a:r>
              <a:rPr lang="en-US" dirty="0"/>
              <a:t>D</a:t>
            </a:r>
            <a:r>
              <a:rPr lang="en-US" dirty="0" smtClean="0"/>
              <a:t>ean of Student Services position</a:t>
            </a:r>
          </a:p>
          <a:p>
            <a:pPr lvl="1"/>
            <a:r>
              <a:rPr lang="en-US" dirty="0" smtClean="0"/>
              <a:t>keep like programs  together with support from Assistant Deans for larger groups</a:t>
            </a:r>
          </a:p>
          <a:p>
            <a:pPr lvl="1"/>
            <a:r>
              <a:rPr lang="en-US" dirty="0"/>
              <a:t>i</a:t>
            </a:r>
            <a:r>
              <a:rPr lang="en-US" dirty="0" smtClean="0"/>
              <a:t>ncrease use of categorical/grant funds to support administrative and classified positions</a:t>
            </a:r>
          </a:p>
          <a:p>
            <a:pPr marL="585216" lvl="1" indent="0">
              <a:buNone/>
            </a:pPr>
            <a:endParaRPr lang="en-US" dirty="0" smtClean="0"/>
          </a:p>
          <a:p>
            <a:pPr lvl="1"/>
            <a:endParaRPr lang="en-US" dirty="0" smtClean="0"/>
          </a:p>
          <a:p>
            <a:endParaRPr lang="en-US" dirty="0"/>
          </a:p>
        </p:txBody>
      </p:sp>
    </p:spTree>
    <p:extLst>
      <p:ext uri="{BB962C8B-B14F-4D97-AF65-F5344CB8AC3E}">
        <p14:creationId xmlns:p14="http://schemas.microsoft.com/office/powerpoint/2010/main" val="13846030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Adjustments</a:t>
            </a:r>
            <a:br>
              <a:rPr lang="en-US" dirty="0" smtClean="0"/>
            </a:br>
            <a:r>
              <a:rPr lang="en-US" dirty="0" smtClean="0"/>
              <a:t>Student Affairs</a:t>
            </a:r>
            <a:endParaRPr lang="en-US" dirty="0"/>
          </a:p>
        </p:txBody>
      </p:sp>
      <p:sp>
        <p:nvSpPr>
          <p:cNvPr id="3" name="Content Placeholder 2"/>
          <p:cNvSpPr>
            <a:spLocks noGrp="1"/>
          </p:cNvSpPr>
          <p:nvPr>
            <p:ph idx="1"/>
          </p:nvPr>
        </p:nvSpPr>
        <p:spPr/>
        <p:txBody>
          <a:bodyPr/>
          <a:lstStyle/>
          <a:p>
            <a:pPr marL="651510" indent="-514350">
              <a:buFont typeface="+mj-lt"/>
              <a:buAutoNum type="arabicPeriod"/>
            </a:pPr>
            <a:r>
              <a:rPr lang="en-US" dirty="0" smtClean="0"/>
              <a:t>Two existing assistant dean positions are moved to other areas.</a:t>
            </a:r>
          </a:p>
          <a:p>
            <a:pPr marL="651510" indent="-514350">
              <a:buFont typeface="+mj-lt"/>
              <a:buAutoNum type="arabicPeriod"/>
            </a:pPr>
            <a:r>
              <a:rPr lang="en-US" dirty="0" smtClean="0"/>
              <a:t>Dean of Student Services position is restored with cost covered by SSSP and Equity categorical funds.</a:t>
            </a:r>
          </a:p>
          <a:p>
            <a:pPr marL="137160" indent="0">
              <a:buNone/>
            </a:pPr>
            <a:endParaRPr lang="en-US" dirty="0"/>
          </a:p>
        </p:txBody>
      </p:sp>
    </p:spTree>
    <p:extLst>
      <p:ext uri="{BB962C8B-B14F-4D97-AF65-F5344CB8AC3E}">
        <p14:creationId xmlns:p14="http://schemas.microsoft.com/office/powerpoint/2010/main" val="531771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Vice President for Student Affairs</a:t>
            </a:r>
            <a:endParaRPr lang="en-US" sz="3200" dirty="0"/>
          </a:p>
        </p:txBody>
      </p:sp>
      <p:sp>
        <p:nvSpPr>
          <p:cNvPr id="3" name="Content Placeholder 2"/>
          <p:cNvSpPr>
            <a:spLocks noGrp="1"/>
          </p:cNvSpPr>
          <p:nvPr>
            <p:ph idx="1"/>
          </p:nvPr>
        </p:nvSpPr>
        <p:spPr/>
        <p:txBody>
          <a:bodyPr/>
          <a:lstStyle/>
          <a:p>
            <a:r>
              <a:rPr lang="en-US" dirty="0" smtClean="0"/>
              <a:t>Admissions and Records</a:t>
            </a:r>
          </a:p>
          <a:p>
            <a:r>
              <a:rPr lang="en-US" dirty="0" smtClean="0"/>
              <a:t>Financial Aid</a:t>
            </a:r>
          </a:p>
          <a:p>
            <a:r>
              <a:rPr lang="en-US" dirty="0" smtClean="0"/>
              <a:t>Health Center</a:t>
            </a:r>
          </a:p>
          <a:p>
            <a:r>
              <a:rPr lang="en-US" dirty="0" smtClean="0"/>
              <a:t>Outreach</a:t>
            </a:r>
          </a:p>
          <a:p>
            <a:r>
              <a:rPr lang="en-US" dirty="0" smtClean="0"/>
              <a:t>Dean of Student </a:t>
            </a:r>
            <a:r>
              <a:rPr lang="en-US" dirty="0" smtClean="0"/>
              <a:t>Services</a:t>
            </a:r>
            <a:endParaRPr lang="en-US" dirty="0" smtClean="0"/>
          </a:p>
        </p:txBody>
      </p:sp>
    </p:spTree>
    <p:extLst>
      <p:ext uri="{BB962C8B-B14F-4D97-AF65-F5344CB8AC3E}">
        <p14:creationId xmlns:p14="http://schemas.microsoft.com/office/powerpoint/2010/main" val="22929811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Dean of Student Services</a:t>
            </a:r>
            <a:endParaRPr lang="en-US" sz="3200" dirty="0"/>
          </a:p>
        </p:txBody>
      </p:sp>
      <p:sp>
        <p:nvSpPr>
          <p:cNvPr id="3" name="Content Placeholder 2"/>
          <p:cNvSpPr>
            <a:spLocks noGrp="1"/>
          </p:cNvSpPr>
          <p:nvPr>
            <p:ph sz="half" idx="1"/>
          </p:nvPr>
        </p:nvSpPr>
        <p:spPr/>
        <p:txBody>
          <a:bodyPr>
            <a:normAutofit lnSpcReduction="10000"/>
          </a:bodyPr>
          <a:lstStyle/>
          <a:p>
            <a:r>
              <a:rPr lang="en-US" dirty="0" smtClean="0"/>
              <a:t>Counseling</a:t>
            </a:r>
          </a:p>
          <a:p>
            <a:pPr lvl="1"/>
            <a:r>
              <a:rPr lang="en-US" dirty="0" smtClean="0"/>
              <a:t>FYE</a:t>
            </a:r>
          </a:p>
          <a:p>
            <a:pPr lvl="1"/>
            <a:r>
              <a:rPr lang="en-US" dirty="0" smtClean="0"/>
              <a:t>Career</a:t>
            </a:r>
          </a:p>
          <a:p>
            <a:pPr lvl="1"/>
            <a:r>
              <a:rPr lang="en-US" dirty="0" smtClean="0"/>
              <a:t>Transfer</a:t>
            </a:r>
          </a:p>
          <a:p>
            <a:r>
              <a:rPr lang="en-US" dirty="0" smtClean="0"/>
              <a:t>EOPS</a:t>
            </a:r>
          </a:p>
          <a:p>
            <a:r>
              <a:rPr lang="en-US" dirty="0" smtClean="0"/>
              <a:t>EAC</a:t>
            </a:r>
          </a:p>
          <a:p>
            <a:r>
              <a:rPr lang="en-US" dirty="0" smtClean="0"/>
              <a:t>Articulation</a:t>
            </a:r>
          </a:p>
          <a:p>
            <a:r>
              <a:rPr lang="en-US" dirty="0" smtClean="0"/>
              <a:t>Student Activities</a:t>
            </a:r>
          </a:p>
          <a:p>
            <a:r>
              <a:rPr lang="en-US" dirty="0" smtClean="0"/>
              <a:t>International Students</a:t>
            </a:r>
          </a:p>
          <a:p>
            <a:r>
              <a:rPr lang="en-US" dirty="0" smtClean="0"/>
              <a:t>Assessment</a:t>
            </a:r>
          </a:p>
          <a:p>
            <a:endParaRPr lang="en-US" dirty="0" smtClean="0"/>
          </a:p>
          <a:p>
            <a:endParaRPr lang="en-US" dirty="0"/>
          </a:p>
        </p:txBody>
      </p:sp>
      <p:sp>
        <p:nvSpPr>
          <p:cNvPr id="4" name="Content Placeholder 3"/>
          <p:cNvSpPr>
            <a:spLocks noGrp="1"/>
          </p:cNvSpPr>
          <p:nvPr>
            <p:ph sz="half" idx="2"/>
          </p:nvPr>
        </p:nvSpPr>
        <p:spPr/>
        <p:txBody>
          <a:bodyPr>
            <a:normAutofit lnSpcReduction="10000"/>
          </a:bodyPr>
          <a:lstStyle/>
          <a:p>
            <a:r>
              <a:rPr lang="en-US" dirty="0" smtClean="0"/>
              <a:t>Veteran’s Center</a:t>
            </a:r>
          </a:p>
          <a:p>
            <a:r>
              <a:rPr lang="en-US" dirty="0" smtClean="0"/>
              <a:t>Foster Youth Center</a:t>
            </a:r>
          </a:p>
          <a:p>
            <a:r>
              <a:rPr lang="en-US" dirty="0" smtClean="0"/>
              <a:t>Connections</a:t>
            </a:r>
          </a:p>
          <a:p>
            <a:r>
              <a:rPr lang="en-US" dirty="0" smtClean="0"/>
              <a:t>CalWORKs</a:t>
            </a:r>
          </a:p>
          <a:p>
            <a:pPr marL="137160" indent="0">
              <a:buNone/>
            </a:pPr>
            <a:endParaRPr lang="en-US" dirty="0" smtClean="0"/>
          </a:p>
          <a:p>
            <a:r>
              <a:rPr lang="en-US" dirty="0" smtClean="0"/>
              <a:t>College Initiatives:</a:t>
            </a:r>
          </a:p>
          <a:p>
            <a:pPr lvl="1"/>
            <a:r>
              <a:rPr lang="en-US" dirty="0" smtClean="0"/>
              <a:t>3SP</a:t>
            </a:r>
          </a:p>
          <a:p>
            <a:pPr lvl="1"/>
            <a:endParaRPr lang="en-US" dirty="0" smtClean="0"/>
          </a:p>
        </p:txBody>
      </p:sp>
    </p:spTree>
    <p:extLst>
      <p:ext uri="{BB962C8B-B14F-4D97-AF65-F5344CB8AC3E}">
        <p14:creationId xmlns:p14="http://schemas.microsoft.com/office/powerpoint/2010/main" val="3597486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Adjustments</a:t>
            </a:r>
            <a:br>
              <a:rPr lang="en-US" dirty="0" smtClean="0"/>
            </a:br>
            <a:r>
              <a:rPr lang="en-US" sz="3600" dirty="0" smtClean="0"/>
              <a:t>Business and Administrative Services</a:t>
            </a:r>
            <a:endParaRPr lang="en-US" sz="3600" dirty="0"/>
          </a:p>
        </p:txBody>
      </p:sp>
      <p:sp>
        <p:nvSpPr>
          <p:cNvPr id="3" name="Content Placeholder 2"/>
          <p:cNvSpPr>
            <a:spLocks noGrp="1"/>
          </p:cNvSpPr>
          <p:nvPr>
            <p:ph idx="1"/>
          </p:nvPr>
        </p:nvSpPr>
        <p:spPr/>
        <p:txBody>
          <a:bodyPr/>
          <a:lstStyle/>
          <a:p>
            <a:pPr marL="651510" indent="-514350">
              <a:buFont typeface="+mj-lt"/>
              <a:buAutoNum type="arabicPeriod"/>
            </a:pPr>
            <a:r>
              <a:rPr lang="en-US" dirty="0" smtClean="0"/>
              <a:t>Assistant Dean David Bransky moves and reports to VP of BAS.  Responsible for evening and off-site administration plus additional projects.</a:t>
            </a:r>
          </a:p>
          <a:p>
            <a:pPr marL="651510" indent="-514350">
              <a:buFont typeface="+mj-lt"/>
              <a:buAutoNum type="arabicPeriod"/>
            </a:pPr>
            <a:r>
              <a:rPr lang="en-US" dirty="0" smtClean="0"/>
              <a:t>College services supervisor added responsibility of community education support and development.</a:t>
            </a:r>
          </a:p>
          <a:p>
            <a:pPr marL="651510" indent="-514350">
              <a:buFont typeface="+mj-lt"/>
              <a:buAutoNum type="arabicPeriod"/>
            </a:pPr>
            <a:r>
              <a:rPr lang="en-US" dirty="0" smtClean="0"/>
              <a:t>Adult education (AB 104) and dual enrollment managed within BAS.</a:t>
            </a:r>
            <a:endParaRPr lang="en-US" dirty="0"/>
          </a:p>
        </p:txBody>
      </p:sp>
    </p:spTree>
    <p:extLst>
      <p:ext uri="{BB962C8B-B14F-4D97-AF65-F5344CB8AC3E}">
        <p14:creationId xmlns:p14="http://schemas.microsoft.com/office/powerpoint/2010/main" val="2640654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Adjustments</a:t>
            </a:r>
            <a:br>
              <a:rPr lang="en-US" dirty="0" smtClean="0"/>
            </a:br>
            <a:r>
              <a:rPr lang="en-US" dirty="0" smtClean="0"/>
              <a:t>Academic Affairs</a:t>
            </a:r>
            <a:endParaRPr lang="en-US" dirty="0"/>
          </a:p>
        </p:txBody>
      </p:sp>
      <p:sp>
        <p:nvSpPr>
          <p:cNvPr id="3" name="Content Placeholder 2"/>
          <p:cNvSpPr>
            <a:spLocks noGrp="1"/>
          </p:cNvSpPr>
          <p:nvPr>
            <p:ph idx="1"/>
          </p:nvPr>
        </p:nvSpPr>
        <p:spPr/>
        <p:txBody>
          <a:bodyPr/>
          <a:lstStyle/>
          <a:p>
            <a:pPr marL="651510" indent="-514350">
              <a:buFont typeface="+mj-lt"/>
              <a:buAutoNum type="arabicPeriod"/>
            </a:pPr>
            <a:r>
              <a:rPr lang="en-US" dirty="0" smtClean="0"/>
              <a:t>Assistant dean from Student Services moved to instruction with responsibility for Applied Science Center including workplace essentials, contract education, and defined CTE programs.</a:t>
            </a:r>
          </a:p>
          <a:p>
            <a:pPr marL="651510" indent="-514350">
              <a:buFont typeface="+mj-lt"/>
              <a:buAutoNum type="arabicPeriod"/>
            </a:pPr>
            <a:r>
              <a:rPr lang="en-US" dirty="0" smtClean="0"/>
              <a:t>Change current CTE Division title to Workforce and Economic Development.</a:t>
            </a:r>
          </a:p>
          <a:p>
            <a:pPr marL="651510" indent="-514350">
              <a:buFont typeface="+mj-lt"/>
              <a:buAutoNum type="arabicPeriod"/>
            </a:pPr>
            <a:r>
              <a:rPr lang="en-US" dirty="0" smtClean="0"/>
              <a:t>Realignment of some discipline areas or departments among the academic divisions.</a:t>
            </a:r>
            <a:endParaRPr lang="en-US" dirty="0"/>
          </a:p>
        </p:txBody>
      </p:sp>
    </p:spTree>
    <p:extLst>
      <p:ext uri="{BB962C8B-B14F-4D97-AF65-F5344CB8AC3E}">
        <p14:creationId xmlns:p14="http://schemas.microsoft.com/office/powerpoint/2010/main" val="3999970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Workforce and Economic Development:  Kathy Schrader</a:t>
            </a:r>
            <a:endParaRPr lang="en-US" sz="3200" dirty="0"/>
          </a:p>
        </p:txBody>
      </p:sp>
      <p:sp>
        <p:nvSpPr>
          <p:cNvPr id="4" name="Content Placeholder 3"/>
          <p:cNvSpPr>
            <a:spLocks noGrp="1"/>
          </p:cNvSpPr>
          <p:nvPr>
            <p:ph sz="half" idx="1"/>
          </p:nvPr>
        </p:nvSpPr>
        <p:spPr/>
        <p:txBody>
          <a:bodyPr>
            <a:normAutofit fontScale="77500" lnSpcReduction="20000"/>
          </a:bodyPr>
          <a:lstStyle/>
          <a:p>
            <a:r>
              <a:rPr lang="en-US" dirty="0" smtClean="0"/>
              <a:t>Agriculture</a:t>
            </a:r>
          </a:p>
          <a:p>
            <a:r>
              <a:rPr lang="en-US" dirty="0" smtClean="0"/>
              <a:t>Automotive</a:t>
            </a:r>
          </a:p>
          <a:p>
            <a:r>
              <a:rPr lang="en-US" dirty="0" smtClean="0"/>
              <a:t>Business</a:t>
            </a:r>
          </a:p>
          <a:p>
            <a:r>
              <a:rPr lang="en-US" dirty="0" smtClean="0"/>
              <a:t>Child Development</a:t>
            </a:r>
          </a:p>
          <a:p>
            <a:r>
              <a:rPr lang="en-US" dirty="0" smtClean="0"/>
              <a:t>Criminal Justice</a:t>
            </a:r>
          </a:p>
          <a:p>
            <a:r>
              <a:rPr lang="en-US" dirty="0" smtClean="0"/>
              <a:t>Diesel Technology</a:t>
            </a:r>
          </a:p>
          <a:p>
            <a:r>
              <a:rPr lang="en-US" dirty="0" smtClean="0"/>
              <a:t>Emergency Med Tech</a:t>
            </a:r>
          </a:p>
          <a:p>
            <a:r>
              <a:rPr lang="en-US" dirty="0" smtClean="0"/>
              <a:t>Health Sciences</a:t>
            </a:r>
          </a:p>
          <a:p>
            <a:r>
              <a:rPr lang="en-US" dirty="0" smtClean="0"/>
              <a:t>Nursing</a:t>
            </a:r>
          </a:p>
          <a:p>
            <a:r>
              <a:rPr lang="en-US" dirty="0" smtClean="0"/>
              <a:t>Paramedic</a:t>
            </a:r>
          </a:p>
          <a:p>
            <a:pPr marL="137160" indent="0">
              <a:buNone/>
            </a:pPr>
            <a:endParaRPr lang="en-US" dirty="0" smtClean="0"/>
          </a:p>
          <a:p>
            <a:r>
              <a:rPr lang="en-US" dirty="0"/>
              <a:t>College Initiatives:</a:t>
            </a:r>
          </a:p>
          <a:p>
            <a:pPr lvl="1"/>
            <a:r>
              <a:rPr lang="en-US" dirty="0"/>
              <a:t>Perkins</a:t>
            </a:r>
          </a:p>
          <a:p>
            <a:pPr lvl="1"/>
            <a:r>
              <a:rPr lang="en-US" dirty="0"/>
              <a:t>VC Innovates and Career Pathways</a:t>
            </a:r>
          </a:p>
          <a:p>
            <a:endParaRPr lang="en-US" dirty="0"/>
          </a:p>
        </p:txBody>
      </p:sp>
      <p:sp>
        <p:nvSpPr>
          <p:cNvPr id="5" name="Content Placeholder 4"/>
          <p:cNvSpPr>
            <a:spLocks noGrp="1"/>
          </p:cNvSpPr>
          <p:nvPr>
            <p:ph sz="half" idx="2"/>
          </p:nvPr>
        </p:nvSpPr>
        <p:spPr>
          <a:xfrm>
            <a:off x="4191000" y="1600200"/>
            <a:ext cx="4724400" cy="4525963"/>
          </a:xfrm>
        </p:spPr>
        <p:txBody>
          <a:bodyPr>
            <a:normAutofit fontScale="77500" lnSpcReduction="20000"/>
          </a:bodyPr>
          <a:lstStyle/>
          <a:p>
            <a:r>
              <a:rPr lang="en-US" dirty="0" smtClean="0"/>
              <a:t>Assistant Dean Karen Engelsen</a:t>
            </a:r>
          </a:p>
          <a:p>
            <a:pPr marL="137160" indent="0">
              <a:buNone/>
            </a:pPr>
            <a:endParaRPr lang="en-US" dirty="0" smtClean="0"/>
          </a:p>
          <a:p>
            <a:pPr lvl="1"/>
            <a:r>
              <a:rPr lang="en-US" dirty="0" smtClean="0"/>
              <a:t>Applied Sciences,</a:t>
            </a:r>
          </a:p>
          <a:p>
            <a:pPr marL="585216" lvl="1" indent="0">
              <a:buNone/>
            </a:pPr>
            <a:r>
              <a:rPr lang="en-US" dirty="0"/>
              <a:t> </a:t>
            </a:r>
            <a:r>
              <a:rPr lang="en-US" dirty="0" smtClean="0"/>
              <a:t>   workplace essentials</a:t>
            </a:r>
          </a:p>
          <a:p>
            <a:pPr lvl="1"/>
            <a:r>
              <a:rPr lang="en-US" dirty="0" smtClean="0"/>
              <a:t>Architecture</a:t>
            </a:r>
          </a:p>
          <a:p>
            <a:pPr lvl="1"/>
            <a:r>
              <a:rPr lang="en-US" dirty="0" smtClean="0"/>
              <a:t>Construction Tech</a:t>
            </a:r>
          </a:p>
          <a:p>
            <a:pPr lvl="1"/>
            <a:r>
              <a:rPr lang="en-US" dirty="0" smtClean="0"/>
              <a:t>Drafting</a:t>
            </a:r>
          </a:p>
          <a:p>
            <a:pPr lvl="1"/>
            <a:r>
              <a:rPr lang="en-US" dirty="0" smtClean="0"/>
              <a:t>Manufacturing</a:t>
            </a:r>
          </a:p>
          <a:p>
            <a:pPr lvl="1"/>
            <a:r>
              <a:rPr lang="en-US" dirty="0" smtClean="0"/>
              <a:t>Water Science</a:t>
            </a:r>
          </a:p>
          <a:p>
            <a:pPr lvl="1"/>
            <a:r>
              <a:rPr lang="en-US" dirty="0" smtClean="0"/>
              <a:t>Welding</a:t>
            </a:r>
          </a:p>
          <a:p>
            <a:pPr lvl="1"/>
            <a:r>
              <a:rPr lang="en-US" dirty="0" smtClean="0"/>
              <a:t>Contract Education</a:t>
            </a:r>
          </a:p>
          <a:p>
            <a:endParaRPr lang="en-US" dirty="0" smtClean="0"/>
          </a:p>
          <a:p>
            <a:pPr lvl="1"/>
            <a:r>
              <a:rPr lang="en-US" dirty="0"/>
              <a:t>College Initiatives:</a:t>
            </a:r>
          </a:p>
          <a:p>
            <a:pPr lvl="2"/>
            <a:r>
              <a:rPr lang="en-US" dirty="0" smtClean="0"/>
              <a:t>Non-Credit</a:t>
            </a:r>
          </a:p>
          <a:p>
            <a:pPr marL="137160" indent="0">
              <a:buNone/>
            </a:pPr>
            <a:endParaRPr lang="en-US" dirty="0"/>
          </a:p>
        </p:txBody>
      </p:sp>
    </p:spTree>
    <p:extLst>
      <p:ext uri="{BB962C8B-B14F-4D97-AF65-F5344CB8AC3E}">
        <p14:creationId xmlns:p14="http://schemas.microsoft.com/office/powerpoint/2010/main" val="796934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Current Academic Divisions</a:t>
            </a:r>
            <a:endParaRPr lang="en-US" dirty="0"/>
          </a:p>
        </p:txBody>
      </p:sp>
      <p:sp>
        <p:nvSpPr>
          <p:cNvPr id="6" name="Content Placeholder 5"/>
          <p:cNvSpPr>
            <a:spLocks noGrp="1"/>
          </p:cNvSpPr>
          <p:nvPr>
            <p:ph idx="1"/>
          </p:nvPr>
        </p:nvSpPr>
        <p:spPr/>
        <p:txBody>
          <a:bodyPr>
            <a:normAutofit fontScale="92500" lnSpcReduction="10000"/>
          </a:bodyPr>
          <a:lstStyle/>
          <a:p>
            <a:pPr marL="651510" indent="-514350">
              <a:buFont typeface="+mj-lt"/>
              <a:buAutoNum type="arabicPeriod"/>
            </a:pPr>
            <a:r>
              <a:rPr lang="en-US" dirty="0" smtClean="0"/>
              <a:t>English, Communications, Languages, Library, and Learning Resources</a:t>
            </a:r>
          </a:p>
          <a:p>
            <a:pPr marL="651510" indent="-514350">
              <a:buFont typeface="+mj-lt"/>
              <a:buAutoNum type="arabicPeriod"/>
            </a:pPr>
            <a:r>
              <a:rPr lang="en-US" dirty="0" smtClean="0"/>
              <a:t>Arts and Humanities (including psychology, sociology, and philosophy)</a:t>
            </a:r>
          </a:p>
          <a:p>
            <a:pPr marL="651510" indent="-514350">
              <a:buFont typeface="+mj-lt"/>
              <a:buAutoNum type="arabicPeriod"/>
            </a:pPr>
            <a:r>
              <a:rPr lang="en-US" dirty="0" smtClean="0"/>
              <a:t>Sciences and Math </a:t>
            </a:r>
          </a:p>
          <a:p>
            <a:pPr marL="651510" indent="-514350">
              <a:buFont typeface="+mj-lt"/>
              <a:buAutoNum type="arabicPeriod"/>
            </a:pPr>
            <a:r>
              <a:rPr lang="en-US" dirty="0" smtClean="0"/>
              <a:t>Life and Political Sciences (including biology, anthropology, history, political science, and economics</a:t>
            </a:r>
          </a:p>
          <a:p>
            <a:pPr marL="651510" indent="-514350">
              <a:buFont typeface="+mj-lt"/>
              <a:buAutoNum type="arabicPeriod"/>
            </a:pPr>
            <a:r>
              <a:rPr lang="en-US" dirty="0" smtClean="0"/>
              <a:t>Health, Kinesiology, Athletics, and Applied Science</a:t>
            </a:r>
          </a:p>
          <a:p>
            <a:pPr marL="651510" indent="-514350">
              <a:buFont typeface="+mj-lt"/>
              <a:buAutoNum type="arabicPeriod"/>
            </a:pPr>
            <a:r>
              <a:rPr lang="en-US" dirty="0" smtClean="0"/>
              <a:t>Career and Technical Education</a:t>
            </a:r>
          </a:p>
          <a:p>
            <a:pPr marL="651510" indent="-514350">
              <a:buFont typeface="+mj-lt"/>
              <a:buAutoNum type="arabicPeriod"/>
            </a:pPr>
            <a:endParaRPr lang="en-US" dirty="0"/>
          </a:p>
        </p:txBody>
      </p:sp>
    </p:spTree>
    <p:extLst>
      <p:ext uri="{BB962C8B-B14F-4D97-AF65-F5344CB8AC3E}">
        <p14:creationId xmlns:p14="http://schemas.microsoft.com/office/powerpoint/2010/main" val="2243217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Academic Divisions…</a:t>
            </a:r>
            <a:br>
              <a:rPr lang="en-US" dirty="0" smtClean="0"/>
            </a:br>
            <a:r>
              <a:rPr lang="en-US" dirty="0" smtClean="0"/>
              <a:t>Moving Forward</a:t>
            </a:r>
            <a:endParaRPr lang="en-US" dirty="0"/>
          </a:p>
        </p:txBody>
      </p:sp>
      <p:sp>
        <p:nvSpPr>
          <p:cNvPr id="3" name="Content Placeholder 2"/>
          <p:cNvSpPr>
            <a:spLocks noGrp="1"/>
          </p:cNvSpPr>
          <p:nvPr>
            <p:ph idx="1"/>
          </p:nvPr>
        </p:nvSpPr>
        <p:spPr/>
        <p:txBody>
          <a:bodyPr/>
          <a:lstStyle/>
          <a:p>
            <a:pPr marL="651510" indent="-514350">
              <a:buFont typeface="+mj-lt"/>
              <a:buAutoNum type="arabicPeriod"/>
            </a:pPr>
            <a:r>
              <a:rPr lang="en-US" dirty="0" smtClean="0"/>
              <a:t>?</a:t>
            </a:r>
          </a:p>
          <a:p>
            <a:pPr marL="651510" indent="-514350">
              <a:buFont typeface="+mj-lt"/>
              <a:buAutoNum type="arabicPeriod"/>
            </a:pPr>
            <a:r>
              <a:rPr lang="en-US" dirty="0" smtClean="0"/>
              <a:t>?</a:t>
            </a:r>
          </a:p>
          <a:p>
            <a:pPr marL="651510" indent="-514350">
              <a:buFont typeface="+mj-lt"/>
              <a:buAutoNum type="arabicPeriod"/>
            </a:pPr>
            <a:r>
              <a:rPr lang="en-US" dirty="0" smtClean="0"/>
              <a:t>?</a:t>
            </a:r>
          </a:p>
          <a:p>
            <a:pPr marL="651510" indent="-514350">
              <a:buFont typeface="+mj-lt"/>
              <a:buAutoNum type="arabicPeriod"/>
            </a:pPr>
            <a:r>
              <a:rPr lang="en-US" dirty="0" smtClean="0"/>
              <a:t>?</a:t>
            </a:r>
          </a:p>
          <a:p>
            <a:pPr marL="651510" indent="-514350">
              <a:buFont typeface="+mj-lt"/>
              <a:buAutoNum type="arabicPeriod"/>
            </a:pPr>
            <a:r>
              <a:rPr lang="en-US" dirty="0" smtClean="0"/>
              <a:t>Workforce and Economic Development</a:t>
            </a:r>
          </a:p>
          <a:p>
            <a:pPr marL="651510" indent="-514350">
              <a:buFont typeface="+mj-lt"/>
              <a:buAutoNum type="arabicPeriod"/>
            </a:pPr>
            <a:endParaRPr lang="en-US" dirty="0"/>
          </a:p>
          <a:p>
            <a:r>
              <a:rPr lang="en-US" dirty="0" smtClean="0"/>
              <a:t>Adjusting from six to fiv</a:t>
            </a:r>
            <a:r>
              <a:rPr lang="en-US" dirty="0"/>
              <a:t>e</a:t>
            </a:r>
            <a:r>
              <a:rPr lang="en-US" dirty="0" smtClean="0"/>
              <a:t> dean positions</a:t>
            </a:r>
            <a:endParaRPr lang="en-US" dirty="0"/>
          </a:p>
        </p:txBody>
      </p:sp>
    </p:spTree>
    <p:extLst>
      <p:ext uri="{BB962C8B-B14F-4D97-AF65-F5344CB8AC3E}">
        <p14:creationId xmlns:p14="http://schemas.microsoft.com/office/powerpoint/2010/main" val="3069432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a:t>
            </a:r>
            <a:endParaRPr lang="en-US" dirty="0"/>
          </a:p>
        </p:txBody>
      </p:sp>
      <p:sp>
        <p:nvSpPr>
          <p:cNvPr id="3" name="Content Placeholder 2"/>
          <p:cNvSpPr>
            <a:spLocks noGrp="1"/>
          </p:cNvSpPr>
          <p:nvPr>
            <p:ph idx="1"/>
          </p:nvPr>
        </p:nvSpPr>
        <p:spPr/>
        <p:txBody>
          <a:bodyPr>
            <a:normAutofit/>
          </a:bodyPr>
          <a:lstStyle/>
          <a:p>
            <a:pPr marL="651510" indent="-514350">
              <a:buFont typeface="+mj-lt"/>
              <a:buAutoNum type="arabicPeriod"/>
            </a:pPr>
            <a:r>
              <a:rPr lang="en-US" dirty="0" smtClean="0"/>
              <a:t>Provide opportunities for college-wide input.</a:t>
            </a:r>
          </a:p>
          <a:p>
            <a:pPr marL="651510" indent="-514350">
              <a:buFont typeface="+mj-lt"/>
              <a:buAutoNum type="arabicPeriod"/>
            </a:pPr>
            <a:r>
              <a:rPr lang="en-US" dirty="0" smtClean="0"/>
              <a:t>No increase to General Fund expenses </a:t>
            </a:r>
          </a:p>
          <a:p>
            <a:pPr marL="651510" indent="-514350">
              <a:buFont typeface="+mj-lt"/>
              <a:buAutoNum type="arabicPeriod"/>
            </a:pPr>
            <a:r>
              <a:rPr lang="en-US" dirty="0" smtClean="0"/>
              <a:t>Support leadership, collaboration, and innovation among deans/faculty/staff through a more balanced workload.</a:t>
            </a:r>
          </a:p>
          <a:p>
            <a:pPr marL="651510" indent="-514350">
              <a:buFont typeface="+mj-lt"/>
              <a:buAutoNum type="arabicPeriod"/>
            </a:pPr>
            <a:r>
              <a:rPr lang="en-US" dirty="0" smtClean="0"/>
              <a:t>Improve the functional alignment of departments to support college goals and student success.</a:t>
            </a:r>
          </a:p>
          <a:p>
            <a:pPr marL="651510" indent="-514350">
              <a:buFont typeface="+mj-lt"/>
              <a:buAutoNum type="arabicPeriod"/>
            </a:pPr>
            <a:r>
              <a:rPr lang="en-US" dirty="0" smtClean="0"/>
              <a:t>Minimize the number of areas affected by the realignment.</a:t>
            </a:r>
          </a:p>
          <a:p>
            <a:pPr marL="651510" indent="-514350">
              <a:buFont typeface="+mj-lt"/>
              <a:buAutoNum type="arabicPeriod"/>
            </a:pPr>
            <a:endParaRPr lang="en-US" dirty="0"/>
          </a:p>
        </p:txBody>
      </p:sp>
    </p:spTree>
    <p:extLst>
      <p:ext uri="{BB962C8B-B14F-4D97-AF65-F5344CB8AC3E}">
        <p14:creationId xmlns:p14="http://schemas.microsoft.com/office/powerpoint/2010/main" val="1104862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Mission</a:t>
            </a:r>
            <a:endParaRPr lang="en-US" dirty="0"/>
          </a:p>
        </p:txBody>
      </p:sp>
      <p:sp>
        <p:nvSpPr>
          <p:cNvPr id="5" name="Content Placeholder 4"/>
          <p:cNvSpPr>
            <a:spLocks noGrp="1"/>
          </p:cNvSpPr>
          <p:nvPr>
            <p:ph idx="1"/>
          </p:nvPr>
        </p:nvSpPr>
        <p:spPr/>
        <p:txBody>
          <a:bodyPr>
            <a:normAutofit lnSpcReduction="10000"/>
          </a:bodyPr>
          <a:lstStyle/>
          <a:p>
            <a:r>
              <a:rPr lang="en-US" dirty="0" smtClean="0"/>
              <a:t>At Ventura College, we transform students’ lives, develop human potential, and serve as the educational and cultural heart of our community.  Placing students at the center of their learning experience, we serve a highly diverse student body by providing innovative instruction and student support, focusing on associate degree and certificate completion, transfer, workforce preparation, and basic skills.  We are committed to the sustainable continuous improvement of our college and its services.</a:t>
            </a:r>
            <a:endParaRPr lang="en-US" dirty="0"/>
          </a:p>
        </p:txBody>
      </p:sp>
    </p:spTree>
    <p:extLst>
      <p:ext uri="{BB962C8B-B14F-4D97-AF65-F5344CB8AC3E}">
        <p14:creationId xmlns:p14="http://schemas.microsoft.com/office/powerpoint/2010/main" val="3109147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Presentation provided to the campus today.</a:t>
            </a:r>
          </a:p>
          <a:p>
            <a:r>
              <a:rPr lang="en-US" dirty="0" smtClean="0"/>
              <a:t>Survey will be sent to the campus tomorrow requesting feedback and comments within a week.</a:t>
            </a:r>
          </a:p>
          <a:p>
            <a:r>
              <a:rPr lang="en-US" dirty="0" smtClean="0"/>
              <a:t>College forum on Wednesday, April 6</a:t>
            </a:r>
            <a:r>
              <a:rPr lang="en-US" baseline="30000" dirty="0" smtClean="0"/>
              <a:t>th</a:t>
            </a:r>
            <a:r>
              <a:rPr lang="en-US" dirty="0" smtClean="0"/>
              <a:t> from 12:30 to 2:00pm in Guthrie Hall focused on alignment of academic divisions.</a:t>
            </a:r>
          </a:p>
          <a:p>
            <a:r>
              <a:rPr lang="en-US" dirty="0" smtClean="0"/>
              <a:t>Input will be reviewed and considered with any adjustments finalized by April 15</a:t>
            </a:r>
            <a:r>
              <a:rPr lang="en-US" baseline="30000" dirty="0" smtClean="0"/>
              <a:t>th</a:t>
            </a:r>
            <a:r>
              <a:rPr lang="en-US" dirty="0" smtClean="0"/>
              <a:t>.</a:t>
            </a:r>
          </a:p>
          <a:p>
            <a:r>
              <a:rPr lang="en-US" dirty="0" smtClean="0"/>
              <a:t>Final version will be sent to the campus on April 18</a:t>
            </a:r>
            <a:r>
              <a:rPr lang="en-US" baseline="30000" dirty="0" smtClean="0"/>
              <a:t>th</a:t>
            </a:r>
            <a:r>
              <a:rPr lang="en-US" dirty="0" smtClean="0"/>
              <a:t>.</a:t>
            </a:r>
          </a:p>
          <a:p>
            <a:r>
              <a:rPr lang="en-US" dirty="0" smtClean="0"/>
              <a:t>The new structure will be implemented July 1, 2016.</a:t>
            </a:r>
            <a:endParaRPr lang="en-US" dirty="0"/>
          </a:p>
        </p:txBody>
      </p:sp>
    </p:spTree>
    <p:extLst>
      <p:ext uri="{BB962C8B-B14F-4D97-AF65-F5344CB8AC3E}">
        <p14:creationId xmlns:p14="http://schemas.microsoft.com/office/powerpoint/2010/main" val="36980542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2057400"/>
            <a:ext cx="7772400" cy="3286807"/>
          </a:xfrm>
        </p:spPr>
      </p:pic>
    </p:spTree>
    <p:extLst>
      <p:ext uri="{BB962C8B-B14F-4D97-AF65-F5344CB8AC3E}">
        <p14:creationId xmlns:p14="http://schemas.microsoft.com/office/powerpoint/2010/main" val="1290246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a:bodyPr>
          <a:lstStyle/>
          <a:p>
            <a:r>
              <a:rPr lang="en-US" dirty="0" smtClean="0"/>
              <a:t>To provide quality and effective services to our community and students by enhancing leadership and management services to improve support of employees and students and maximizing the effective use of our resources in a changing environment.</a:t>
            </a:r>
          </a:p>
          <a:p>
            <a:pPr lvl="1"/>
            <a:endParaRPr lang="en-US" dirty="0" smtClean="0"/>
          </a:p>
        </p:txBody>
      </p:sp>
    </p:spTree>
    <p:extLst>
      <p:ext uri="{BB962C8B-B14F-4D97-AF65-F5344CB8AC3E}">
        <p14:creationId xmlns:p14="http://schemas.microsoft.com/office/powerpoint/2010/main" val="2815486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lstStyle/>
          <a:p>
            <a:r>
              <a:rPr lang="en-US" dirty="0" smtClean="0"/>
              <a:t>There has been considerable change in our work environment:</a:t>
            </a:r>
          </a:p>
          <a:p>
            <a:pPr lvl="1"/>
            <a:r>
              <a:rPr lang="en-US" dirty="0" smtClean="0"/>
              <a:t>Student needs</a:t>
            </a:r>
          </a:p>
          <a:p>
            <a:pPr lvl="1"/>
            <a:r>
              <a:rPr lang="en-US" dirty="0" smtClean="0"/>
              <a:t>Resources</a:t>
            </a:r>
          </a:p>
          <a:p>
            <a:pPr lvl="1"/>
            <a:r>
              <a:rPr lang="en-US" dirty="0" smtClean="0"/>
              <a:t>Legislative, CCCCO, and accreditation requirements</a:t>
            </a:r>
          </a:p>
          <a:p>
            <a:pPr marL="585216" lvl="1" indent="0">
              <a:buNone/>
            </a:pPr>
            <a:endParaRPr lang="en-US" dirty="0" smtClean="0"/>
          </a:p>
          <a:p>
            <a:r>
              <a:rPr lang="en-US" dirty="0" smtClean="0"/>
              <a:t>Campus wide discussion has provided critical input during the evolution of the administrative structure plan.</a:t>
            </a:r>
          </a:p>
        </p:txBody>
      </p:sp>
    </p:spTree>
    <p:extLst>
      <p:ext uri="{BB962C8B-B14F-4D97-AF65-F5344CB8AC3E}">
        <p14:creationId xmlns:p14="http://schemas.microsoft.com/office/powerpoint/2010/main" val="3401336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a:t>
            </a:r>
            <a:endParaRPr lang="en-US" dirty="0"/>
          </a:p>
        </p:txBody>
      </p:sp>
      <p:sp>
        <p:nvSpPr>
          <p:cNvPr id="3" name="Content Placeholder 2"/>
          <p:cNvSpPr>
            <a:spLocks noGrp="1"/>
          </p:cNvSpPr>
          <p:nvPr>
            <p:ph idx="1"/>
          </p:nvPr>
        </p:nvSpPr>
        <p:spPr/>
        <p:txBody>
          <a:bodyPr>
            <a:normAutofit/>
          </a:bodyPr>
          <a:lstStyle/>
          <a:p>
            <a:pPr marL="651510" indent="-514350">
              <a:buFont typeface="+mj-lt"/>
              <a:buAutoNum type="arabicPeriod"/>
            </a:pPr>
            <a:r>
              <a:rPr lang="en-US" dirty="0" smtClean="0"/>
              <a:t>Provide opportunities for college-wide input.</a:t>
            </a:r>
          </a:p>
          <a:p>
            <a:pPr marL="651510" indent="-514350">
              <a:buFont typeface="+mj-lt"/>
              <a:buAutoNum type="arabicPeriod"/>
            </a:pPr>
            <a:r>
              <a:rPr lang="en-US" dirty="0" smtClean="0"/>
              <a:t>No additional costs to general fund budget.</a:t>
            </a:r>
          </a:p>
          <a:p>
            <a:pPr marL="651510" indent="-514350">
              <a:buFont typeface="+mj-lt"/>
              <a:buAutoNum type="arabicPeriod"/>
            </a:pPr>
            <a:r>
              <a:rPr lang="en-US" dirty="0" smtClean="0"/>
              <a:t>Support leadership, collaboration, and innovation among deans/faculty/staff through a more balanced workload.</a:t>
            </a:r>
          </a:p>
          <a:p>
            <a:pPr marL="651510" indent="-514350">
              <a:buFont typeface="+mj-lt"/>
              <a:buAutoNum type="arabicPeriod"/>
            </a:pPr>
            <a:r>
              <a:rPr lang="en-US" dirty="0" smtClean="0"/>
              <a:t>Improve the functional alignment of departments to support college goals and student success.</a:t>
            </a:r>
          </a:p>
          <a:p>
            <a:pPr marL="651510" indent="-514350">
              <a:buFont typeface="+mj-lt"/>
              <a:buAutoNum type="arabicPeriod"/>
            </a:pPr>
            <a:r>
              <a:rPr lang="en-US" dirty="0" smtClean="0"/>
              <a:t>Minimize the number of areas affected by the realignment.</a:t>
            </a:r>
          </a:p>
          <a:p>
            <a:pPr marL="651510" indent="-514350">
              <a:buFont typeface="+mj-lt"/>
              <a:buAutoNum type="arabicPeriod"/>
            </a:pPr>
            <a:endParaRPr lang="en-US" dirty="0"/>
          </a:p>
        </p:txBody>
      </p:sp>
    </p:spTree>
    <p:extLst>
      <p:ext uri="{BB962C8B-B14F-4D97-AF65-F5344CB8AC3E}">
        <p14:creationId xmlns:p14="http://schemas.microsoft.com/office/powerpoint/2010/main" val="2422888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Desired Outcome – One</a:t>
            </a:r>
            <a:br>
              <a:rPr lang="en-US" dirty="0" smtClean="0"/>
            </a:br>
            <a:endParaRPr lang="en-US" dirty="0"/>
          </a:p>
        </p:txBody>
      </p:sp>
      <p:sp>
        <p:nvSpPr>
          <p:cNvPr id="3" name="Content Placeholder 2"/>
          <p:cNvSpPr>
            <a:spLocks noGrp="1"/>
          </p:cNvSpPr>
          <p:nvPr>
            <p:ph idx="1"/>
          </p:nvPr>
        </p:nvSpPr>
        <p:spPr/>
        <p:txBody>
          <a:bodyPr/>
          <a:lstStyle/>
          <a:p>
            <a:r>
              <a:rPr lang="en-US" dirty="0" smtClean="0"/>
              <a:t>Increase innovation and implementation of activities across the college to increase student access and completion:</a:t>
            </a:r>
          </a:p>
          <a:p>
            <a:pPr lvl="1"/>
            <a:r>
              <a:rPr lang="en-US" dirty="0" smtClean="0"/>
              <a:t>Course level-- particularly developmental English and math</a:t>
            </a:r>
          </a:p>
          <a:p>
            <a:pPr lvl="1"/>
            <a:r>
              <a:rPr lang="en-US" dirty="0" smtClean="0"/>
              <a:t>Certificate/degree completion</a:t>
            </a:r>
          </a:p>
          <a:p>
            <a:pPr lvl="1"/>
            <a:r>
              <a:rPr lang="en-US" dirty="0" smtClean="0"/>
              <a:t>Close equity gaps in student success measures</a:t>
            </a:r>
          </a:p>
          <a:p>
            <a:pPr lvl="1"/>
            <a:r>
              <a:rPr lang="en-US" dirty="0" smtClean="0"/>
              <a:t>Student communication management plan</a:t>
            </a:r>
          </a:p>
          <a:p>
            <a:pPr lvl="1"/>
            <a:r>
              <a:rPr lang="en-US" dirty="0" smtClean="0"/>
              <a:t>Online education</a:t>
            </a:r>
            <a:endParaRPr lang="en-US" dirty="0"/>
          </a:p>
        </p:txBody>
      </p:sp>
    </p:spTree>
    <p:extLst>
      <p:ext uri="{BB962C8B-B14F-4D97-AF65-F5344CB8AC3E}">
        <p14:creationId xmlns:p14="http://schemas.microsoft.com/office/powerpoint/2010/main" val="3991929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Desired Outcome - Two</a:t>
            </a:r>
            <a:endParaRPr lang="en-US" dirty="0"/>
          </a:p>
        </p:txBody>
      </p:sp>
      <p:sp>
        <p:nvSpPr>
          <p:cNvPr id="3" name="Content Placeholder 2"/>
          <p:cNvSpPr>
            <a:spLocks noGrp="1"/>
          </p:cNvSpPr>
          <p:nvPr>
            <p:ph idx="1"/>
          </p:nvPr>
        </p:nvSpPr>
        <p:spPr/>
        <p:txBody>
          <a:bodyPr/>
          <a:lstStyle/>
          <a:p>
            <a:r>
              <a:rPr lang="en-US" dirty="0" smtClean="0"/>
              <a:t>Enhance and improve capacity in Career Technical Education programs:</a:t>
            </a:r>
          </a:p>
          <a:p>
            <a:pPr lvl="1"/>
            <a:r>
              <a:rPr lang="en-US" dirty="0" smtClean="0"/>
              <a:t>Range and mix of CTE programs tied to documented high demand job areas with successful placements.</a:t>
            </a:r>
          </a:p>
          <a:p>
            <a:pPr lvl="1"/>
            <a:r>
              <a:rPr lang="en-US" dirty="0" smtClean="0"/>
              <a:t>Implement new and evolving content supported with increased state categorical funding:  workplace essentials, diesel technology, manufacturing, agriculture, and basic/reserve training academies</a:t>
            </a:r>
          </a:p>
          <a:p>
            <a:pPr lvl="1"/>
            <a:r>
              <a:rPr lang="en-US" dirty="0" smtClean="0"/>
              <a:t>Work with employers to provide specialized training and internship programs</a:t>
            </a:r>
            <a:endParaRPr lang="en-US" dirty="0"/>
          </a:p>
        </p:txBody>
      </p:sp>
    </p:spTree>
    <p:extLst>
      <p:ext uri="{BB962C8B-B14F-4D97-AF65-F5344CB8AC3E}">
        <p14:creationId xmlns:p14="http://schemas.microsoft.com/office/powerpoint/2010/main" val="2085688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Desired Outcome - Three</a:t>
            </a:r>
            <a:endParaRPr lang="en-US" dirty="0"/>
          </a:p>
        </p:txBody>
      </p:sp>
      <p:sp>
        <p:nvSpPr>
          <p:cNvPr id="3" name="Content Placeholder 2"/>
          <p:cNvSpPr>
            <a:spLocks noGrp="1"/>
          </p:cNvSpPr>
          <p:nvPr>
            <p:ph idx="1"/>
          </p:nvPr>
        </p:nvSpPr>
        <p:spPr/>
        <p:txBody>
          <a:bodyPr/>
          <a:lstStyle/>
          <a:p>
            <a:r>
              <a:rPr lang="en-US" dirty="0" smtClean="0"/>
              <a:t>Increase our ability to measure and improve institutional effectiveness and equity and provide learning support across the college:</a:t>
            </a:r>
          </a:p>
          <a:p>
            <a:pPr lvl="1"/>
            <a:r>
              <a:rPr lang="en-US" dirty="0" smtClean="0"/>
              <a:t>Share and analyze data to drive measureable goals for student learning and achievement.</a:t>
            </a:r>
          </a:p>
          <a:p>
            <a:pPr lvl="1"/>
            <a:r>
              <a:rPr lang="en-US" dirty="0" smtClean="0"/>
              <a:t>Provide student support services across all disciplines and for all students and meet SSSP, Equity, and Basic Skills plan requirements and goals.</a:t>
            </a:r>
          </a:p>
          <a:p>
            <a:pPr lvl="1"/>
            <a:r>
              <a:rPr lang="en-US" dirty="0" smtClean="0"/>
              <a:t>Enhance campus awareness of equity gaps and student success barriers with support for improvements.</a:t>
            </a:r>
            <a:endParaRPr lang="en-US" dirty="0"/>
          </a:p>
        </p:txBody>
      </p:sp>
    </p:spTree>
    <p:extLst>
      <p:ext uri="{BB962C8B-B14F-4D97-AF65-F5344CB8AC3E}">
        <p14:creationId xmlns:p14="http://schemas.microsoft.com/office/powerpoint/2010/main" val="3292431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Desired Outcome - Four</a:t>
            </a:r>
            <a:endParaRPr lang="en-US" dirty="0"/>
          </a:p>
        </p:txBody>
      </p:sp>
      <p:sp>
        <p:nvSpPr>
          <p:cNvPr id="3" name="Content Placeholder 2"/>
          <p:cNvSpPr>
            <a:spLocks noGrp="1"/>
          </p:cNvSpPr>
          <p:nvPr>
            <p:ph idx="1"/>
          </p:nvPr>
        </p:nvSpPr>
        <p:spPr/>
        <p:txBody>
          <a:bodyPr/>
          <a:lstStyle/>
          <a:p>
            <a:r>
              <a:rPr lang="en-US" dirty="0" smtClean="0"/>
              <a:t>Expand access </a:t>
            </a:r>
            <a:r>
              <a:rPr lang="en-US" dirty="0"/>
              <a:t>to college </a:t>
            </a:r>
            <a:r>
              <a:rPr lang="en-US" dirty="0" smtClean="0"/>
              <a:t>opportunities to the community</a:t>
            </a:r>
          </a:p>
          <a:p>
            <a:pPr lvl="1"/>
            <a:r>
              <a:rPr lang="en-US" dirty="0" smtClean="0"/>
              <a:t>Community education</a:t>
            </a:r>
          </a:p>
          <a:p>
            <a:pPr lvl="1"/>
            <a:r>
              <a:rPr lang="en-US" dirty="0" smtClean="0"/>
              <a:t>Contract education</a:t>
            </a:r>
          </a:p>
          <a:p>
            <a:pPr lvl="1"/>
            <a:r>
              <a:rPr lang="en-US" dirty="0" smtClean="0"/>
              <a:t>No-cost (non-credit) ESL, developmental, and CTE certificates</a:t>
            </a:r>
          </a:p>
          <a:p>
            <a:pPr lvl="1"/>
            <a:r>
              <a:rPr lang="en-US" dirty="0" smtClean="0"/>
              <a:t>Build pathways from above areas into credit courses and programs</a:t>
            </a:r>
          </a:p>
          <a:p>
            <a:pPr lvl="1"/>
            <a:r>
              <a:rPr lang="en-US" dirty="0" smtClean="0"/>
              <a:t>Online education</a:t>
            </a:r>
            <a:endParaRPr lang="en-US" dirty="0"/>
          </a:p>
        </p:txBody>
      </p:sp>
    </p:spTree>
    <p:extLst>
      <p:ext uri="{BB962C8B-B14F-4D97-AF65-F5344CB8AC3E}">
        <p14:creationId xmlns:p14="http://schemas.microsoft.com/office/powerpoint/2010/main" val="34765545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315</TotalTime>
  <Words>947</Words>
  <Application>Microsoft Office PowerPoint</Application>
  <PresentationFormat>On-screen Show (4:3)</PresentationFormat>
  <Paragraphs>144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Administrative structure and functional alignment</vt:lpstr>
      <vt:lpstr>Mission</vt:lpstr>
      <vt:lpstr>Purpose</vt:lpstr>
      <vt:lpstr>Context</vt:lpstr>
      <vt:lpstr>Guiding Principles</vt:lpstr>
      <vt:lpstr>Desired Outcome – One </vt:lpstr>
      <vt:lpstr>Desired Outcome - Two</vt:lpstr>
      <vt:lpstr>Desired Outcome - Three</vt:lpstr>
      <vt:lpstr>Desired Outcome - Four</vt:lpstr>
      <vt:lpstr>College Input</vt:lpstr>
      <vt:lpstr>Proposed Adjustments Student Affairs</vt:lpstr>
      <vt:lpstr>Vice President for Student Affairs</vt:lpstr>
      <vt:lpstr>Dean of Student Services</vt:lpstr>
      <vt:lpstr>Proposed Adjustments Business and Administrative Services</vt:lpstr>
      <vt:lpstr>Proposed Adjustments Academic Affairs</vt:lpstr>
      <vt:lpstr>Workforce and Economic Development:  Kathy Schrader</vt:lpstr>
      <vt:lpstr>Current Academic Divisions</vt:lpstr>
      <vt:lpstr>Academic Divisions… Moving Forward</vt:lpstr>
      <vt:lpstr>Guiding Principles</vt:lpstr>
      <vt:lpstr>Next Steps</vt:lpstr>
      <vt:lpstr>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structure and functional alignment</dc:title>
  <dc:creator>Greg Gillespie</dc:creator>
  <cp:lastModifiedBy>Greg Gillespie</cp:lastModifiedBy>
  <cp:revision>30</cp:revision>
  <cp:lastPrinted>2016-03-28T14:39:55Z</cp:lastPrinted>
  <dcterms:created xsi:type="dcterms:W3CDTF">2016-03-27T22:41:23Z</dcterms:created>
  <dcterms:modified xsi:type="dcterms:W3CDTF">2016-03-31T14:51:20Z</dcterms:modified>
</cp:coreProperties>
</file>