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  <p:sldMasterId id="2147483674" r:id="rId3"/>
    <p:sldMasterId id="2147483686" r:id="rId4"/>
    <p:sldMasterId id="2147483698" r:id="rId5"/>
    <p:sldMasterId id="2147483710" r:id="rId6"/>
    <p:sldMasterId id="2147483728" r:id="rId7"/>
    <p:sldMasterId id="2147483746" r:id="rId8"/>
    <p:sldMasterId id="2147483764" r:id="rId9"/>
    <p:sldMasterId id="2147483782" r:id="rId10"/>
    <p:sldMasterId id="2147483800" r:id="rId11"/>
    <p:sldMasterId id="2147483818" r:id="rId12"/>
  </p:sldMasterIdLst>
  <p:notesMasterIdLst>
    <p:notesMasterId r:id="rId35"/>
  </p:notesMasterIdLst>
  <p:handoutMasterIdLst>
    <p:handoutMasterId r:id="rId36"/>
  </p:handoutMasterIdLst>
  <p:sldIdLst>
    <p:sldId id="282" r:id="rId13"/>
    <p:sldId id="257" r:id="rId14"/>
    <p:sldId id="258" r:id="rId15"/>
    <p:sldId id="259" r:id="rId16"/>
    <p:sldId id="261" r:id="rId17"/>
    <p:sldId id="264" r:id="rId18"/>
    <p:sldId id="262" r:id="rId19"/>
    <p:sldId id="270" r:id="rId20"/>
    <p:sldId id="279" r:id="rId21"/>
    <p:sldId id="271" r:id="rId22"/>
    <p:sldId id="273" r:id="rId23"/>
    <p:sldId id="274" r:id="rId24"/>
    <p:sldId id="275" r:id="rId25"/>
    <p:sldId id="280" r:id="rId26"/>
    <p:sldId id="272" r:id="rId27"/>
    <p:sldId id="267" r:id="rId28"/>
    <p:sldId id="281" r:id="rId29"/>
    <p:sldId id="269" r:id="rId30"/>
    <p:sldId id="276" r:id="rId31"/>
    <p:sldId id="278" r:id="rId32"/>
    <p:sldId id="277" r:id="rId33"/>
    <p:sldId id="268" r:id="rId34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51190" autoAdjust="0"/>
  </p:normalViewPr>
  <p:slideViewPr>
    <p:cSldViewPr>
      <p:cViewPr varScale="1">
        <p:scale>
          <a:sx n="105" d="100"/>
          <a:sy n="105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340A7-ABCA-4FC7-84F1-2A743256D3B4}" type="doc">
      <dgm:prSet loTypeId="urn:microsoft.com/office/officeart/2008/layout/RadialCluster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6F2C7-B796-404B-A252-1E61E4E9A170}">
      <dgm:prSet phldrT="[Text]"/>
      <dgm:spPr/>
      <dgm:t>
        <a:bodyPr/>
        <a:lstStyle/>
        <a:p>
          <a:r>
            <a:rPr lang="en-US" dirty="0" smtClean="0"/>
            <a:t>Causes at Ventura College</a:t>
          </a:r>
          <a:endParaRPr lang="en-US" dirty="0"/>
        </a:p>
      </dgm:t>
    </dgm:pt>
    <dgm:pt modelId="{8E2EDAE7-9FDE-4157-B841-0220D564C620}" type="parTrans" cxnId="{4D95FCCB-F3F8-4966-934F-369952CDE73E}">
      <dgm:prSet/>
      <dgm:spPr/>
      <dgm:t>
        <a:bodyPr/>
        <a:lstStyle/>
        <a:p>
          <a:endParaRPr lang="en-US"/>
        </a:p>
      </dgm:t>
    </dgm:pt>
    <dgm:pt modelId="{DF7CF693-89E4-45B9-82F6-A7D92784458C}" type="sibTrans" cxnId="{4D95FCCB-F3F8-4966-934F-369952CDE73E}">
      <dgm:prSet/>
      <dgm:spPr/>
      <dgm:t>
        <a:bodyPr/>
        <a:lstStyle/>
        <a:p>
          <a:endParaRPr lang="en-US"/>
        </a:p>
      </dgm:t>
    </dgm:pt>
    <dgm:pt modelId="{98836D6E-5903-48C5-BED6-D4B65B675B0D}">
      <dgm:prSet phldrT="[Text]" custT="1"/>
      <dgm:spPr/>
      <dgm:t>
        <a:bodyPr/>
        <a:lstStyle/>
        <a:p>
          <a:r>
            <a:rPr lang="en-US" sz="1800" dirty="0" smtClean="0"/>
            <a:t>Academic Challenges</a:t>
          </a:r>
          <a:endParaRPr lang="en-US" sz="1800" dirty="0"/>
        </a:p>
      </dgm:t>
    </dgm:pt>
    <dgm:pt modelId="{D65659DF-48C9-46BB-B851-98937EC4065F}" type="parTrans" cxnId="{3A817368-4DD0-4181-9BCE-10A2748E5840}">
      <dgm:prSet/>
      <dgm:spPr/>
      <dgm:t>
        <a:bodyPr/>
        <a:lstStyle/>
        <a:p>
          <a:endParaRPr lang="en-US"/>
        </a:p>
      </dgm:t>
    </dgm:pt>
    <dgm:pt modelId="{50954C3C-F326-4E64-AFCA-362A0773847A}" type="sibTrans" cxnId="{3A817368-4DD0-4181-9BCE-10A2748E5840}">
      <dgm:prSet/>
      <dgm:spPr/>
      <dgm:t>
        <a:bodyPr/>
        <a:lstStyle/>
        <a:p>
          <a:endParaRPr lang="en-US"/>
        </a:p>
      </dgm:t>
    </dgm:pt>
    <dgm:pt modelId="{F1BA5A8D-383F-4D9F-9C25-09AB99946277}">
      <dgm:prSet phldrT="[Text]" custT="1"/>
      <dgm:spPr/>
      <dgm:t>
        <a:bodyPr/>
        <a:lstStyle/>
        <a:p>
          <a:r>
            <a:rPr lang="en-US" sz="1800" dirty="0" smtClean="0"/>
            <a:t>Changed Mind</a:t>
          </a:r>
          <a:endParaRPr lang="en-US" sz="1800" dirty="0"/>
        </a:p>
      </dgm:t>
    </dgm:pt>
    <dgm:pt modelId="{DC005D53-0806-45CC-8817-11544C713898}" type="parTrans" cxnId="{E1CA1F48-8801-4732-9C48-ABD7F2829A30}">
      <dgm:prSet/>
      <dgm:spPr/>
      <dgm:t>
        <a:bodyPr/>
        <a:lstStyle/>
        <a:p>
          <a:endParaRPr lang="en-US"/>
        </a:p>
      </dgm:t>
    </dgm:pt>
    <dgm:pt modelId="{3FEFAB65-E089-4FDB-BFAE-FA0DED114267}" type="sibTrans" cxnId="{E1CA1F48-8801-4732-9C48-ABD7F2829A30}">
      <dgm:prSet/>
      <dgm:spPr/>
      <dgm:t>
        <a:bodyPr/>
        <a:lstStyle/>
        <a:p>
          <a:endParaRPr lang="en-US"/>
        </a:p>
      </dgm:t>
    </dgm:pt>
    <dgm:pt modelId="{1E5032F8-5051-4E71-BA2F-EE2DC1B70D4D}">
      <dgm:prSet phldrT="[Text]" custT="1"/>
      <dgm:spPr/>
      <dgm:t>
        <a:bodyPr/>
        <a:lstStyle/>
        <a:p>
          <a:r>
            <a:rPr lang="en-US" sz="1800" dirty="0" smtClean="0"/>
            <a:t>Courses not Offered</a:t>
          </a:r>
          <a:endParaRPr lang="en-US" sz="1800" dirty="0"/>
        </a:p>
      </dgm:t>
    </dgm:pt>
    <dgm:pt modelId="{1BF716DD-3D85-4929-A6A9-E8A6E2A480E0}" type="parTrans" cxnId="{7A68DD17-120B-42C0-A32D-ECCA6E06BCC0}">
      <dgm:prSet/>
      <dgm:spPr/>
      <dgm:t>
        <a:bodyPr/>
        <a:lstStyle/>
        <a:p>
          <a:endParaRPr lang="en-US"/>
        </a:p>
      </dgm:t>
    </dgm:pt>
    <dgm:pt modelId="{DC2327EC-BAB4-4DF8-8514-265C25173F1F}" type="sibTrans" cxnId="{7A68DD17-120B-42C0-A32D-ECCA6E06BCC0}">
      <dgm:prSet/>
      <dgm:spPr/>
      <dgm:t>
        <a:bodyPr/>
        <a:lstStyle/>
        <a:p>
          <a:endParaRPr lang="en-US"/>
        </a:p>
      </dgm:t>
    </dgm:pt>
    <dgm:pt modelId="{03C9512C-47CB-420F-A0CB-4BF969E32717}">
      <dgm:prSet phldrT="[Text]" custT="1"/>
      <dgm:spPr/>
      <dgm:t>
        <a:bodyPr/>
        <a:lstStyle/>
        <a:p>
          <a:r>
            <a:rPr lang="en-US" sz="1800" dirty="0" smtClean="0"/>
            <a:t>Degree Requirements</a:t>
          </a:r>
        </a:p>
      </dgm:t>
    </dgm:pt>
    <dgm:pt modelId="{2D1FAECF-1559-405F-94B3-22F71C026563}" type="parTrans" cxnId="{3421DE78-018E-4E6A-977C-55BC6E669E53}">
      <dgm:prSet/>
      <dgm:spPr/>
      <dgm:t>
        <a:bodyPr/>
        <a:lstStyle/>
        <a:p>
          <a:endParaRPr lang="en-US"/>
        </a:p>
      </dgm:t>
    </dgm:pt>
    <dgm:pt modelId="{0C9AF411-7092-4AD8-8EA6-03C04B4974B6}" type="sibTrans" cxnId="{3421DE78-018E-4E6A-977C-55BC6E669E53}">
      <dgm:prSet/>
      <dgm:spPr/>
      <dgm:t>
        <a:bodyPr/>
        <a:lstStyle/>
        <a:p>
          <a:endParaRPr lang="en-US"/>
        </a:p>
      </dgm:t>
    </dgm:pt>
    <dgm:pt modelId="{E0FBF9B6-843B-496B-8CF2-18501E4EBB84}">
      <dgm:prSet phldrT="[Text]"/>
      <dgm:spPr/>
      <dgm:t>
        <a:bodyPr/>
        <a:lstStyle/>
        <a:p>
          <a:r>
            <a:rPr lang="en-US" dirty="0" smtClean="0"/>
            <a:t>Transfer Problems</a:t>
          </a:r>
          <a:endParaRPr lang="en-US" dirty="0"/>
        </a:p>
      </dgm:t>
    </dgm:pt>
    <dgm:pt modelId="{55032A91-7AF7-45CB-8064-07CB8F9C74DE}" type="parTrans" cxnId="{D9725C9F-5F63-42AD-9607-9CF4DE25A100}">
      <dgm:prSet/>
      <dgm:spPr/>
      <dgm:t>
        <a:bodyPr/>
        <a:lstStyle/>
        <a:p>
          <a:endParaRPr lang="en-US"/>
        </a:p>
      </dgm:t>
    </dgm:pt>
    <dgm:pt modelId="{9A427461-0FE2-48F1-A855-4663D4252880}" type="sibTrans" cxnId="{D9725C9F-5F63-42AD-9607-9CF4DE25A100}">
      <dgm:prSet/>
      <dgm:spPr/>
      <dgm:t>
        <a:bodyPr/>
        <a:lstStyle/>
        <a:p>
          <a:endParaRPr lang="en-US"/>
        </a:p>
      </dgm:t>
    </dgm:pt>
    <dgm:pt modelId="{A41A2051-0715-4F19-836B-A87A1502F35A}">
      <dgm:prSet phldrT="[Text]" custT="1"/>
      <dgm:spPr/>
      <dgm:t>
        <a:bodyPr/>
        <a:lstStyle/>
        <a:p>
          <a:r>
            <a:rPr lang="en-US" sz="1800" dirty="0" smtClean="0"/>
            <a:t>Poor Choices</a:t>
          </a:r>
          <a:endParaRPr lang="en-US" sz="1800" dirty="0"/>
        </a:p>
      </dgm:t>
    </dgm:pt>
    <dgm:pt modelId="{6396CA94-64C9-4E06-BB64-4E8CBC1B0188}" type="parTrans" cxnId="{9B4A0EFB-BA19-4508-82CB-1D757B532C34}">
      <dgm:prSet/>
      <dgm:spPr/>
      <dgm:t>
        <a:bodyPr/>
        <a:lstStyle/>
        <a:p>
          <a:endParaRPr lang="en-US"/>
        </a:p>
      </dgm:t>
    </dgm:pt>
    <dgm:pt modelId="{A1FA41EE-4185-4B9D-92BF-0D9184EE24A0}" type="sibTrans" cxnId="{9B4A0EFB-BA19-4508-82CB-1D757B532C34}">
      <dgm:prSet/>
      <dgm:spPr/>
      <dgm:t>
        <a:bodyPr/>
        <a:lstStyle/>
        <a:p>
          <a:endParaRPr lang="en-US"/>
        </a:p>
      </dgm:t>
    </dgm:pt>
    <dgm:pt modelId="{BCE2D3A6-2F30-4CED-8021-EC6CA4A4EA73}" type="pres">
      <dgm:prSet presAssocID="{ECD340A7-ABCA-4FC7-84F1-2A743256D3B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798B7A2-8C3F-40E6-B2D2-B493ADE0C590}" type="pres">
      <dgm:prSet presAssocID="{41C6F2C7-B796-404B-A252-1E61E4E9A170}" presName="singleCycle" presStyleCnt="0"/>
      <dgm:spPr/>
    </dgm:pt>
    <dgm:pt modelId="{F3E07DB6-9F7C-4386-B915-BE107AF9392F}" type="pres">
      <dgm:prSet presAssocID="{41C6F2C7-B796-404B-A252-1E61E4E9A170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CAD0BE6-90D2-4181-96E5-8FC6A6ECF1C1}" type="pres">
      <dgm:prSet presAssocID="{D65659DF-48C9-46BB-B851-98937EC4065F}" presName="Name56" presStyleLbl="parChTrans1D2" presStyleIdx="0" presStyleCnt="6"/>
      <dgm:spPr/>
      <dgm:t>
        <a:bodyPr/>
        <a:lstStyle/>
        <a:p>
          <a:endParaRPr lang="en-US"/>
        </a:p>
      </dgm:t>
    </dgm:pt>
    <dgm:pt modelId="{8A491A25-F267-456D-B81A-0384513D2DF4}" type="pres">
      <dgm:prSet presAssocID="{98836D6E-5903-48C5-BED6-D4B65B675B0D}" presName="text0" presStyleLbl="node1" presStyleIdx="1" presStyleCnt="7" custScaleX="138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65A51-6C1D-4738-9596-88C704CC219F}" type="pres">
      <dgm:prSet presAssocID="{DC005D53-0806-45CC-8817-11544C713898}" presName="Name56" presStyleLbl="parChTrans1D2" presStyleIdx="1" presStyleCnt="6"/>
      <dgm:spPr/>
      <dgm:t>
        <a:bodyPr/>
        <a:lstStyle/>
        <a:p>
          <a:endParaRPr lang="en-US"/>
        </a:p>
      </dgm:t>
    </dgm:pt>
    <dgm:pt modelId="{EA25C715-31A9-4985-8ACD-C4FC12529408}" type="pres">
      <dgm:prSet presAssocID="{F1BA5A8D-383F-4D9F-9C25-09AB99946277}" presName="text0" presStyleLbl="node1" presStyleIdx="2" presStyleCnt="7" custScaleX="127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CB56E-7A78-429E-A1A3-C4F7D324DD91}" type="pres">
      <dgm:prSet presAssocID="{1BF716DD-3D85-4929-A6A9-E8A6E2A480E0}" presName="Name56" presStyleLbl="parChTrans1D2" presStyleIdx="2" presStyleCnt="6"/>
      <dgm:spPr/>
      <dgm:t>
        <a:bodyPr/>
        <a:lstStyle/>
        <a:p>
          <a:endParaRPr lang="en-US"/>
        </a:p>
      </dgm:t>
    </dgm:pt>
    <dgm:pt modelId="{B8E4BF01-6277-4E3E-9817-5DBB9F2BAA7E}" type="pres">
      <dgm:prSet presAssocID="{1E5032F8-5051-4E71-BA2F-EE2DC1B70D4D}" presName="text0" presStyleLbl="node1" presStyleIdx="3" presStyleCnt="7" custScaleX="127348" custScaleY="93279" custRadScaleRad="98753" custRadScaleInc="-6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DF724-C9A7-4FED-A8E4-2C51F61E1DE1}" type="pres">
      <dgm:prSet presAssocID="{2D1FAECF-1559-405F-94B3-22F71C026563}" presName="Name56" presStyleLbl="parChTrans1D2" presStyleIdx="3" presStyleCnt="6"/>
      <dgm:spPr/>
      <dgm:t>
        <a:bodyPr/>
        <a:lstStyle/>
        <a:p>
          <a:endParaRPr lang="en-US"/>
        </a:p>
      </dgm:t>
    </dgm:pt>
    <dgm:pt modelId="{02D36BDD-016A-4B30-AFA1-A596FBA71BED}" type="pres">
      <dgm:prSet presAssocID="{03C9512C-47CB-420F-A0CB-4BF969E32717}" presName="text0" presStyleLbl="node1" presStyleIdx="4" presStyleCnt="7" custScaleX="192885" custScaleY="74178" custRadScaleRad="109820" custRadScaleInc="-1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E5137-ACA3-4C0A-A6DD-0789B7A952C8}" type="pres">
      <dgm:prSet presAssocID="{55032A91-7AF7-45CB-8064-07CB8F9C74DE}" presName="Name56" presStyleLbl="parChTrans1D2" presStyleIdx="4" presStyleCnt="6"/>
      <dgm:spPr/>
      <dgm:t>
        <a:bodyPr/>
        <a:lstStyle/>
        <a:p>
          <a:endParaRPr lang="en-US"/>
        </a:p>
      </dgm:t>
    </dgm:pt>
    <dgm:pt modelId="{7741F6A1-88A7-4FA6-B683-A2CB494FE2EE}" type="pres">
      <dgm:prSet presAssocID="{E0FBF9B6-843B-496B-8CF2-18501E4EBB84}" presName="text0" presStyleLbl="node1" presStyleIdx="5" presStyleCnt="7" custScaleX="128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C300E-9432-4EE2-8285-247E11AE0950}" type="pres">
      <dgm:prSet presAssocID="{6396CA94-64C9-4E06-BB64-4E8CBC1B0188}" presName="Name56" presStyleLbl="parChTrans1D2" presStyleIdx="5" presStyleCnt="6"/>
      <dgm:spPr/>
      <dgm:t>
        <a:bodyPr/>
        <a:lstStyle/>
        <a:p>
          <a:endParaRPr lang="en-US"/>
        </a:p>
      </dgm:t>
    </dgm:pt>
    <dgm:pt modelId="{F51F87BE-3265-48C9-8BF2-7CE7CB54669C}" type="pres">
      <dgm:prSet presAssocID="{A41A2051-0715-4F19-836B-A87A1502F35A}" presName="text0" presStyleLbl="node1" presStyleIdx="6" presStyleCnt="7" custScaleX="124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836DDB-7F30-477D-A735-85CB7519DDB5}" type="presOf" srcId="{A41A2051-0715-4F19-836B-A87A1502F35A}" destId="{F51F87BE-3265-48C9-8BF2-7CE7CB54669C}" srcOrd="0" destOrd="0" presId="urn:microsoft.com/office/officeart/2008/layout/RadialCluster"/>
    <dgm:cxn modelId="{17288F8C-015B-4504-AD8D-6B0CCA13F19D}" type="presOf" srcId="{6396CA94-64C9-4E06-BB64-4E8CBC1B0188}" destId="{F0FC300E-9432-4EE2-8285-247E11AE0950}" srcOrd="0" destOrd="0" presId="urn:microsoft.com/office/officeart/2008/layout/RadialCluster"/>
    <dgm:cxn modelId="{B4F92F99-04E1-4166-9BD4-63120EDCF570}" type="presOf" srcId="{2D1FAECF-1559-405F-94B3-22F71C026563}" destId="{500DF724-C9A7-4FED-A8E4-2C51F61E1DE1}" srcOrd="0" destOrd="0" presId="urn:microsoft.com/office/officeart/2008/layout/RadialCluster"/>
    <dgm:cxn modelId="{C61AA487-7F31-49A7-8407-D53B77675C56}" type="presOf" srcId="{1E5032F8-5051-4E71-BA2F-EE2DC1B70D4D}" destId="{B8E4BF01-6277-4E3E-9817-5DBB9F2BAA7E}" srcOrd="0" destOrd="0" presId="urn:microsoft.com/office/officeart/2008/layout/RadialCluster"/>
    <dgm:cxn modelId="{E1CA1F48-8801-4732-9C48-ABD7F2829A30}" srcId="{41C6F2C7-B796-404B-A252-1E61E4E9A170}" destId="{F1BA5A8D-383F-4D9F-9C25-09AB99946277}" srcOrd="1" destOrd="0" parTransId="{DC005D53-0806-45CC-8817-11544C713898}" sibTransId="{3FEFAB65-E089-4FDB-BFAE-FA0DED114267}"/>
    <dgm:cxn modelId="{7A68DD17-120B-42C0-A32D-ECCA6E06BCC0}" srcId="{41C6F2C7-B796-404B-A252-1E61E4E9A170}" destId="{1E5032F8-5051-4E71-BA2F-EE2DC1B70D4D}" srcOrd="2" destOrd="0" parTransId="{1BF716DD-3D85-4929-A6A9-E8A6E2A480E0}" sibTransId="{DC2327EC-BAB4-4DF8-8514-265C25173F1F}"/>
    <dgm:cxn modelId="{9B4A0EFB-BA19-4508-82CB-1D757B532C34}" srcId="{41C6F2C7-B796-404B-A252-1E61E4E9A170}" destId="{A41A2051-0715-4F19-836B-A87A1502F35A}" srcOrd="5" destOrd="0" parTransId="{6396CA94-64C9-4E06-BB64-4E8CBC1B0188}" sibTransId="{A1FA41EE-4185-4B9D-92BF-0D9184EE24A0}"/>
    <dgm:cxn modelId="{3A817368-4DD0-4181-9BCE-10A2748E5840}" srcId="{41C6F2C7-B796-404B-A252-1E61E4E9A170}" destId="{98836D6E-5903-48C5-BED6-D4B65B675B0D}" srcOrd="0" destOrd="0" parTransId="{D65659DF-48C9-46BB-B851-98937EC4065F}" sibTransId="{50954C3C-F326-4E64-AFCA-362A0773847A}"/>
    <dgm:cxn modelId="{2B194E1E-58FE-4E67-8896-FC3E30AA1E47}" type="presOf" srcId="{E0FBF9B6-843B-496B-8CF2-18501E4EBB84}" destId="{7741F6A1-88A7-4FA6-B683-A2CB494FE2EE}" srcOrd="0" destOrd="0" presId="urn:microsoft.com/office/officeart/2008/layout/RadialCluster"/>
    <dgm:cxn modelId="{35D211EF-6CAB-4422-85F4-B75E3701A545}" type="presOf" srcId="{1BF716DD-3D85-4929-A6A9-E8A6E2A480E0}" destId="{C5DCB56E-7A78-429E-A1A3-C4F7D324DD91}" srcOrd="0" destOrd="0" presId="urn:microsoft.com/office/officeart/2008/layout/RadialCluster"/>
    <dgm:cxn modelId="{ACEC4F8A-8C71-45DD-A1E6-483EBF9A7B1E}" type="presOf" srcId="{55032A91-7AF7-45CB-8064-07CB8F9C74DE}" destId="{0B1E5137-ACA3-4C0A-A6DD-0789B7A952C8}" srcOrd="0" destOrd="0" presId="urn:microsoft.com/office/officeart/2008/layout/RadialCluster"/>
    <dgm:cxn modelId="{3BB8F475-DD63-4129-8558-E2BD792BDFF7}" type="presOf" srcId="{41C6F2C7-B796-404B-A252-1E61E4E9A170}" destId="{F3E07DB6-9F7C-4386-B915-BE107AF9392F}" srcOrd="0" destOrd="0" presId="urn:microsoft.com/office/officeart/2008/layout/RadialCluster"/>
    <dgm:cxn modelId="{4D95FCCB-F3F8-4966-934F-369952CDE73E}" srcId="{ECD340A7-ABCA-4FC7-84F1-2A743256D3B4}" destId="{41C6F2C7-B796-404B-A252-1E61E4E9A170}" srcOrd="0" destOrd="0" parTransId="{8E2EDAE7-9FDE-4157-B841-0220D564C620}" sibTransId="{DF7CF693-89E4-45B9-82F6-A7D92784458C}"/>
    <dgm:cxn modelId="{D9725C9F-5F63-42AD-9607-9CF4DE25A100}" srcId="{41C6F2C7-B796-404B-A252-1E61E4E9A170}" destId="{E0FBF9B6-843B-496B-8CF2-18501E4EBB84}" srcOrd="4" destOrd="0" parTransId="{55032A91-7AF7-45CB-8064-07CB8F9C74DE}" sibTransId="{9A427461-0FE2-48F1-A855-4663D4252880}"/>
    <dgm:cxn modelId="{69B0068D-BDE6-4DF0-86CD-4F82D7D914D7}" type="presOf" srcId="{DC005D53-0806-45CC-8817-11544C713898}" destId="{A3065A51-6C1D-4738-9596-88C704CC219F}" srcOrd="0" destOrd="0" presId="urn:microsoft.com/office/officeart/2008/layout/RadialCluster"/>
    <dgm:cxn modelId="{3421DE78-018E-4E6A-977C-55BC6E669E53}" srcId="{41C6F2C7-B796-404B-A252-1E61E4E9A170}" destId="{03C9512C-47CB-420F-A0CB-4BF969E32717}" srcOrd="3" destOrd="0" parTransId="{2D1FAECF-1559-405F-94B3-22F71C026563}" sibTransId="{0C9AF411-7092-4AD8-8EA6-03C04B4974B6}"/>
    <dgm:cxn modelId="{28BFD28E-1B1E-4693-9145-7FA2F1576E3E}" type="presOf" srcId="{D65659DF-48C9-46BB-B851-98937EC4065F}" destId="{5CAD0BE6-90D2-4181-96E5-8FC6A6ECF1C1}" srcOrd="0" destOrd="0" presId="urn:microsoft.com/office/officeart/2008/layout/RadialCluster"/>
    <dgm:cxn modelId="{EBC1A003-7248-4B73-B806-91696E8AEA83}" type="presOf" srcId="{03C9512C-47CB-420F-A0CB-4BF969E32717}" destId="{02D36BDD-016A-4B30-AFA1-A596FBA71BED}" srcOrd="0" destOrd="0" presId="urn:microsoft.com/office/officeart/2008/layout/RadialCluster"/>
    <dgm:cxn modelId="{95621976-66F9-4876-880A-FBBFE6F0D0B5}" type="presOf" srcId="{F1BA5A8D-383F-4D9F-9C25-09AB99946277}" destId="{EA25C715-31A9-4985-8ACD-C4FC12529408}" srcOrd="0" destOrd="0" presId="urn:microsoft.com/office/officeart/2008/layout/RadialCluster"/>
    <dgm:cxn modelId="{6F1F1AD5-6D4F-4F19-B5E6-A8212DC0C583}" type="presOf" srcId="{ECD340A7-ABCA-4FC7-84F1-2A743256D3B4}" destId="{BCE2D3A6-2F30-4CED-8021-EC6CA4A4EA73}" srcOrd="0" destOrd="0" presId="urn:microsoft.com/office/officeart/2008/layout/RadialCluster"/>
    <dgm:cxn modelId="{E5BBC336-1136-48C7-9FE0-C21C528B070C}" type="presOf" srcId="{98836D6E-5903-48C5-BED6-D4B65B675B0D}" destId="{8A491A25-F267-456D-B81A-0384513D2DF4}" srcOrd="0" destOrd="0" presId="urn:microsoft.com/office/officeart/2008/layout/RadialCluster"/>
    <dgm:cxn modelId="{366E2E7F-781C-40C7-BD76-F2D82E0FB8A1}" type="presParOf" srcId="{BCE2D3A6-2F30-4CED-8021-EC6CA4A4EA73}" destId="{E798B7A2-8C3F-40E6-B2D2-B493ADE0C590}" srcOrd="0" destOrd="0" presId="urn:microsoft.com/office/officeart/2008/layout/RadialCluster"/>
    <dgm:cxn modelId="{F7A5CFDE-2A97-479D-A98E-9A32910D69D3}" type="presParOf" srcId="{E798B7A2-8C3F-40E6-B2D2-B493ADE0C590}" destId="{F3E07DB6-9F7C-4386-B915-BE107AF9392F}" srcOrd="0" destOrd="0" presId="urn:microsoft.com/office/officeart/2008/layout/RadialCluster"/>
    <dgm:cxn modelId="{183D086C-1B9E-40CA-AB94-6258DCCF643D}" type="presParOf" srcId="{E798B7A2-8C3F-40E6-B2D2-B493ADE0C590}" destId="{5CAD0BE6-90D2-4181-96E5-8FC6A6ECF1C1}" srcOrd="1" destOrd="0" presId="urn:microsoft.com/office/officeart/2008/layout/RadialCluster"/>
    <dgm:cxn modelId="{7DE01BBC-8FA4-4CDC-A669-440AC3BBE5DD}" type="presParOf" srcId="{E798B7A2-8C3F-40E6-B2D2-B493ADE0C590}" destId="{8A491A25-F267-456D-B81A-0384513D2DF4}" srcOrd="2" destOrd="0" presId="urn:microsoft.com/office/officeart/2008/layout/RadialCluster"/>
    <dgm:cxn modelId="{04B7BD91-B13C-42E8-A198-8908CAF03B7F}" type="presParOf" srcId="{E798B7A2-8C3F-40E6-B2D2-B493ADE0C590}" destId="{A3065A51-6C1D-4738-9596-88C704CC219F}" srcOrd="3" destOrd="0" presId="urn:microsoft.com/office/officeart/2008/layout/RadialCluster"/>
    <dgm:cxn modelId="{D9295F99-E71E-4FD9-8631-F1C5048662B2}" type="presParOf" srcId="{E798B7A2-8C3F-40E6-B2D2-B493ADE0C590}" destId="{EA25C715-31A9-4985-8ACD-C4FC12529408}" srcOrd="4" destOrd="0" presId="urn:microsoft.com/office/officeart/2008/layout/RadialCluster"/>
    <dgm:cxn modelId="{8BAC5BD6-4FD3-403A-89D7-7CFF0883F045}" type="presParOf" srcId="{E798B7A2-8C3F-40E6-B2D2-B493ADE0C590}" destId="{C5DCB56E-7A78-429E-A1A3-C4F7D324DD91}" srcOrd="5" destOrd="0" presId="urn:microsoft.com/office/officeart/2008/layout/RadialCluster"/>
    <dgm:cxn modelId="{FAED1457-15B7-475E-8F9B-B52AC89CFBF9}" type="presParOf" srcId="{E798B7A2-8C3F-40E6-B2D2-B493ADE0C590}" destId="{B8E4BF01-6277-4E3E-9817-5DBB9F2BAA7E}" srcOrd="6" destOrd="0" presId="urn:microsoft.com/office/officeart/2008/layout/RadialCluster"/>
    <dgm:cxn modelId="{10006855-180E-49EE-830B-9BA834F50DD6}" type="presParOf" srcId="{E798B7A2-8C3F-40E6-B2D2-B493ADE0C590}" destId="{500DF724-C9A7-4FED-A8E4-2C51F61E1DE1}" srcOrd="7" destOrd="0" presId="urn:microsoft.com/office/officeart/2008/layout/RadialCluster"/>
    <dgm:cxn modelId="{92676AE4-B1D0-499C-9E14-7D2D476C8E0D}" type="presParOf" srcId="{E798B7A2-8C3F-40E6-B2D2-B493ADE0C590}" destId="{02D36BDD-016A-4B30-AFA1-A596FBA71BED}" srcOrd="8" destOrd="0" presId="urn:microsoft.com/office/officeart/2008/layout/RadialCluster"/>
    <dgm:cxn modelId="{F9AFB076-A341-48A5-AF9A-06A24E3D8231}" type="presParOf" srcId="{E798B7A2-8C3F-40E6-B2D2-B493ADE0C590}" destId="{0B1E5137-ACA3-4C0A-A6DD-0789B7A952C8}" srcOrd="9" destOrd="0" presId="urn:microsoft.com/office/officeart/2008/layout/RadialCluster"/>
    <dgm:cxn modelId="{CCC2CA57-3103-4800-86C9-863161E95F64}" type="presParOf" srcId="{E798B7A2-8C3F-40E6-B2D2-B493ADE0C590}" destId="{7741F6A1-88A7-4FA6-B683-A2CB494FE2EE}" srcOrd="10" destOrd="0" presId="urn:microsoft.com/office/officeart/2008/layout/RadialCluster"/>
    <dgm:cxn modelId="{81693DE6-8B0F-4361-B4B4-78671AB3A1FE}" type="presParOf" srcId="{E798B7A2-8C3F-40E6-B2D2-B493ADE0C590}" destId="{F0FC300E-9432-4EE2-8285-247E11AE0950}" srcOrd="11" destOrd="0" presId="urn:microsoft.com/office/officeart/2008/layout/RadialCluster"/>
    <dgm:cxn modelId="{5FDF90E5-4970-44E3-90AB-B202D72563D4}" type="presParOf" srcId="{E798B7A2-8C3F-40E6-B2D2-B493ADE0C590}" destId="{F51F87BE-3265-48C9-8BF2-7CE7CB54669C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07DB6-9F7C-4386-B915-BE107AF9392F}">
      <dsp:nvSpPr>
        <dsp:cNvPr id="0" name=""/>
        <dsp:cNvSpPr/>
      </dsp:nvSpPr>
      <dsp:spPr>
        <a:xfrm>
          <a:off x="4104804" y="1708695"/>
          <a:ext cx="1412239" cy="14122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Causes at Ventura College</a:t>
          </a:r>
          <a:endParaRPr lang="en-US" sz="2300" kern="1200" dirty="0"/>
        </a:p>
      </dsp:txBody>
      <dsp:txXfrm>
        <a:off x="4173744" y="1777635"/>
        <a:ext cx="1274359" cy="1274359"/>
      </dsp:txXfrm>
    </dsp:sp>
    <dsp:sp modelId="{5CAD0BE6-90D2-4181-96E5-8FC6A6ECF1C1}">
      <dsp:nvSpPr>
        <dsp:cNvPr id="0" name=""/>
        <dsp:cNvSpPr/>
      </dsp:nvSpPr>
      <dsp:spPr>
        <a:xfrm rot="16200000">
          <a:off x="4460420" y="1358191"/>
          <a:ext cx="701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1007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91A25-F267-456D-B81A-0384513D2DF4}">
      <dsp:nvSpPr>
        <dsp:cNvPr id="0" name=""/>
        <dsp:cNvSpPr/>
      </dsp:nvSpPr>
      <dsp:spPr>
        <a:xfrm>
          <a:off x="4156787" y="61486"/>
          <a:ext cx="1308273" cy="946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Academic Challenges</a:t>
          </a:r>
          <a:endParaRPr lang="en-US" sz="1800" kern="1200" dirty="0"/>
        </a:p>
      </dsp:txBody>
      <dsp:txXfrm>
        <a:off x="4202977" y="107676"/>
        <a:ext cx="1215893" cy="853820"/>
      </dsp:txXfrm>
    </dsp:sp>
    <dsp:sp modelId="{A3065A51-6C1D-4738-9596-88C704CC219F}">
      <dsp:nvSpPr>
        <dsp:cNvPr id="0" name=""/>
        <dsp:cNvSpPr/>
      </dsp:nvSpPr>
      <dsp:spPr>
        <a:xfrm rot="19800000">
          <a:off x="5492207" y="1914443"/>
          <a:ext cx="3707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772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5C715-31A9-4985-8ACD-C4FC12529408}">
      <dsp:nvSpPr>
        <dsp:cNvPr id="0" name=""/>
        <dsp:cNvSpPr/>
      </dsp:nvSpPr>
      <dsp:spPr>
        <a:xfrm>
          <a:off x="5838142" y="1001600"/>
          <a:ext cx="1202214" cy="946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Changed Mind</a:t>
          </a:r>
          <a:endParaRPr lang="en-US" sz="1800" kern="1200" dirty="0"/>
        </a:p>
      </dsp:txBody>
      <dsp:txXfrm>
        <a:off x="5884332" y="1047790"/>
        <a:ext cx="1109834" cy="853820"/>
      </dsp:txXfrm>
    </dsp:sp>
    <dsp:sp modelId="{C5DCB56E-7A78-429E-A1A3-C4F7D324DD91}">
      <dsp:nvSpPr>
        <dsp:cNvPr id="0" name=""/>
        <dsp:cNvSpPr/>
      </dsp:nvSpPr>
      <dsp:spPr>
        <a:xfrm rot="1686726">
          <a:off x="5495033" y="2879953"/>
          <a:ext cx="3731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150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4BF01-6277-4E3E-9817-5DBB9F2BAA7E}">
      <dsp:nvSpPr>
        <dsp:cNvPr id="0" name=""/>
        <dsp:cNvSpPr/>
      </dsp:nvSpPr>
      <dsp:spPr>
        <a:xfrm>
          <a:off x="5846172" y="2848423"/>
          <a:ext cx="1204967" cy="8826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Courses not Offered</a:t>
          </a:r>
          <a:endParaRPr lang="en-US" sz="1800" kern="1200" dirty="0"/>
        </a:p>
      </dsp:txBody>
      <dsp:txXfrm>
        <a:off x="5889257" y="2891508"/>
        <a:ext cx="1118797" cy="796436"/>
      </dsp:txXfrm>
    </dsp:sp>
    <dsp:sp modelId="{500DF724-C9A7-4FED-A8E4-2C51F61E1DE1}">
      <dsp:nvSpPr>
        <dsp:cNvPr id="0" name=""/>
        <dsp:cNvSpPr/>
      </dsp:nvSpPr>
      <dsp:spPr>
        <a:xfrm rot="5379155">
          <a:off x="4375550" y="3563264"/>
          <a:ext cx="8846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4674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36BDD-016A-4B30-AFA1-A596FBA71BED}">
      <dsp:nvSpPr>
        <dsp:cNvPr id="0" name=""/>
        <dsp:cNvSpPr/>
      </dsp:nvSpPr>
      <dsp:spPr>
        <a:xfrm>
          <a:off x="3910158" y="4005593"/>
          <a:ext cx="1825079" cy="7018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Degree Requirements</a:t>
          </a:r>
        </a:p>
      </dsp:txBody>
      <dsp:txXfrm>
        <a:off x="3944421" y="4039856"/>
        <a:ext cx="1756553" cy="633346"/>
      </dsp:txXfrm>
    </dsp:sp>
    <dsp:sp modelId="{0B1E5137-ACA3-4C0A-A6DD-0789B7A952C8}">
      <dsp:nvSpPr>
        <dsp:cNvPr id="0" name=""/>
        <dsp:cNvSpPr/>
      </dsp:nvSpPr>
      <dsp:spPr>
        <a:xfrm rot="9000000">
          <a:off x="3764475" y="2913684"/>
          <a:ext cx="3647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763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1F6A1-88A7-4FA6-B683-A2CB494FE2EE}">
      <dsp:nvSpPr>
        <dsp:cNvPr id="0" name=""/>
        <dsp:cNvSpPr/>
      </dsp:nvSpPr>
      <dsp:spPr>
        <a:xfrm>
          <a:off x="2576287" y="2881828"/>
          <a:ext cx="1212622" cy="946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Transfer Problems</a:t>
          </a:r>
          <a:endParaRPr lang="en-US" sz="1900" kern="1200" dirty="0"/>
        </a:p>
      </dsp:txBody>
      <dsp:txXfrm>
        <a:off x="2622477" y="2928018"/>
        <a:ext cx="1120242" cy="853820"/>
      </dsp:txXfrm>
    </dsp:sp>
    <dsp:sp modelId="{F0FC300E-9432-4EE2-8285-247E11AE0950}">
      <dsp:nvSpPr>
        <dsp:cNvPr id="0" name=""/>
        <dsp:cNvSpPr/>
      </dsp:nvSpPr>
      <dsp:spPr>
        <a:xfrm rot="12600000">
          <a:off x="3746906" y="1911238"/>
          <a:ext cx="383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593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F87BE-3265-48C9-8BF2-7CE7CB54669C}">
      <dsp:nvSpPr>
        <dsp:cNvPr id="0" name=""/>
        <dsp:cNvSpPr/>
      </dsp:nvSpPr>
      <dsp:spPr>
        <a:xfrm>
          <a:off x="2592595" y="1001600"/>
          <a:ext cx="1180006" cy="946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Poor Choices</a:t>
          </a:r>
          <a:endParaRPr lang="en-US" sz="1800" kern="1200" dirty="0"/>
        </a:p>
      </dsp:txBody>
      <dsp:txXfrm>
        <a:off x="2638785" y="1047790"/>
        <a:ext cx="1087626" cy="853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3930827-663A-4AAB-933E-DF8ADA8337A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A774382-4265-4264-9DE2-365DFAC77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89DC736-C315-4BF0-BD26-B4CACAD80C1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49BB6DF-4454-43FC-A732-6B9C3108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9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377A-A42B-6744-800A-A6021C5F47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-128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8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377A-A42B-6744-800A-A6021C5F47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-128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5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in slideshow mode, click on image to launch video. </a:t>
            </a:r>
          </a:p>
          <a:p>
            <a:endParaRPr lang="en-US" dirty="0"/>
          </a:p>
          <a:p>
            <a:r>
              <a:rPr lang="en-US" dirty="0"/>
              <a:t>Direct link to video is: https://m.youtube.com/watch?v=</a:t>
            </a:r>
            <a:r>
              <a:rPr lang="en-US" dirty="0" err="1"/>
              <a:t>tGEV6IoizGQ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377A-A42B-6744-800A-A6021C5F47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-128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1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Compass shape in 3-D</a:t>
            </a:r>
          </a:p>
          <a:p>
            <a:r>
              <a:rPr lang="en-US" sz="1400" dirty="0"/>
              <a:t>(Advanced)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ring effects on this slide, do the following: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Layout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Blank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Home </a:t>
            </a:r>
            <a:r>
              <a:rPr lang="en-US" dirty="0" smtClean="0"/>
              <a:t>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Shapes</a:t>
            </a:r>
            <a:r>
              <a:rPr lang="en-US" dirty="0" smtClean="0"/>
              <a:t>, and under </a:t>
            </a:r>
            <a:r>
              <a:rPr lang="en-US" b="1" dirty="0" smtClean="0"/>
              <a:t>Basic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select </a:t>
            </a:r>
            <a:r>
              <a:rPr lang="en-US" b="1" dirty="0" smtClean="0"/>
              <a:t>Donut</a:t>
            </a:r>
            <a:r>
              <a:rPr lang="en-US" dirty="0" smtClean="0"/>
              <a:t> (third row, second option from the left). </a:t>
            </a:r>
            <a:r>
              <a:rPr lang="en-US" dirty="0"/>
              <a:t>Press and hold SHIFT to constrain the shape to a circle, and then on the slide, drag to draw a donut. </a:t>
            </a:r>
            <a:endParaRPr lang="en-US" dirty="0" smtClean="0"/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Select the</a:t>
            </a:r>
            <a:r>
              <a:rPr lang="en-US" baseline="0" dirty="0" smtClean="0"/>
              <a:t> donut.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, and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Orange</a:t>
            </a:r>
            <a:r>
              <a:rPr lang="en-US" baseline="0" dirty="0" smtClean="0"/>
              <a:t>, </a:t>
            </a:r>
            <a:r>
              <a:rPr lang="en-US" b="1" baseline="0" dirty="0" smtClean="0"/>
              <a:t>Accent 6 </a:t>
            </a:r>
            <a:r>
              <a:rPr lang="en-US" baseline="0" dirty="0" smtClean="0"/>
              <a:t>(first row, tenth option from the left).</a:t>
            </a:r>
            <a:endParaRPr lang="en-US" dirty="0" smtClean="0"/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Also on</a:t>
            </a:r>
            <a:r>
              <a:rPr lang="en-US" baseline="0" dirty="0" smtClean="0"/>
              <a:t>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baseline="0" dirty="0" smtClean="0"/>
              <a:t> and select</a:t>
            </a:r>
            <a:r>
              <a:rPr lang="en-US" dirty="0" smtClean="0"/>
              <a:t>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.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do the following: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0.83</a:t>
            </a:r>
            <a:r>
              <a:rPr lang="en-US" baseline="0" dirty="0" smtClean="0"/>
              <a:t>” 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0.83</a:t>
            </a:r>
            <a:r>
              <a:rPr lang="en-US" baseline="0" dirty="0" smtClean="0"/>
              <a:t>”.</a:t>
            </a:r>
            <a:endParaRPr lang="en-US" dirty="0" smtClean="0"/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On</a:t>
            </a:r>
            <a:r>
              <a:rPr lang="en-US" baseline="0" dirty="0" smtClean="0"/>
              <a:t>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below </a:t>
            </a:r>
            <a:r>
              <a:rPr lang="en-US" b="1" dirty="0" smtClean="0"/>
              <a:t>Arrange</a:t>
            </a:r>
            <a:r>
              <a:rPr lang="en-US" dirty="0" smtClean="0"/>
              <a:t>, and under </a:t>
            </a:r>
            <a:r>
              <a:rPr lang="en-US" b="1" dirty="0" smtClean="0"/>
              <a:t>Position</a:t>
            </a:r>
            <a:r>
              <a:rPr lang="en-US" dirty="0" smtClean="0"/>
              <a:t> </a:t>
            </a:r>
            <a:r>
              <a:rPr lang="en-US" b="1" dirty="0" smtClean="0"/>
              <a:t>Objects</a:t>
            </a:r>
            <a:r>
              <a:rPr lang="en-US" dirty="0" smtClean="0"/>
              <a:t>,</a:t>
            </a:r>
            <a:r>
              <a:rPr lang="en-US" baseline="0" dirty="0" smtClean="0"/>
              <a:t> point to</a:t>
            </a:r>
            <a:r>
              <a:rPr lang="en-US" dirty="0" smtClean="0"/>
              <a:t> </a:t>
            </a:r>
            <a:r>
              <a:rPr lang="en-US" b="1" dirty="0" smtClean="0"/>
              <a:t>Align</a:t>
            </a:r>
            <a:r>
              <a:rPr lang="en-US" b="0" dirty="0" smtClean="0"/>
              <a:t>, and do</a:t>
            </a:r>
            <a:r>
              <a:rPr lang="en-US" b="0" baseline="0" dirty="0" smtClean="0"/>
              <a:t> the following: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baseline="0" dirty="0" smtClean="0"/>
              <a:t>Select</a:t>
            </a:r>
            <a:r>
              <a:rPr lang="en-US" dirty="0" smtClean="0"/>
              <a:t>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baseline="0" dirty="0" smtClean="0"/>
              <a:t>Select</a:t>
            </a:r>
            <a:r>
              <a:rPr lang="en-US" dirty="0" smtClean="0"/>
              <a:t>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Select</a:t>
            </a:r>
            <a:r>
              <a:rPr lang="en-US" baseline="0" dirty="0" smtClean="0"/>
              <a:t> the donut. </a:t>
            </a: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Clipboard</a:t>
            </a:r>
            <a:r>
              <a:rPr lang="en-US" dirty="0"/>
              <a:t> group, click the arrow to the right of </a:t>
            </a:r>
            <a:r>
              <a:rPr lang="en-US" b="1" dirty="0"/>
              <a:t>Copy</a:t>
            </a:r>
            <a:r>
              <a:rPr lang="en-US" dirty="0"/>
              <a:t>, and then click </a:t>
            </a:r>
            <a:r>
              <a:rPr lang="en-US" b="1" dirty="0"/>
              <a:t>Duplicate</a:t>
            </a:r>
            <a:r>
              <a:rPr lang="en-US" dirty="0"/>
              <a:t>.</a:t>
            </a:r>
          </a:p>
          <a:p>
            <a:pPr marL="232326" indent="-232326">
              <a:buFont typeface="+mj-lt"/>
              <a:buAutoNum type="arabicPeriod"/>
            </a:pPr>
            <a:r>
              <a:rPr lang="en-US" baseline="0" dirty="0" smtClean="0"/>
              <a:t>Select the second donut.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, and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Olive Green, Accent 3</a:t>
            </a:r>
            <a:r>
              <a:rPr lang="en-US" b="0" baseline="0" dirty="0" smtClean="0"/>
              <a:t> (first row, seventh option from the left).</a:t>
            </a:r>
            <a:endParaRPr lang="en-US" dirty="0" smtClean="0"/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do the following: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4.17</a:t>
            </a:r>
            <a:r>
              <a:rPr lang="en-US" baseline="0" dirty="0" smtClean="0"/>
              <a:t>” 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4.17</a:t>
            </a:r>
            <a:r>
              <a:rPr lang="en-US" baseline="0" dirty="0" smtClean="0"/>
              <a:t>”.</a:t>
            </a:r>
            <a:endParaRPr lang="en-US" dirty="0" smtClean="0"/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On the second donut, drag yellow adjustment diamond to the left so that the donut is shaped like a ring. 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On</a:t>
            </a:r>
            <a:r>
              <a:rPr lang="en-US" baseline="0" dirty="0" smtClean="0"/>
              <a:t>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below </a:t>
            </a:r>
            <a:r>
              <a:rPr lang="en-US" b="1" dirty="0" smtClean="0"/>
              <a:t>Arrange</a:t>
            </a:r>
            <a:r>
              <a:rPr lang="en-US" dirty="0" smtClean="0"/>
              <a:t>, and under </a:t>
            </a:r>
            <a:r>
              <a:rPr lang="en-US" b="1" dirty="0" smtClean="0"/>
              <a:t>Position</a:t>
            </a:r>
            <a:r>
              <a:rPr lang="en-US" dirty="0" smtClean="0"/>
              <a:t> </a:t>
            </a:r>
            <a:r>
              <a:rPr lang="en-US" b="1" dirty="0" smtClean="0"/>
              <a:t>Objects</a:t>
            </a:r>
            <a:r>
              <a:rPr lang="en-US" dirty="0" smtClean="0"/>
              <a:t>,</a:t>
            </a:r>
            <a:r>
              <a:rPr lang="en-US" baseline="0" dirty="0" smtClean="0"/>
              <a:t> point to</a:t>
            </a:r>
            <a:r>
              <a:rPr lang="en-US" dirty="0" smtClean="0"/>
              <a:t> </a:t>
            </a:r>
            <a:r>
              <a:rPr lang="en-US" b="1" dirty="0" smtClean="0"/>
              <a:t>Align</a:t>
            </a:r>
            <a:r>
              <a:rPr lang="en-US" b="0" dirty="0" smtClean="0"/>
              <a:t>, and do</a:t>
            </a:r>
            <a:r>
              <a:rPr lang="en-US" b="0" baseline="0" dirty="0" smtClean="0"/>
              <a:t> the following: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baseline="0" dirty="0" smtClean="0"/>
              <a:t>Select</a:t>
            </a:r>
            <a:r>
              <a:rPr lang="en-US" dirty="0" smtClean="0"/>
              <a:t>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baseline="0" dirty="0" smtClean="0"/>
              <a:t>Select</a:t>
            </a:r>
            <a:r>
              <a:rPr lang="en-US" dirty="0" smtClean="0"/>
              <a:t>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indent="-232326" defTabSz="929305">
              <a:defRPr/>
            </a:pPr>
            <a:endParaRPr lang="en-US" dirty="0"/>
          </a:p>
          <a:p>
            <a:pPr indent="-232326" defTabSz="929305">
              <a:defRPr/>
            </a:pPr>
            <a:r>
              <a:rPr lang="en-US" dirty="0"/>
              <a:t>To reproduce the triangle effects on this slide, do the following: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</a:t>
            </a:r>
            <a:r>
              <a:rPr lang="en-US" baseline="0" dirty="0" smtClean="0"/>
              <a:t> </a:t>
            </a:r>
            <a:r>
              <a:rPr lang="en-US" b="1" dirty="0" smtClean="0"/>
              <a:t>Shapes</a:t>
            </a:r>
            <a:r>
              <a:rPr lang="en-US" dirty="0" smtClean="0"/>
              <a:t>, and under </a:t>
            </a:r>
            <a:r>
              <a:rPr lang="en-US" b="1" dirty="0" smtClean="0"/>
              <a:t>Basic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Isosceles</a:t>
            </a:r>
            <a:r>
              <a:rPr lang="en-US" baseline="0" dirty="0" smtClean="0"/>
              <a:t> </a:t>
            </a:r>
            <a:r>
              <a:rPr lang="en-US" b="1" dirty="0" smtClean="0"/>
              <a:t>Triangle</a:t>
            </a:r>
            <a:r>
              <a:rPr lang="en-US" dirty="0" smtClean="0"/>
              <a:t> (first row, third option from the left). On the slide, drag</a:t>
            </a:r>
            <a:r>
              <a:rPr lang="en-US" baseline="0" dirty="0" smtClean="0"/>
              <a:t> to </a:t>
            </a:r>
            <a:r>
              <a:rPr lang="en-US" dirty="0" smtClean="0"/>
              <a:t>draw a</a:t>
            </a:r>
            <a:r>
              <a:rPr lang="en-US" baseline="0" dirty="0" smtClean="0"/>
              <a:t>n isosceles triangle.</a:t>
            </a:r>
            <a:endParaRPr lang="en-US" dirty="0" smtClean="0"/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, and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Blue, Accent 1 </a:t>
            </a:r>
            <a:r>
              <a:rPr lang="en-US" baseline="0" dirty="0" smtClean="0"/>
              <a:t>(first row, fifth option from the left).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Outline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No</a:t>
            </a:r>
            <a:r>
              <a:rPr lang="en-US" baseline="0" dirty="0" smtClean="0"/>
              <a:t> </a:t>
            </a:r>
            <a:r>
              <a:rPr lang="en-US" b="1" baseline="0" dirty="0" smtClean="0"/>
              <a:t>Outline</a:t>
            </a:r>
            <a:r>
              <a:rPr lang="en-US" baseline="0" dirty="0" smtClean="0"/>
              <a:t>. 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Tools,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96979" lvl="1" indent="-232326" defTabSz="929305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Height</a:t>
            </a:r>
            <a:r>
              <a:rPr lang="en-US" dirty="0" smtClean="0"/>
              <a:t> box, enter</a:t>
            </a:r>
            <a:r>
              <a:rPr lang="en-US" baseline="0" dirty="0" smtClean="0"/>
              <a:t> </a:t>
            </a:r>
            <a:r>
              <a:rPr lang="en-US" b="1" baseline="0" dirty="0" smtClean="0"/>
              <a:t>1.08</a:t>
            </a:r>
            <a:r>
              <a:rPr lang="en-US" baseline="0" dirty="0" smtClean="0"/>
              <a:t>”.</a:t>
            </a:r>
          </a:p>
          <a:p>
            <a:pPr marL="696979" lvl="1" indent="-232326" defTabSz="929305">
              <a:buFont typeface="Arial" pitchFamily="34" charset="0"/>
              <a:buChar char="•"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0.42</a:t>
            </a:r>
            <a:r>
              <a:rPr lang="en-US" baseline="0" dirty="0" smtClean="0"/>
              <a:t>”.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On the slide, position the triangle above the orange center donut.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dirty="0" smtClean="0"/>
              <a:t>Select the isosceles triangle.</a:t>
            </a:r>
            <a:r>
              <a:rPr lang="en-US" baseline="0" dirty="0" smtClean="0"/>
              <a:t> </a:t>
            </a: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Clipboard</a:t>
            </a:r>
            <a:r>
              <a:rPr lang="en-US" dirty="0"/>
              <a:t> group, click the arrow to the right of </a:t>
            </a:r>
            <a:r>
              <a:rPr lang="en-US" b="1" dirty="0"/>
              <a:t>Copy</a:t>
            </a:r>
            <a:r>
              <a:rPr lang="en-US" dirty="0"/>
              <a:t>, and then click </a:t>
            </a:r>
            <a:r>
              <a:rPr lang="en-US" b="1" dirty="0"/>
              <a:t>Duplicate</a:t>
            </a:r>
            <a:r>
              <a:rPr lang="en-US" dirty="0"/>
              <a:t>.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dirty="0" smtClean="0"/>
              <a:t>Select the second isosceles</a:t>
            </a:r>
            <a:r>
              <a:rPr lang="en-US" baseline="0" dirty="0" smtClean="0"/>
              <a:t> triangle. </a:t>
            </a: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</a:t>
            </a:r>
            <a:r>
              <a:rPr lang="en-US" baseline="0" dirty="0" smtClean="0"/>
              <a:t> the arrow under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and under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Rotate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Flip</a:t>
            </a:r>
            <a:r>
              <a:rPr lang="en-US" baseline="0" dirty="0" smtClean="0"/>
              <a:t> </a:t>
            </a:r>
            <a:r>
              <a:rPr lang="en-US" b="1" baseline="0" dirty="0" smtClean="0"/>
              <a:t>Vertical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  <a:endParaRPr lang="en-US" baseline="0" dirty="0" smtClean="0"/>
          </a:p>
          <a:p>
            <a:pPr marL="232326" indent="-232326">
              <a:buFont typeface="+mj-lt"/>
              <a:buAutoNum type="arabicPeriod"/>
            </a:pPr>
            <a:r>
              <a:rPr lang="en-US" baseline="0" dirty="0" smtClean="0"/>
              <a:t>Position the second, duplicate triangle below the orange center donut.</a:t>
            </a:r>
          </a:p>
          <a:p>
            <a:pPr marL="232326" indent="-232326">
              <a:buFont typeface="+mj-lt"/>
              <a:buAutoNum type="arabicPeriod"/>
            </a:pPr>
            <a:r>
              <a:rPr lang="en-US" baseline="0" dirty="0" smtClean="0"/>
              <a:t>Press and hold the CTRL key and then select both triangles.</a:t>
            </a:r>
          </a:p>
          <a:p>
            <a:pPr marL="232326" indent="-232326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below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and then do the following: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Center</a:t>
            </a:r>
            <a:r>
              <a:rPr lang="en-US" baseline="0" dirty="0" smtClean="0"/>
              <a:t>.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Group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Group</a:t>
            </a:r>
            <a:r>
              <a:rPr lang="en-US" baseline="0" dirty="0" smtClean="0"/>
              <a:t>.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dirty="0" smtClean="0"/>
              <a:t>Select the group of two isosceles</a:t>
            </a:r>
            <a:r>
              <a:rPr lang="en-US" baseline="0" dirty="0" smtClean="0"/>
              <a:t> triangles. </a:t>
            </a: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Clipboard</a:t>
            </a:r>
            <a:r>
              <a:rPr lang="en-US" dirty="0"/>
              <a:t> group, click the arrow to the right of </a:t>
            </a:r>
            <a:r>
              <a:rPr lang="en-US" b="1" dirty="0"/>
              <a:t>Copy</a:t>
            </a:r>
            <a:r>
              <a:rPr lang="en-US" dirty="0"/>
              <a:t>, and then click </a:t>
            </a:r>
            <a:r>
              <a:rPr lang="en-US" b="1" dirty="0"/>
              <a:t>Duplicate</a:t>
            </a:r>
            <a:r>
              <a:rPr lang="en-US" dirty="0"/>
              <a:t>.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Select the second group of isosceles triangles.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</a:t>
            </a:r>
            <a:r>
              <a:rPr lang="en-US" baseline="0" dirty="0" smtClean="0"/>
              <a:t> under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, do the following: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Point to </a:t>
            </a:r>
            <a:r>
              <a:rPr lang="en-US" b="1" baseline="0" dirty="0" smtClean="0"/>
              <a:t>Rotate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Rotate</a:t>
            </a:r>
            <a:r>
              <a:rPr lang="en-US" baseline="0" dirty="0" smtClean="0"/>
              <a:t> </a:t>
            </a:r>
            <a:r>
              <a:rPr lang="en-US" b="1" baseline="0" dirty="0" smtClean="0"/>
              <a:t>Right 90°</a:t>
            </a:r>
            <a:r>
              <a:rPr lang="en-US" baseline="0" dirty="0" smtClean="0"/>
              <a:t>.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Point to </a:t>
            </a:r>
            <a:r>
              <a:rPr lang="en-US" b="1" baseline="0" dirty="0" smtClean="0"/>
              <a:t>Al</a:t>
            </a:r>
            <a:r>
              <a:rPr lang="en-US" b="1" dirty="0" smtClean="0"/>
              <a:t>ign</a:t>
            </a:r>
            <a:r>
              <a:rPr lang="en-US" baseline="0" dirty="0" smtClean="0"/>
              <a:t> and select</a:t>
            </a:r>
            <a:r>
              <a:rPr lang="en-US" dirty="0" smtClean="0"/>
              <a:t>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  <a:endParaRPr lang="en-US" baseline="0" dirty="0" smtClean="0"/>
          </a:p>
          <a:p>
            <a:pPr marL="696979" lvl="1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Point to </a:t>
            </a:r>
            <a:r>
              <a:rPr lang="en-US" b="1" dirty="0" smtClean="0"/>
              <a:t>Align</a:t>
            </a:r>
            <a:r>
              <a:rPr lang="en-US" baseline="0" dirty="0" smtClean="0"/>
              <a:t> and select</a:t>
            </a:r>
            <a:r>
              <a:rPr lang="en-US" dirty="0" smtClean="0"/>
              <a:t>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32326" indent="-232326">
              <a:buFont typeface="+mj-lt"/>
              <a:buAutoNum type="arabicPeriod"/>
            </a:pPr>
            <a:r>
              <a:rPr lang="en-US" baseline="0" dirty="0" smtClean="0"/>
              <a:t>Press and hold the CTRL key and select both groups of triangles.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below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and under </a:t>
            </a:r>
            <a:r>
              <a:rPr lang="en-US" b="1" baseline="0" dirty="0" smtClean="0"/>
              <a:t>Group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Group</a:t>
            </a:r>
            <a:r>
              <a:rPr lang="en-US" baseline="0" dirty="0" smtClean="0"/>
              <a:t>. 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dirty="0" smtClean="0"/>
              <a:t>With both groups of triangles still selected, o</a:t>
            </a:r>
            <a:r>
              <a:rPr lang="en-US" dirty="0"/>
              <a:t>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Clipboard</a:t>
            </a:r>
            <a:r>
              <a:rPr lang="en-US" dirty="0"/>
              <a:t> group, click the arrow to the right of </a:t>
            </a:r>
            <a:r>
              <a:rPr lang="en-US" b="1" dirty="0"/>
              <a:t>Copy</a:t>
            </a:r>
            <a:r>
              <a:rPr lang="en-US" dirty="0"/>
              <a:t>, and then click </a:t>
            </a:r>
            <a:r>
              <a:rPr lang="en-US" b="1" dirty="0"/>
              <a:t>Duplicate</a:t>
            </a:r>
            <a:r>
              <a:rPr lang="en-US" dirty="0"/>
              <a:t>.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Select the second</a:t>
            </a:r>
            <a:r>
              <a:rPr lang="en-US" baseline="0" dirty="0" smtClean="0"/>
              <a:t> group of triangles. O</a:t>
            </a:r>
            <a:r>
              <a:rPr lang="en-US" dirty="0" smtClean="0"/>
              <a:t>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below </a:t>
            </a:r>
            <a:r>
              <a:rPr lang="en-US" b="1" dirty="0" smtClean="0"/>
              <a:t>Arrange</a:t>
            </a:r>
            <a:r>
              <a:rPr lang="en-US" dirty="0" smtClean="0"/>
              <a:t>, under</a:t>
            </a:r>
            <a:r>
              <a:rPr lang="en-US" baseline="0" dirty="0" smtClean="0"/>
              <a:t>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Rotate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More</a:t>
            </a:r>
            <a:r>
              <a:rPr lang="en-US" baseline="0" dirty="0" smtClean="0"/>
              <a:t> </a:t>
            </a:r>
            <a:r>
              <a:rPr lang="en-US" b="1" baseline="0" dirty="0" smtClean="0"/>
              <a:t>Rotation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Options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Size and Position </a:t>
            </a:r>
            <a:r>
              <a:rPr lang="en-US" baseline="0" dirty="0" smtClean="0"/>
              <a:t>dialog box, on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tab,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Rotation</a:t>
            </a:r>
            <a:r>
              <a:rPr lang="en-US" baseline="0" dirty="0" smtClean="0"/>
              <a:t> box enter </a:t>
            </a:r>
            <a:r>
              <a:rPr lang="en-US" b="1" baseline="0" dirty="0" smtClean="0"/>
              <a:t>45°</a:t>
            </a:r>
            <a:r>
              <a:rPr lang="en-US" baseline="0" dirty="0" smtClean="0"/>
              <a:t>.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</a:t>
            </a:r>
            <a:r>
              <a:rPr lang="en-US" baseline="0" dirty="0" smtClean="0"/>
              <a:t>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below </a:t>
            </a:r>
            <a:r>
              <a:rPr lang="en-US" b="1" baseline="0" dirty="0" smtClean="0"/>
              <a:t>Arrange</a:t>
            </a:r>
            <a:r>
              <a:rPr lang="en-US" b="0" baseline="0" dirty="0" smtClean="0"/>
              <a:t>,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u</a:t>
            </a:r>
            <a:r>
              <a:rPr lang="en-US" dirty="0" smtClean="0"/>
              <a:t>nder</a:t>
            </a:r>
            <a:r>
              <a:rPr lang="en-US" baseline="0" dirty="0" smtClean="0"/>
              <a:t>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, point to </a:t>
            </a:r>
            <a:r>
              <a:rPr lang="en-US" b="1" dirty="0" smtClean="0"/>
              <a:t>Align</a:t>
            </a:r>
            <a:r>
              <a:rPr lang="en-US" b="0" dirty="0" smtClean="0"/>
              <a:t>,</a:t>
            </a:r>
            <a:r>
              <a:rPr lang="en-US" baseline="0" dirty="0" smtClean="0"/>
              <a:t> and then do the following: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Select</a:t>
            </a:r>
            <a:r>
              <a:rPr lang="en-US" dirty="0" smtClean="0"/>
              <a:t>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b="0" dirty="0" smtClean="0"/>
              <a:t>.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Select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Middle</a:t>
            </a:r>
            <a:r>
              <a:rPr lang="en-US" b="0" baseline="0" dirty="0" smtClean="0"/>
              <a:t>.</a:t>
            </a:r>
            <a:endParaRPr lang="en-US" dirty="0" smtClean="0"/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</a:t>
            </a:r>
            <a:r>
              <a:rPr lang="en-US" baseline="0" dirty="0" smtClean="0"/>
              <a:t> and then under </a:t>
            </a:r>
            <a:r>
              <a:rPr lang="en-US" b="1" baseline="0" dirty="0" smtClean="0"/>
              <a:t>Basic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Isosceles</a:t>
            </a:r>
            <a:r>
              <a:rPr lang="en-US" baseline="0" dirty="0" smtClean="0"/>
              <a:t> </a:t>
            </a:r>
            <a:r>
              <a:rPr lang="en-US" b="1" baseline="0" dirty="0" smtClean="0"/>
              <a:t>Triangle </a:t>
            </a:r>
            <a:r>
              <a:rPr lang="en-US" b="0" baseline="0" dirty="0" smtClean="0"/>
              <a:t>(first row, third option from the left)</a:t>
            </a:r>
            <a:r>
              <a:rPr lang="en-US" baseline="0" dirty="0" smtClean="0"/>
              <a:t>. On the slide, </a:t>
            </a:r>
            <a:r>
              <a:rPr lang="en-US" dirty="0" smtClean="0"/>
              <a:t>drag to draw an isosceles triangle</a:t>
            </a:r>
            <a:r>
              <a:rPr lang="en-US" baseline="0" dirty="0" smtClean="0"/>
              <a:t>.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Select the new triangle.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Blue, Accent 1</a:t>
            </a:r>
            <a:r>
              <a:rPr lang="en-US" b="0" baseline="0" dirty="0" smtClean="0"/>
              <a:t> (first row, fifth option from the left).</a:t>
            </a:r>
            <a:endParaRPr lang="en-US" baseline="0" dirty="0" smtClean="0"/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Outline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No</a:t>
            </a:r>
            <a:r>
              <a:rPr lang="en-US" baseline="0" dirty="0" smtClean="0"/>
              <a:t> </a:t>
            </a:r>
            <a:r>
              <a:rPr lang="en-US" b="1" baseline="0" dirty="0" smtClean="0"/>
              <a:t>Outline</a:t>
            </a:r>
            <a:r>
              <a:rPr lang="en-US" baseline="0" dirty="0" smtClean="0"/>
              <a:t>. 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Tools,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96979" lvl="1" indent="-232326" defTabSz="929305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Height</a:t>
            </a:r>
            <a:r>
              <a:rPr lang="en-US" dirty="0" smtClean="0"/>
              <a:t> box, enter</a:t>
            </a:r>
            <a:r>
              <a:rPr lang="en-US" baseline="0" dirty="0" smtClean="0"/>
              <a:t> </a:t>
            </a:r>
            <a:r>
              <a:rPr lang="en-US" b="1" baseline="0" dirty="0" smtClean="0"/>
              <a:t>0.25</a:t>
            </a:r>
            <a:r>
              <a:rPr lang="en-US" baseline="0" dirty="0" smtClean="0"/>
              <a:t>”.</a:t>
            </a:r>
          </a:p>
          <a:p>
            <a:pPr marL="696979" lvl="1" indent="-232326" defTabSz="929305">
              <a:buFont typeface="Arial" pitchFamily="34" charset="0"/>
              <a:buChar char="•"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0.33</a:t>
            </a:r>
            <a:r>
              <a:rPr lang="en-US" baseline="0" dirty="0" smtClean="0"/>
              <a:t>”.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Position the small triangle above the larger donut.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dirty="0" smtClean="0"/>
              <a:t>Select the small triangle. </a:t>
            </a: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Clipboard</a:t>
            </a:r>
            <a:r>
              <a:rPr lang="en-US" dirty="0"/>
              <a:t> group, click the arrow to the right of </a:t>
            </a:r>
            <a:r>
              <a:rPr lang="en-US" b="1" dirty="0"/>
              <a:t>Copy</a:t>
            </a:r>
            <a:r>
              <a:rPr lang="en-US" dirty="0"/>
              <a:t>, and then click </a:t>
            </a:r>
            <a:r>
              <a:rPr lang="en-US" b="1" dirty="0"/>
              <a:t>Duplicate</a:t>
            </a:r>
            <a:r>
              <a:rPr lang="en-US" dirty="0"/>
              <a:t>.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Select the</a:t>
            </a:r>
            <a:r>
              <a:rPr lang="en-US" baseline="0" dirty="0" smtClean="0"/>
              <a:t> second, small triangle.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below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under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Rotate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Flip</a:t>
            </a:r>
            <a:r>
              <a:rPr lang="en-US" baseline="0" dirty="0" smtClean="0"/>
              <a:t> </a:t>
            </a:r>
            <a:r>
              <a:rPr lang="en-US" b="1" baseline="0" dirty="0" smtClean="0"/>
              <a:t>Vertical</a:t>
            </a:r>
            <a:r>
              <a:rPr lang="en-US" baseline="0" dirty="0" smtClean="0"/>
              <a:t>. </a:t>
            </a:r>
          </a:p>
          <a:p>
            <a:pPr marL="232326" indent="-232326">
              <a:buFont typeface="+mj-lt"/>
              <a:buAutoNum type="arabicPeriod"/>
            </a:pPr>
            <a:r>
              <a:rPr lang="en-US" baseline="0" dirty="0" smtClean="0"/>
              <a:t>Position the second, small triangle below the large donut.</a:t>
            </a:r>
          </a:p>
          <a:p>
            <a:pPr marL="232326" indent="-232326">
              <a:buFont typeface="+mj-lt"/>
              <a:buAutoNum type="arabicPeriod"/>
            </a:pPr>
            <a:r>
              <a:rPr lang="en-US" baseline="0" dirty="0" smtClean="0"/>
              <a:t>Press and hold the CTRL key and select both small triangles.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below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and then do the following:</a:t>
            </a:r>
          </a:p>
          <a:p>
            <a:pPr marL="696979" lvl="1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Center</a:t>
            </a:r>
            <a:r>
              <a:rPr lang="en-US" b="0" baseline="0" dirty="0" smtClean="0"/>
              <a:t>.</a:t>
            </a:r>
            <a:endParaRPr lang="en-US" b="1" baseline="0" dirty="0" smtClean="0"/>
          </a:p>
          <a:p>
            <a:pPr marL="696979" lvl="1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Group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Group</a:t>
            </a:r>
            <a:r>
              <a:rPr lang="en-US" baseline="0" dirty="0" smtClean="0"/>
              <a:t>.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Select the group of smaller triangles.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Clipboard</a:t>
            </a:r>
            <a:r>
              <a:rPr lang="en-US" dirty="0"/>
              <a:t> group, click the arrow to the right of </a:t>
            </a:r>
            <a:r>
              <a:rPr lang="en-US" b="1" dirty="0"/>
              <a:t>Copy</a:t>
            </a:r>
            <a:r>
              <a:rPr lang="en-US" dirty="0"/>
              <a:t>, and then click </a:t>
            </a:r>
            <a:r>
              <a:rPr lang="en-US" b="1" dirty="0"/>
              <a:t>Duplicate</a:t>
            </a:r>
            <a:r>
              <a:rPr lang="en-US" dirty="0"/>
              <a:t>.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Select the second </a:t>
            </a:r>
            <a:r>
              <a:rPr lang="en-US" baseline="0" dirty="0" smtClean="0"/>
              <a:t>group of smaller triangles. </a:t>
            </a: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below </a:t>
            </a:r>
            <a:r>
              <a:rPr lang="en-US" b="1" dirty="0" smtClean="0"/>
              <a:t>Arrange</a:t>
            </a:r>
            <a:r>
              <a:rPr lang="en-US" dirty="0" smtClean="0"/>
              <a:t>, and then under</a:t>
            </a:r>
            <a:r>
              <a:rPr lang="en-US" baseline="0" dirty="0" smtClean="0"/>
              <a:t> </a:t>
            </a:r>
            <a:r>
              <a:rPr lang="en-US" b="1" dirty="0" smtClean="0"/>
              <a:t>Position</a:t>
            </a:r>
            <a:r>
              <a:rPr lang="en-US" dirty="0" smtClean="0"/>
              <a:t> </a:t>
            </a:r>
            <a:r>
              <a:rPr lang="en-US" b="1" dirty="0" smtClean="0"/>
              <a:t>Objects</a:t>
            </a:r>
            <a:r>
              <a:rPr lang="en-US" b="0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do the following: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aseline="0" dirty="0" smtClean="0"/>
              <a:t>oint to </a:t>
            </a:r>
            <a:r>
              <a:rPr lang="en-US" b="1" baseline="0" dirty="0" smtClean="0"/>
              <a:t>Rotate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Rotate</a:t>
            </a:r>
            <a:r>
              <a:rPr lang="en-US" baseline="0" dirty="0" smtClean="0"/>
              <a:t> </a:t>
            </a:r>
            <a:r>
              <a:rPr lang="en-US" b="1" baseline="0" dirty="0" smtClean="0"/>
              <a:t>Right 90°</a:t>
            </a:r>
            <a:r>
              <a:rPr lang="en-US" baseline="0" dirty="0" smtClean="0"/>
              <a:t>. 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Center</a:t>
            </a:r>
            <a:r>
              <a:rPr lang="en-US" baseline="0" dirty="0" smtClean="0"/>
              <a:t>.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Middle</a:t>
            </a:r>
            <a:r>
              <a:rPr lang="en-US" baseline="0" dirty="0" smtClean="0"/>
              <a:t>.</a:t>
            </a:r>
          </a:p>
          <a:p>
            <a:pPr marL="696979" lvl="1" indent="-232326">
              <a:buFont typeface="+mj-lt"/>
              <a:buAutoNum type="arabicPeriod"/>
            </a:pPr>
            <a:endParaRPr lang="en-US" baseline="0" dirty="0" smtClean="0"/>
          </a:p>
          <a:p>
            <a:pPr marL="232326" lvl="1" indent="-232326" defTabSz="929305">
              <a:defRPr/>
            </a:pPr>
            <a:r>
              <a:rPr lang="en-US" dirty="0"/>
              <a:t>To reproduce the tilted effect on this slide, do the following:</a:t>
            </a:r>
          </a:p>
          <a:p>
            <a:pPr marL="232326" lvl="1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Editing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Select</a:t>
            </a:r>
            <a:r>
              <a:rPr lang="en-US" baseline="0" dirty="0" smtClean="0"/>
              <a:t> and select </a:t>
            </a:r>
            <a:r>
              <a:rPr lang="en-US" b="1" baseline="0" dirty="0" err="1" smtClean="0"/>
              <a:t>Select</a:t>
            </a:r>
            <a:r>
              <a:rPr lang="en-US" baseline="0" dirty="0" smtClean="0"/>
              <a:t> </a:t>
            </a:r>
            <a:r>
              <a:rPr lang="en-US" b="1" baseline="0" dirty="0" smtClean="0"/>
              <a:t>All</a:t>
            </a:r>
            <a:r>
              <a:rPr lang="en-US" baseline="0" dirty="0" smtClean="0"/>
              <a:t>.</a:t>
            </a:r>
          </a:p>
          <a:p>
            <a:pPr marL="232326" lvl="1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below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and under </a:t>
            </a:r>
            <a:r>
              <a:rPr lang="en-US" b="1" baseline="0" dirty="0" smtClean="0"/>
              <a:t>Group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Group</a:t>
            </a:r>
            <a:r>
              <a:rPr lang="en-US" baseline="0" dirty="0" smtClean="0"/>
              <a:t>. </a:t>
            </a:r>
          </a:p>
          <a:p>
            <a:pPr marL="232326" lvl="1" indent="-232326" defTabSz="929305">
              <a:buFont typeface="+mj-lt"/>
              <a:buAutoNum type="arabicPeriod"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Preset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Preset</a:t>
            </a:r>
            <a:r>
              <a:rPr lang="en-US" baseline="0" dirty="0" smtClean="0"/>
              <a:t> </a:t>
            </a:r>
            <a:r>
              <a:rPr lang="en-US" b="1" baseline="0" dirty="0" smtClean="0"/>
              <a:t>11</a:t>
            </a:r>
            <a:r>
              <a:rPr lang="en-US" baseline="0" dirty="0" smtClean="0"/>
              <a:t> (third row, third option from the left). 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endParaRPr lang="en-US" baseline="0" dirty="0" smtClean="0"/>
          </a:p>
          <a:p>
            <a:pPr marL="232326" indent="-232326" defTabSz="929305">
              <a:defRPr/>
            </a:pPr>
            <a:endParaRPr lang="en-US" baseline="0" dirty="0" smtClean="0"/>
          </a:p>
          <a:p>
            <a:pPr marL="232326" indent="-232326" defTabSz="929305">
              <a:defRPr/>
            </a:pPr>
            <a:r>
              <a:rPr lang="en-US" baseline="0" dirty="0" smtClean="0"/>
              <a:t>To reproduce the lines on this slide, do the following: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Lines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Line </a:t>
            </a:r>
            <a:r>
              <a:rPr lang="en-US" b="0" baseline="0" dirty="0" smtClean="0"/>
              <a:t>(first option)</a:t>
            </a:r>
            <a:r>
              <a:rPr lang="en-US" baseline="0" dirty="0" smtClean="0"/>
              <a:t>. On the slide, drag to draw a horizontal line on the slide.</a:t>
            </a:r>
          </a:p>
          <a:p>
            <a:pPr marL="232326" indent="-232326">
              <a:buFont typeface="+mj-lt"/>
              <a:buAutoNum type="arabicPeriod"/>
            </a:pPr>
            <a:r>
              <a:rPr lang="en-US" baseline="0" dirty="0" smtClean="0"/>
              <a:t>Select the line. Under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 enter </a:t>
            </a:r>
            <a:r>
              <a:rPr lang="en-US" b="1" baseline="0" dirty="0" smtClean="0"/>
              <a:t>8.0</a:t>
            </a:r>
            <a:r>
              <a:rPr lang="en-US" baseline="0" dirty="0" smtClean="0"/>
              <a:t>”. </a:t>
            </a:r>
          </a:p>
          <a:p>
            <a:pPr marL="232326" indent="-232326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in the lower right corner click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 launcher.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in the left pane, and in the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pane do the following: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Gradient</a:t>
            </a:r>
            <a:r>
              <a:rPr lang="en-US" baseline="0" dirty="0" smtClean="0"/>
              <a:t> line.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Type</a:t>
            </a:r>
            <a:r>
              <a:rPr lang="en-US" b="0" baseline="0" dirty="0" smtClean="0"/>
              <a:t> list,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Linear</a:t>
            </a:r>
            <a:r>
              <a:rPr lang="en-US" baseline="0" dirty="0" smtClean="0"/>
              <a:t>.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Direction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Linear</a:t>
            </a:r>
            <a:r>
              <a:rPr lang="en-US" baseline="0" dirty="0" smtClean="0"/>
              <a:t> </a:t>
            </a:r>
            <a:r>
              <a:rPr lang="en-US" b="1" baseline="0" dirty="0" smtClean="0"/>
              <a:t>Right</a:t>
            </a:r>
            <a:r>
              <a:rPr lang="en-US" baseline="0" dirty="0" smtClean="0"/>
              <a:t> (first row, fourth option from the left).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Gradient stops</a:t>
            </a:r>
            <a:r>
              <a:rPr lang="en-US" dirty="0"/>
              <a:t>, click </a:t>
            </a:r>
            <a:r>
              <a:rPr lang="en-US" b="1" dirty="0"/>
              <a:t>Add gradient stops</a:t>
            </a:r>
            <a:r>
              <a:rPr lang="en-US" dirty="0"/>
              <a:t> or </a:t>
            </a:r>
            <a:r>
              <a:rPr lang="en-US" b="1" dirty="0"/>
              <a:t>Remove gradient stops</a:t>
            </a:r>
            <a:r>
              <a:rPr lang="en-US" dirty="0"/>
              <a:t> until three stops appear in the slider.</a:t>
            </a:r>
            <a:endParaRPr lang="en-US" baseline="0" dirty="0" smtClean="0"/>
          </a:p>
          <a:p>
            <a:pPr marL="232326" indent="-232326">
              <a:buFont typeface="+mj-lt"/>
              <a:buAutoNum type="arabicPeriod"/>
            </a:pPr>
            <a:r>
              <a:rPr lang="en-US" dirty="0"/>
              <a:t>Also under </a:t>
            </a:r>
            <a:r>
              <a:rPr lang="en-US" b="1" dirty="0"/>
              <a:t>Gradient stops</a:t>
            </a:r>
            <a:r>
              <a:rPr lang="en-US" dirty="0"/>
              <a:t>, customize the gradient stops as follows: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dirty="0"/>
              <a:t>Select the first stop in the slider, and then do the following: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0%</a:t>
            </a:r>
            <a:r>
              <a:rPr lang="en-US" dirty="0"/>
              <a:t>.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Blue, Accent 1 </a:t>
            </a:r>
            <a:r>
              <a:rPr lang="en-US" dirty="0"/>
              <a:t>(first row, fifth option from the left).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Transparency</a:t>
            </a:r>
            <a:r>
              <a:rPr lang="en-US" dirty="0"/>
              <a:t> box, enter </a:t>
            </a:r>
            <a:r>
              <a:rPr lang="en-US" b="1" dirty="0"/>
              <a:t>100%</a:t>
            </a:r>
            <a:r>
              <a:rPr lang="en-US" dirty="0"/>
              <a:t>.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dirty="0"/>
              <a:t>Select the second stop in the slider, and then do the following: 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50%</a:t>
            </a:r>
            <a:r>
              <a:rPr lang="en-US" dirty="0"/>
              <a:t>.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Blue, Accent 1 </a:t>
            </a:r>
            <a:r>
              <a:rPr lang="en-US" dirty="0"/>
              <a:t>(first row, fifth option from the left).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Transparency</a:t>
            </a:r>
            <a:r>
              <a:rPr lang="en-US" dirty="0"/>
              <a:t> box, enter </a:t>
            </a:r>
            <a:r>
              <a:rPr lang="en-US" b="1" dirty="0"/>
              <a:t>50%</a:t>
            </a:r>
            <a:r>
              <a:rPr lang="en-US" dirty="0"/>
              <a:t>.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dirty="0"/>
              <a:t>Select the third stop in the slider, and then do the following: 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100%</a:t>
            </a:r>
            <a:r>
              <a:rPr lang="en-US" dirty="0"/>
              <a:t>.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Blue, Accent 1 </a:t>
            </a:r>
            <a:r>
              <a:rPr lang="en-US" dirty="0"/>
              <a:t>(first row, fifth option from the left).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Transparency</a:t>
            </a:r>
            <a:r>
              <a:rPr lang="en-US" dirty="0"/>
              <a:t> box, enter </a:t>
            </a:r>
            <a:r>
              <a:rPr lang="en-US" b="1" dirty="0"/>
              <a:t>100%</a:t>
            </a:r>
            <a:r>
              <a:rPr lang="en-US" dirty="0"/>
              <a:t>.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Also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</a:t>
            </a:r>
            <a:r>
              <a:rPr lang="en-US" baseline="0" dirty="0" smtClean="0"/>
              <a:t> in the left pane, and in the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</a:t>
            </a:r>
            <a:r>
              <a:rPr lang="en-US" baseline="0" dirty="0" smtClean="0"/>
              <a:t> pane, do the following: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dirty="0" smtClean="0"/>
              <a:t>In the </a:t>
            </a:r>
            <a:r>
              <a:rPr lang="en-US" b="1" dirty="0" smtClean="0"/>
              <a:t>Dash</a:t>
            </a:r>
            <a:r>
              <a:rPr lang="en-US" dirty="0" smtClean="0"/>
              <a:t> </a:t>
            </a:r>
            <a:r>
              <a:rPr lang="en-US" b="1" dirty="0" smtClean="0"/>
              <a:t>type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Round</a:t>
            </a:r>
            <a:r>
              <a:rPr lang="en-US" baseline="0" dirty="0" smtClean="0"/>
              <a:t> </a:t>
            </a:r>
            <a:r>
              <a:rPr lang="en-US" b="1" baseline="0" dirty="0" smtClean="0"/>
              <a:t>Dot </a:t>
            </a:r>
            <a:r>
              <a:rPr lang="en-US" b="0" baseline="0" dirty="0" smtClean="0"/>
              <a:t>(second option)</a:t>
            </a:r>
            <a:r>
              <a:rPr lang="en-US" baseline="0" dirty="0" smtClean="0"/>
              <a:t>. 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Cap</a:t>
            </a:r>
            <a:r>
              <a:rPr lang="en-US" baseline="0" dirty="0" smtClean="0"/>
              <a:t>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Round</a:t>
            </a:r>
            <a:r>
              <a:rPr lang="en-US" baseline="0" dirty="0" smtClean="0"/>
              <a:t>. 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Join</a:t>
            </a:r>
            <a:r>
              <a:rPr lang="en-US" baseline="0" dirty="0" smtClean="0"/>
              <a:t>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Round</a:t>
            </a:r>
            <a:r>
              <a:rPr lang="en-US" baseline="0" dirty="0" smtClean="0"/>
              <a:t>. 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With</a:t>
            </a:r>
            <a:r>
              <a:rPr lang="en-US" baseline="0" dirty="0" smtClean="0"/>
              <a:t> the line still selected, o</a:t>
            </a:r>
            <a:r>
              <a:rPr lang="en-US" dirty="0" smtClean="0"/>
              <a:t>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below </a:t>
            </a:r>
            <a:r>
              <a:rPr lang="en-US" b="1" dirty="0" smtClean="0"/>
              <a:t>Arrange</a:t>
            </a:r>
            <a:r>
              <a:rPr lang="en-US" baseline="0" dirty="0" smtClean="0"/>
              <a:t>, and then u</a:t>
            </a:r>
            <a:r>
              <a:rPr lang="en-US" dirty="0" smtClean="0"/>
              <a:t>nder </a:t>
            </a:r>
            <a:r>
              <a:rPr lang="en-US" b="1" dirty="0" smtClean="0"/>
              <a:t>Position</a:t>
            </a:r>
            <a:r>
              <a:rPr lang="en-US" dirty="0" smtClean="0"/>
              <a:t> </a:t>
            </a:r>
            <a:r>
              <a:rPr lang="en-US" b="1" dirty="0" smtClean="0"/>
              <a:t>Objects</a:t>
            </a:r>
            <a:r>
              <a:rPr lang="en-US" dirty="0" smtClean="0"/>
              <a:t>, </a:t>
            </a:r>
            <a:r>
              <a:rPr lang="en-US" baseline="0" dirty="0" smtClean="0"/>
              <a:t>do the following: 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Point to </a:t>
            </a:r>
            <a:r>
              <a:rPr lang="en-US" b="1" dirty="0" smtClean="0"/>
              <a:t>Align</a:t>
            </a:r>
            <a:r>
              <a:rPr lang="en-US" baseline="0" dirty="0" smtClean="0"/>
              <a:t> and select</a:t>
            </a:r>
            <a:r>
              <a:rPr lang="en-US" dirty="0" smtClean="0"/>
              <a:t> </a:t>
            </a:r>
            <a:r>
              <a:rPr lang="en-US" b="1" dirty="0" smtClean="0"/>
              <a:t>Align</a:t>
            </a:r>
            <a:r>
              <a:rPr lang="en-US" dirty="0" smtClean="0"/>
              <a:t> 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96979" lvl="1" indent="-232326"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aseline="0" dirty="0" smtClean="0"/>
              <a:t>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Middle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696979" lvl="1" indent="-232326">
              <a:buFont typeface="+mj-lt"/>
              <a:buAutoNum type="arabicPeriod"/>
            </a:pPr>
            <a:r>
              <a:rPr lang="en-US" baseline="0" dirty="0" smtClean="0"/>
              <a:t>Point to </a:t>
            </a:r>
            <a:r>
              <a:rPr lang="en-US" b="1" baseline="0" dirty="0" smtClean="0"/>
              <a:t>Rotate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More</a:t>
            </a:r>
            <a:r>
              <a:rPr lang="en-US" baseline="0" dirty="0" smtClean="0"/>
              <a:t> </a:t>
            </a:r>
            <a:r>
              <a:rPr lang="en-US" b="1" baseline="0" dirty="0" smtClean="0"/>
              <a:t>Rotation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Format Shape</a:t>
            </a:r>
            <a:r>
              <a:rPr lang="en-US" baseline="0" dirty="0" smtClean="0"/>
              <a:t> dialog box, on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tab,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Rotation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12°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Select the dash line. </a:t>
            </a: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Clipboard</a:t>
            </a:r>
            <a:r>
              <a:rPr lang="en-US" dirty="0"/>
              <a:t> group, click the arrow to the right of </a:t>
            </a:r>
            <a:r>
              <a:rPr lang="en-US" b="1" dirty="0"/>
              <a:t>Copy</a:t>
            </a:r>
            <a:r>
              <a:rPr lang="en-US" dirty="0"/>
              <a:t>, and then click </a:t>
            </a:r>
            <a:r>
              <a:rPr lang="en-US" b="1" dirty="0"/>
              <a:t>Duplicate</a:t>
            </a:r>
            <a:r>
              <a:rPr lang="en-US" dirty="0"/>
              <a:t>.</a:t>
            </a:r>
            <a:endParaRPr lang="en-US" dirty="0" smtClean="0"/>
          </a:p>
          <a:p>
            <a:pPr marL="232326" indent="-232326">
              <a:buFont typeface="+mj-lt"/>
              <a:buAutoNum type="arabicPeriod"/>
            </a:pPr>
            <a:r>
              <a:rPr lang="en-US" dirty="0" smtClean="0"/>
              <a:t>Select the second dash line.</a:t>
            </a:r>
            <a:r>
              <a:rPr lang="en-US" baseline="0" dirty="0" smtClean="0"/>
              <a:t> </a:t>
            </a: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below </a:t>
            </a:r>
            <a:r>
              <a:rPr lang="en-US" b="1" dirty="0" smtClean="0"/>
              <a:t>Arrange</a:t>
            </a:r>
            <a:r>
              <a:rPr lang="en-US" dirty="0" smtClean="0"/>
              <a:t>, under </a:t>
            </a:r>
            <a:r>
              <a:rPr lang="en-US" b="1" dirty="0" smtClean="0"/>
              <a:t>Position</a:t>
            </a:r>
            <a:r>
              <a:rPr lang="en-US" dirty="0" smtClean="0"/>
              <a:t> </a:t>
            </a:r>
            <a:r>
              <a:rPr lang="en-US" b="1" dirty="0" smtClean="0"/>
              <a:t>Objects</a:t>
            </a:r>
            <a:r>
              <a:rPr lang="en-US" dirty="0" smtClean="0"/>
              <a:t>,</a:t>
            </a:r>
            <a:r>
              <a:rPr lang="en-US" baseline="0" dirty="0" smtClean="0"/>
              <a:t> point to </a:t>
            </a:r>
            <a:r>
              <a:rPr lang="en-US" b="1" baseline="0" dirty="0" smtClean="0"/>
              <a:t>Rotate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More</a:t>
            </a:r>
            <a:r>
              <a:rPr lang="en-US" baseline="0" dirty="0" smtClean="0"/>
              <a:t> </a:t>
            </a:r>
            <a:r>
              <a:rPr lang="en-US" b="1" baseline="0" dirty="0" smtClean="0"/>
              <a:t>Rotation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on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tab,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Rotation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114</a:t>
            </a:r>
            <a:r>
              <a:rPr lang="en-US" baseline="0" dirty="0" smtClean="0"/>
              <a:t>°.</a:t>
            </a:r>
          </a:p>
          <a:p>
            <a:pPr marL="232326" indent="-232326" defTabSz="929305">
              <a:buFont typeface="+mj-lt"/>
              <a:buAutoNum type="arabicPeriod"/>
              <a:defRPr/>
            </a:pPr>
            <a:r>
              <a:rPr lang="en-US" dirty="0" smtClean="0"/>
              <a:t>Position the second duplicate dashed line</a:t>
            </a:r>
            <a:r>
              <a:rPr lang="en-US" baseline="0" dirty="0" smtClean="0"/>
              <a:t> so that it is even with the top and bottom triangles</a:t>
            </a:r>
            <a:endParaRPr lang="en-US" dirty="0" smtClean="0"/>
          </a:p>
          <a:p>
            <a:pPr defTabSz="929305">
              <a:defRPr/>
            </a:pPr>
            <a:endParaRPr lang="en-US" b="0" i="1" dirty="0" smtClean="0"/>
          </a:p>
          <a:p>
            <a:pPr defTabSz="929305">
              <a:defRPr/>
            </a:pPr>
            <a:endParaRPr lang="en-US" b="0" dirty="0" smtClean="0"/>
          </a:p>
          <a:p>
            <a:r>
              <a:rPr lang="en-US" dirty="0"/>
              <a:t>To reproduce the background effects on this slide, do the following: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/>
              <a:t>Right-click the slide background area, and then click </a:t>
            </a:r>
            <a:r>
              <a:rPr lang="en-US" b="1" dirty="0"/>
              <a:t>Format Background</a:t>
            </a:r>
            <a:r>
              <a:rPr lang="en-US" dirty="0"/>
              <a:t>. 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Format Background </a:t>
            </a:r>
            <a:r>
              <a:rPr lang="en-US" dirty="0"/>
              <a:t>dialog box, click </a:t>
            </a:r>
            <a:r>
              <a:rPr lang="en-US" b="1" dirty="0"/>
              <a:t>Fill</a:t>
            </a:r>
            <a:r>
              <a:rPr lang="en-US" dirty="0"/>
              <a:t> in the left pane, select </a:t>
            </a:r>
            <a:r>
              <a:rPr lang="en-US" b="1" dirty="0"/>
              <a:t>Gradient fill</a:t>
            </a:r>
            <a:r>
              <a:rPr lang="en-US" dirty="0"/>
              <a:t> in the </a:t>
            </a:r>
            <a:r>
              <a:rPr lang="en-US" b="1" dirty="0"/>
              <a:t>Fill</a:t>
            </a:r>
            <a:r>
              <a:rPr lang="en-US" dirty="0"/>
              <a:t> pane, and then do the following:</a:t>
            </a:r>
          </a:p>
          <a:p>
            <a:pPr marL="696979" lvl="1" indent="-232326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Type</a:t>
            </a:r>
            <a:r>
              <a:rPr lang="en-US" dirty="0"/>
              <a:t> list, select </a:t>
            </a:r>
            <a:r>
              <a:rPr lang="en-US" b="1" dirty="0"/>
              <a:t>Linear</a:t>
            </a:r>
            <a:r>
              <a:rPr lang="en-US" dirty="0"/>
              <a:t>.</a:t>
            </a:r>
          </a:p>
          <a:p>
            <a:pPr marL="696979" lvl="1" indent="-232326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Direction</a:t>
            </a:r>
            <a:r>
              <a:rPr lang="en-US" dirty="0"/>
              <a:t> list, click </a:t>
            </a:r>
            <a:r>
              <a:rPr lang="en-US" b="1" dirty="0"/>
              <a:t>Linear Diagonal </a:t>
            </a:r>
            <a:r>
              <a:rPr lang="en-US" dirty="0"/>
              <a:t>(first row, first option from the left).</a:t>
            </a:r>
          </a:p>
          <a:p>
            <a:pPr marL="696979" lvl="1" indent="-232326">
              <a:buFont typeface="+mj-lt"/>
              <a:buAutoNum type="alphaLcPeriod"/>
            </a:pPr>
            <a:r>
              <a:rPr lang="en-US" dirty="0"/>
              <a:t>Under </a:t>
            </a:r>
            <a:r>
              <a:rPr lang="en-US" b="1" dirty="0"/>
              <a:t>Gradient stops</a:t>
            </a:r>
            <a:r>
              <a:rPr lang="en-US" dirty="0"/>
              <a:t>, click </a:t>
            </a:r>
            <a:r>
              <a:rPr lang="en-US" b="1" dirty="0"/>
              <a:t>Add gradient stops</a:t>
            </a:r>
            <a:r>
              <a:rPr lang="en-US" dirty="0"/>
              <a:t> or </a:t>
            </a:r>
            <a:r>
              <a:rPr lang="en-US" b="1" dirty="0"/>
              <a:t>Remove gradient stops</a:t>
            </a:r>
            <a:r>
              <a:rPr lang="en-US" dirty="0"/>
              <a:t> until two stops appear in the slider.</a:t>
            </a:r>
          </a:p>
          <a:p>
            <a:pPr marL="232326" indent="-232326">
              <a:buFont typeface="+mj-lt"/>
              <a:buAutoNum type="arabicPeriod"/>
            </a:pPr>
            <a:r>
              <a:rPr lang="en-US" dirty="0"/>
              <a:t>Also under </a:t>
            </a:r>
            <a:r>
              <a:rPr lang="en-US" b="1" dirty="0"/>
              <a:t>Gradient stops</a:t>
            </a:r>
            <a:r>
              <a:rPr lang="en-US" dirty="0"/>
              <a:t>, customize the gradient stops as follows: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dirty="0"/>
              <a:t>Select the first stop in the slider, and then do the following: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0%</a:t>
            </a:r>
            <a:r>
              <a:rPr lang="en-US" dirty="0"/>
              <a:t>.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</a:t>
            </a:r>
            <a:r>
              <a:rPr lang="en-US" dirty="0"/>
              <a:t>, click </a:t>
            </a:r>
            <a:r>
              <a:rPr lang="en-US" b="1" dirty="0"/>
              <a:t>Blue, Accent 1, Lighter 60%</a:t>
            </a:r>
            <a:r>
              <a:rPr lang="en-US" dirty="0"/>
              <a:t> (third row, fifth option from the left).</a:t>
            </a:r>
          </a:p>
          <a:p>
            <a:pPr marL="696979" lvl="1" indent="-232326">
              <a:buFont typeface="Arial" pitchFamily="34" charset="0"/>
              <a:buChar char="•"/>
            </a:pPr>
            <a:r>
              <a:rPr lang="en-US" dirty="0"/>
              <a:t>Select the second stop in the slider, and then do the following: 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100%</a:t>
            </a:r>
            <a:r>
              <a:rPr lang="en-US" dirty="0"/>
              <a:t>.</a:t>
            </a:r>
          </a:p>
          <a:p>
            <a:pPr marL="1161631" lvl="2" indent="-232326">
              <a:buFont typeface="+mj-lt"/>
              <a:buAutoNum type="alphaLcPeriod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</a:t>
            </a:r>
            <a:r>
              <a:rPr lang="en-US" dirty="0"/>
              <a:t>, click </a:t>
            </a:r>
            <a:r>
              <a:rPr lang="en-US" b="1" dirty="0"/>
              <a:t>White, Background 1 </a:t>
            </a:r>
            <a:r>
              <a:rPr lang="en-US" dirty="0"/>
              <a:t>(first row, first option from the left).</a:t>
            </a:r>
          </a:p>
          <a:p>
            <a:endParaRPr lang="en-US" dirty="0" smtClean="0"/>
          </a:p>
          <a:p>
            <a:pPr>
              <a:spcAft>
                <a:spcPts val="305"/>
              </a:spcAft>
            </a:pPr>
            <a:endParaRPr lang="en-US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6884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476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82014A1-A632-4878-A0D3-F52BA75637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442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E99F462-093F-4566-844B-4C71F2739D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170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D24A7AC-904D-4781-85BA-7D10C17ED0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77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E331444B-B92B-4E27-8C94-BB93EAF5CB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689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63EFA5E-FA76-400D-B3DC-F0BA90E6D10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279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46C117F-5CCF-4837-BE5F-2B92066CAF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744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4EB90BD-B6CE-46B7-997F-7313B992CCD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661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DB9D11F-B188-461D-B23F-39381795C05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498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52E6D8D9-55A2-4063-B0F3-121F4454969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919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4B24536-994D-4021-A283-9F449C0DB5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9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4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CBBBB78-C96F-47B7-AB17-D852CA960AC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102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A3F48C-C7C6-4055-9F49-3777875E72A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875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pPr defTabSz="342900"/>
            <a:fld id="{6178E61D-D431-422C-9764-11DAFE33AB6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775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8ABE3C1-DBE1-495D-B57B-2849774B86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299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2DE42F4-6EEF-4EF7-8ED4-2208F0F89A0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35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0578ACC-22D6-47C1-A373-4FD133E34F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759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E5A6C69-6797-4E8A-BF37-F2C3751466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917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82014A1-A632-4878-A0D3-F52BA75637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454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E99F462-093F-4566-844B-4C71F2739D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485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D24A7AC-904D-4781-85BA-7D10C17ED0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310031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E331444B-B92B-4E27-8C94-BB93EAF5CB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47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63EFA5E-FA76-400D-B3DC-F0BA90E6D10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98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46C117F-5CCF-4837-BE5F-2B92066CAF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927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4EB90BD-B6CE-46B7-997F-7313B992CCD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669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DB9D11F-B188-461D-B23F-39381795C05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359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52E6D8D9-55A2-4063-B0F3-121F4454969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987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4B24536-994D-4021-A283-9F449C0DB5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15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CBBBB78-C96F-47B7-AB17-D852CA960AC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577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A3F48C-C7C6-4055-9F49-3777875E72A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468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pPr defTabSz="342900"/>
            <a:fld id="{6178E61D-D431-422C-9764-11DAFE33AB6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720173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8ABE3C1-DBE1-495D-B57B-2849774B86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376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2DE42F4-6EEF-4EF7-8ED4-2208F0F89A0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912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0578ACC-22D6-47C1-A373-4FD133E34F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261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E5A6C69-6797-4E8A-BF37-F2C3751466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653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82014A1-A632-4878-A0D3-F52BA75637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903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E99F462-093F-4566-844B-4C71F2739D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230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D24A7AC-904D-4781-85BA-7D10C17ED0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839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E331444B-B92B-4E27-8C94-BB93EAF5CB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72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63EFA5E-FA76-400D-B3DC-F0BA90E6D10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203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46C117F-5CCF-4837-BE5F-2B92066CAF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2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07" indent="0">
              <a:buNone/>
              <a:defRPr sz="1266"/>
            </a:lvl2pPr>
            <a:lvl3pPr marL="642816" indent="0">
              <a:buNone/>
              <a:defRPr sz="1125"/>
            </a:lvl3pPr>
            <a:lvl4pPr marL="964224" indent="0">
              <a:buNone/>
              <a:defRPr sz="984"/>
            </a:lvl4pPr>
            <a:lvl5pPr marL="1285631" indent="0">
              <a:buNone/>
              <a:defRPr sz="984"/>
            </a:lvl5pPr>
            <a:lvl6pPr marL="1607041" indent="0">
              <a:buNone/>
              <a:defRPr sz="984"/>
            </a:lvl6pPr>
            <a:lvl7pPr marL="1928447" indent="0">
              <a:buNone/>
              <a:defRPr sz="984"/>
            </a:lvl7pPr>
            <a:lvl8pPr marL="2249856" indent="0">
              <a:buNone/>
              <a:defRPr sz="984"/>
            </a:lvl8pPr>
            <a:lvl9pPr marL="2571264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174913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4EB90BD-B6CE-46B7-997F-7313B992CCD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007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DB9D11F-B188-461D-B23F-39381795C05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8070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52E6D8D9-55A2-4063-B0F3-121F4454969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825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4B24536-994D-4021-A283-9F449C0DB5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79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CBBBB78-C96F-47B7-AB17-D852CA960AC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934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A3F48C-C7C6-4055-9F49-3777875E72A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514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pPr defTabSz="342900"/>
            <a:fld id="{6178E61D-D431-422C-9764-11DAFE33AB6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46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572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496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90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375688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738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881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436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223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493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925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584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332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9140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73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07" indent="0">
              <a:buNone/>
              <a:defRPr sz="1406" b="1"/>
            </a:lvl2pPr>
            <a:lvl3pPr marL="642816" indent="0">
              <a:buNone/>
              <a:defRPr sz="1266" b="1"/>
            </a:lvl3pPr>
            <a:lvl4pPr marL="964224" indent="0">
              <a:buNone/>
              <a:defRPr sz="1125" b="1"/>
            </a:lvl4pPr>
            <a:lvl5pPr marL="1285631" indent="0">
              <a:buNone/>
              <a:defRPr sz="1125" b="1"/>
            </a:lvl5pPr>
            <a:lvl6pPr marL="1607041" indent="0">
              <a:buNone/>
              <a:defRPr sz="1125" b="1"/>
            </a:lvl6pPr>
            <a:lvl7pPr marL="1928447" indent="0">
              <a:buNone/>
              <a:defRPr sz="1125" b="1"/>
            </a:lvl7pPr>
            <a:lvl8pPr marL="2249856" indent="0">
              <a:buNone/>
              <a:defRPr sz="1125" b="1"/>
            </a:lvl8pPr>
            <a:lvl9pPr marL="2571264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07" indent="0">
              <a:buNone/>
              <a:defRPr sz="1406" b="1"/>
            </a:lvl2pPr>
            <a:lvl3pPr marL="642816" indent="0">
              <a:buNone/>
              <a:defRPr sz="1266" b="1"/>
            </a:lvl3pPr>
            <a:lvl4pPr marL="964224" indent="0">
              <a:buNone/>
              <a:defRPr sz="1125" b="1"/>
            </a:lvl4pPr>
            <a:lvl5pPr marL="1285631" indent="0">
              <a:buNone/>
              <a:defRPr sz="1125" b="1"/>
            </a:lvl5pPr>
            <a:lvl6pPr marL="1607041" indent="0">
              <a:buNone/>
              <a:defRPr sz="1125" b="1"/>
            </a:lvl6pPr>
            <a:lvl7pPr marL="1928447" indent="0">
              <a:buNone/>
              <a:defRPr sz="1125" b="1"/>
            </a:lvl7pPr>
            <a:lvl8pPr marL="2249856" indent="0">
              <a:buNone/>
              <a:defRPr sz="1125" b="1"/>
            </a:lvl8pPr>
            <a:lvl9pPr marL="2571264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9368063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3744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850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1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1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92142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0939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07" indent="0">
              <a:buNone/>
              <a:defRPr sz="773"/>
            </a:lvl2pPr>
            <a:lvl3pPr marL="642816" indent="0">
              <a:buNone/>
              <a:defRPr sz="703"/>
            </a:lvl3pPr>
            <a:lvl4pPr marL="964224" indent="0">
              <a:buNone/>
              <a:defRPr sz="633"/>
            </a:lvl4pPr>
            <a:lvl5pPr marL="1285631" indent="0">
              <a:buNone/>
              <a:defRPr sz="633"/>
            </a:lvl5pPr>
            <a:lvl6pPr marL="1607041" indent="0">
              <a:buNone/>
              <a:defRPr sz="633"/>
            </a:lvl6pPr>
            <a:lvl7pPr marL="1928447" indent="0">
              <a:buNone/>
              <a:defRPr sz="633"/>
            </a:lvl7pPr>
            <a:lvl8pPr marL="2249856" indent="0">
              <a:buNone/>
              <a:defRPr sz="633"/>
            </a:lvl8pPr>
            <a:lvl9pPr marL="2571264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13243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6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407" indent="0">
              <a:buNone/>
              <a:defRPr sz="1969"/>
            </a:lvl2pPr>
            <a:lvl3pPr marL="642816" indent="0">
              <a:buNone/>
              <a:defRPr sz="1687"/>
            </a:lvl3pPr>
            <a:lvl4pPr marL="964224" indent="0">
              <a:buNone/>
              <a:defRPr sz="1406"/>
            </a:lvl4pPr>
            <a:lvl5pPr marL="1285631" indent="0">
              <a:buNone/>
              <a:defRPr sz="1406"/>
            </a:lvl5pPr>
            <a:lvl6pPr marL="1607041" indent="0">
              <a:buNone/>
              <a:defRPr sz="1406"/>
            </a:lvl6pPr>
            <a:lvl7pPr marL="1928447" indent="0">
              <a:buNone/>
              <a:defRPr sz="1406"/>
            </a:lvl7pPr>
            <a:lvl8pPr marL="2249856" indent="0">
              <a:buNone/>
              <a:defRPr sz="1406"/>
            </a:lvl8pPr>
            <a:lvl9pPr marL="2571264" indent="0">
              <a:buNone/>
              <a:defRPr sz="1406"/>
            </a:lvl9pPr>
          </a:lstStyle>
          <a:p>
            <a:pPr lvl="0"/>
            <a:r>
              <a:rPr lang="en-US" noProof="0" dirty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07" indent="0">
              <a:buNone/>
              <a:defRPr sz="773"/>
            </a:lvl2pPr>
            <a:lvl3pPr marL="642816" indent="0">
              <a:buNone/>
              <a:defRPr sz="703"/>
            </a:lvl3pPr>
            <a:lvl4pPr marL="964224" indent="0">
              <a:buNone/>
              <a:defRPr sz="633"/>
            </a:lvl4pPr>
            <a:lvl5pPr marL="1285631" indent="0">
              <a:buNone/>
              <a:defRPr sz="633"/>
            </a:lvl5pPr>
            <a:lvl6pPr marL="1607041" indent="0">
              <a:buNone/>
              <a:defRPr sz="633"/>
            </a:lvl6pPr>
            <a:lvl7pPr marL="1928447" indent="0">
              <a:buNone/>
              <a:defRPr sz="633"/>
            </a:lvl7pPr>
            <a:lvl8pPr marL="2249856" indent="0">
              <a:buNone/>
              <a:defRPr sz="633"/>
            </a:lvl8pPr>
            <a:lvl9pPr marL="2571264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07737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45654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16177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45202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35293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07" indent="0">
              <a:buNone/>
              <a:defRPr sz="1266"/>
            </a:lvl2pPr>
            <a:lvl3pPr marL="642816" indent="0">
              <a:buNone/>
              <a:defRPr sz="1125"/>
            </a:lvl3pPr>
            <a:lvl4pPr marL="964224" indent="0">
              <a:buNone/>
              <a:defRPr sz="984"/>
            </a:lvl4pPr>
            <a:lvl5pPr marL="1285631" indent="0">
              <a:buNone/>
              <a:defRPr sz="984"/>
            </a:lvl5pPr>
            <a:lvl6pPr marL="1607041" indent="0">
              <a:buNone/>
              <a:defRPr sz="984"/>
            </a:lvl6pPr>
            <a:lvl7pPr marL="1928447" indent="0">
              <a:buNone/>
              <a:defRPr sz="984"/>
            </a:lvl7pPr>
            <a:lvl8pPr marL="2249856" indent="0">
              <a:buNone/>
              <a:defRPr sz="984"/>
            </a:lvl8pPr>
            <a:lvl9pPr marL="2571264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8146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9353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07" indent="0">
              <a:buNone/>
              <a:defRPr sz="1406" b="1"/>
            </a:lvl2pPr>
            <a:lvl3pPr marL="642816" indent="0">
              <a:buNone/>
              <a:defRPr sz="1266" b="1"/>
            </a:lvl3pPr>
            <a:lvl4pPr marL="964224" indent="0">
              <a:buNone/>
              <a:defRPr sz="1125" b="1"/>
            </a:lvl4pPr>
            <a:lvl5pPr marL="1285631" indent="0">
              <a:buNone/>
              <a:defRPr sz="1125" b="1"/>
            </a:lvl5pPr>
            <a:lvl6pPr marL="1607041" indent="0">
              <a:buNone/>
              <a:defRPr sz="1125" b="1"/>
            </a:lvl6pPr>
            <a:lvl7pPr marL="1928447" indent="0">
              <a:buNone/>
              <a:defRPr sz="1125" b="1"/>
            </a:lvl7pPr>
            <a:lvl8pPr marL="2249856" indent="0">
              <a:buNone/>
              <a:defRPr sz="1125" b="1"/>
            </a:lvl8pPr>
            <a:lvl9pPr marL="2571264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07" indent="0">
              <a:buNone/>
              <a:defRPr sz="1406" b="1"/>
            </a:lvl2pPr>
            <a:lvl3pPr marL="642816" indent="0">
              <a:buNone/>
              <a:defRPr sz="1266" b="1"/>
            </a:lvl3pPr>
            <a:lvl4pPr marL="964224" indent="0">
              <a:buNone/>
              <a:defRPr sz="1125" b="1"/>
            </a:lvl4pPr>
            <a:lvl5pPr marL="1285631" indent="0">
              <a:buNone/>
              <a:defRPr sz="1125" b="1"/>
            </a:lvl5pPr>
            <a:lvl6pPr marL="1607041" indent="0">
              <a:buNone/>
              <a:defRPr sz="1125" b="1"/>
            </a:lvl6pPr>
            <a:lvl7pPr marL="1928447" indent="0">
              <a:buNone/>
              <a:defRPr sz="1125" b="1"/>
            </a:lvl7pPr>
            <a:lvl8pPr marL="2249856" indent="0">
              <a:buNone/>
              <a:defRPr sz="1125" b="1"/>
            </a:lvl8pPr>
            <a:lvl9pPr marL="2571264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29753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46196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2849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7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07" indent="0">
              <a:buNone/>
              <a:defRPr sz="773"/>
            </a:lvl2pPr>
            <a:lvl3pPr marL="642816" indent="0">
              <a:buNone/>
              <a:defRPr sz="703"/>
            </a:lvl3pPr>
            <a:lvl4pPr marL="964224" indent="0">
              <a:buNone/>
              <a:defRPr sz="633"/>
            </a:lvl4pPr>
            <a:lvl5pPr marL="1285631" indent="0">
              <a:buNone/>
              <a:defRPr sz="633"/>
            </a:lvl5pPr>
            <a:lvl6pPr marL="1607041" indent="0">
              <a:buNone/>
              <a:defRPr sz="633"/>
            </a:lvl6pPr>
            <a:lvl7pPr marL="1928447" indent="0">
              <a:buNone/>
              <a:defRPr sz="633"/>
            </a:lvl7pPr>
            <a:lvl8pPr marL="2249856" indent="0">
              <a:buNone/>
              <a:defRPr sz="633"/>
            </a:lvl8pPr>
            <a:lvl9pPr marL="2571264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68441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407" indent="0">
              <a:buNone/>
              <a:defRPr sz="1969"/>
            </a:lvl2pPr>
            <a:lvl3pPr marL="642816" indent="0">
              <a:buNone/>
              <a:defRPr sz="1687"/>
            </a:lvl3pPr>
            <a:lvl4pPr marL="964224" indent="0">
              <a:buNone/>
              <a:defRPr sz="1406"/>
            </a:lvl4pPr>
            <a:lvl5pPr marL="1285631" indent="0">
              <a:buNone/>
              <a:defRPr sz="1406"/>
            </a:lvl5pPr>
            <a:lvl6pPr marL="1607041" indent="0">
              <a:buNone/>
              <a:defRPr sz="1406"/>
            </a:lvl6pPr>
            <a:lvl7pPr marL="1928447" indent="0">
              <a:buNone/>
              <a:defRPr sz="1406"/>
            </a:lvl7pPr>
            <a:lvl8pPr marL="2249856" indent="0">
              <a:buNone/>
              <a:defRPr sz="1406"/>
            </a:lvl8pPr>
            <a:lvl9pPr marL="2571264" indent="0">
              <a:buNone/>
              <a:defRPr sz="1406"/>
            </a:lvl9pPr>
          </a:lstStyle>
          <a:p>
            <a:pPr lvl="0"/>
            <a:r>
              <a:rPr lang="en-US" noProof="0" dirty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07" indent="0">
              <a:buNone/>
              <a:defRPr sz="773"/>
            </a:lvl2pPr>
            <a:lvl3pPr marL="642816" indent="0">
              <a:buNone/>
              <a:defRPr sz="703"/>
            </a:lvl3pPr>
            <a:lvl4pPr marL="964224" indent="0">
              <a:buNone/>
              <a:defRPr sz="633"/>
            </a:lvl4pPr>
            <a:lvl5pPr marL="1285631" indent="0">
              <a:buNone/>
              <a:defRPr sz="633"/>
            </a:lvl5pPr>
            <a:lvl6pPr marL="1607041" indent="0">
              <a:buNone/>
              <a:defRPr sz="633"/>
            </a:lvl6pPr>
            <a:lvl7pPr marL="1928447" indent="0">
              <a:buNone/>
              <a:defRPr sz="633"/>
            </a:lvl7pPr>
            <a:lvl8pPr marL="2249856" indent="0">
              <a:buNone/>
              <a:defRPr sz="633"/>
            </a:lvl8pPr>
            <a:lvl9pPr marL="2571264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95356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08374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95606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11774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75200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07" indent="0">
              <a:buNone/>
              <a:defRPr sz="1266"/>
            </a:lvl2pPr>
            <a:lvl3pPr marL="642816" indent="0">
              <a:buNone/>
              <a:defRPr sz="1125"/>
            </a:lvl3pPr>
            <a:lvl4pPr marL="964224" indent="0">
              <a:buNone/>
              <a:defRPr sz="984"/>
            </a:lvl4pPr>
            <a:lvl5pPr marL="1285631" indent="0">
              <a:buNone/>
              <a:defRPr sz="984"/>
            </a:lvl5pPr>
            <a:lvl6pPr marL="1607041" indent="0">
              <a:buNone/>
              <a:defRPr sz="984"/>
            </a:lvl6pPr>
            <a:lvl7pPr marL="1928447" indent="0">
              <a:buNone/>
              <a:defRPr sz="984"/>
            </a:lvl7pPr>
            <a:lvl8pPr marL="2249856" indent="0">
              <a:buNone/>
              <a:defRPr sz="984"/>
            </a:lvl8pPr>
            <a:lvl9pPr marL="2571264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23486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04564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07" indent="0">
              <a:buNone/>
              <a:defRPr sz="1406" b="1"/>
            </a:lvl2pPr>
            <a:lvl3pPr marL="642816" indent="0">
              <a:buNone/>
              <a:defRPr sz="1266" b="1"/>
            </a:lvl3pPr>
            <a:lvl4pPr marL="964224" indent="0">
              <a:buNone/>
              <a:defRPr sz="1125" b="1"/>
            </a:lvl4pPr>
            <a:lvl5pPr marL="1285631" indent="0">
              <a:buNone/>
              <a:defRPr sz="1125" b="1"/>
            </a:lvl5pPr>
            <a:lvl6pPr marL="1607041" indent="0">
              <a:buNone/>
              <a:defRPr sz="1125" b="1"/>
            </a:lvl6pPr>
            <a:lvl7pPr marL="1928447" indent="0">
              <a:buNone/>
              <a:defRPr sz="1125" b="1"/>
            </a:lvl7pPr>
            <a:lvl8pPr marL="2249856" indent="0">
              <a:buNone/>
              <a:defRPr sz="1125" b="1"/>
            </a:lvl8pPr>
            <a:lvl9pPr marL="2571264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07" indent="0">
              <a:buNone/>
              <a:defRPr sz="1406" b="1"/>
            </a:lvl2pPr>
            <a:lvl3pPr marL="642816" indent="0">
              <a:buNone/>
              <a:defRPr sz="1266" b="1"/>
            </a:lvl3pPr>
            <a:lvl4pPr marL="964224" indent="0">
              <a:buNone/>
              <a:defRPr sz="1125" b="1"/>
            </a:lvl4pPr>
            <a:lvl5pPr marL="1285631" indent="0">
              <a:buNone/>
              <a:defRPr sz="1125" b="1"/>
            </a:lvl5pPr>
            <a:lvl6pPr marL="1607041" indent="0">
              <a:buNone/>
              <a:defRPr sz="1125" b="1"/>
            </a:lvl6pPr>
            <a:lvl7pPr marL="1928447" indent="0">
              <a:buNone/>
              <a:defRPr sz="1125" b="1"/>
            </a:lvl7pPr>
            <a:lvl8pPr marL="2249856" indent="0">
              <a:buNone/>
              <a:defRPr sz="1125" b="1"/>
            </a:lvl8pPr>
            <a:lvl9pPr marL="2571264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16611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09882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2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62086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07" indent="0">
              <a:buNone/>
              <a:defRPr sz="773"/>
            </a:lvl2pPr>
            <a:lvl3pPr marL="642816" indent="0">
              <a:buNone/>
              <a:defRPr sz="703"/>
            </a:lvl3pPr>
            <a:lvl4pPr marL="964224" indent="0">
              <a:buNone/>
              <a:defRPr sz="633"/>
            </a:lvl4pPr>
            <a:lvl5pPr marL="1285631" indent="0">
              <a:buNone/>
              <a:defRPr sz="633"/>
            </a:lvl5pPr>
            <a:lvl6pPr marL="1607041" indent="0">
              <a:buNone/>
              <a:defRPr sz="633"/>
            </a:lvl6pPr>
            <a:lvl7pPr marL="1928447" indent="0">
              <a:buNone/>
              <a:defRPr sz="633"/>
            </a:lvl7pPr>
            <a:lvl8pPr marL="2249856" indent="0">
              <a:buNone/>
              <a:defRPr sz="633"/>
            </a:lvl8pPr>
            <a:lvl9pPr marL="2571264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3556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407" indent="0">
              <a:buNone/>
              <a:defRPr sz="1969"/>
            </a:lvl2pPr>
            <a:lvl3pPr marL="642816" indent="0">
              <a:buNone/>
              <a:defRPr sz="1687"/>
            </a:lvl3pPr>
            <a:lvl4pPr marL="964224" indent="0">
              <a:buNone/>
              <a:defRPr sz="1406"/>
            </a:lvl4pPr>
            <a:lvl5pPr marL="1285631" indent="0">
              <a:buNone/>
              <a:defRPr sz="1406"/>
            </a:lvl5pPr>
            <a:lvl6pPr marL="1607041" indent="0">
              <a:buNone/>
              <a:defRPr sz="1406"/>
            </a:lvl6pPr>
            <a:lvl7pPr marL="1928447" indent="0">
              <a:buNone/>
              <a:defRPr sz="1406"/>
            </a:lvl7pPr>
            <a:lvl8pPr marL="2249856" indent="0">
              <a:buNone/>
              <a:defRPr sz="1406"/>
            </a:lvl8pPr>
            <a:lvl9pPr marL="2571264" indent="0">
              <a:buNone/>
              <a:defRPr sz="1406"/>
            </a:lvl9pPr>
          </a:lstStyle>
          <a:p>
            <a:pPr lvl="0"/>
            <a:r>
              <a:rPr lang="en-US" noProof="0" dirty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07" indent="0">
              <a:buNone/>
              <a:defRPr sz="773"/>
            </a:lvl2pPr>
            <a:lvl3pPr marL="642816" indent="0">
              <a:buNone/>
              <a:defRPr sz="703"/>
            </a:lvl3pPr>
            <a:lvl4pPr marL="964224" indent="0">
              <a:buNone/>
              <a:defRPr sz="633"/>
            </a:lvl4pPr>
            <a:lvl5pPr marL="1285631" indent="0">
              <a:buNone/>
              <a:defRPr sz="633"/>
            </a:lvl5pPr>
            <a:lvl6pPr marL="1607041" indent="0">
              <a:buNone/>
              <a:defRPr sz="633"/>
            </a:lvl6pPr>
            <a:lvl7pPr marL="1928447" indent="0">
              <a:buNone/>
              <a:defRPr sz="633"/>
            </a:lvl7pPr>
            <a:lvl8pPr marL="2249856" indent="0">
              <a:buNone/>
              <a:defRPr sz="633"/>
            </a:lvl8pPr>
            <a:lvl9pPr marL="2571264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87796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013276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75330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8ABE3C1-DBE1-495D-B57B-2849774B86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10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2DE42F4-6EEF-4EF7-8ED4-2208F0F89A0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8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0578ACC-22D6-47C1-A373-4FD133E34F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42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E5A6C69-6797-4E8A-BF37-F2C3751466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0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82014A1-A632-4878-A0D3-F52BA75637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5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1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E99F462-093F-4566-844B-4C71F2739D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6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D24A7AC-904D-4781-85BA-7D10C17ED0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28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E331444B-B92B-4E27-8C94-BB93EAF5CB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29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63EFA5E-FA76-400D-B3DC-F0BA90E6D10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04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46C117F-5CCF-4837-BE5F-2B92066CAF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59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4EB90BD-B6CE-46B7-997F-7313B992CCD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9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DB9D11F-B188-461D-B23F-39381795C05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374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52E6D8D9-55A2-4063-B0F3-121F4454969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973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4B24536-994D-4021-A283-9F449C0DB5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815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CBBBB78-C96F-47B7-AB17-D852CA960AC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2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4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A3F48C-C7C6-4055-9F49-3777875E72A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51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pPr defTabSz="342900"/>
            <a:fld id="{6178E61D-D431-422C-9764-11DAFE33AB6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829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8ABE3C1-DBE1-495D-B57B-2849774B86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43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2DE42F4-6EEF-4EF7-8ED4-2208F0F89A0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58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0578ACC-22D6-47C1-A373-4FD133E34F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48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E5A6C69-6797-4E8A-BF37-F2C3751466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33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82014A1-A632-4878-A0D3-F52BA75637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17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E99F462-093F-4566-844B-4C71F2739D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768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D24A7AC-904D-4781-85BA-7D10C17ED0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129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E331444B-B92B-4E27-8C94-BB93EAF5CB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1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8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63EFA5E-FA76-400D-B3DC-F0BA90E6D10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1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46C117F-5CCF-4837-BE5F-2B92066CAF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95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4EB90BD-B6CE-46B7-997F-7313B992CCD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91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DB9D11F-B188-461D-B23F-39381795C05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845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52E6D8D9-55A2-4063-B0F3-121F4454969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7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4B24536-994D-4021-A283-9F449C0DB5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53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CBBBB78-C96F-47B7-AB17-D852CA960AC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313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A3F48C-C7C6-4055-9F49-3777875E72A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0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pPr defTabSz="342900"/>
            <a:fld id="{6178E61D-D431-422C-9764-11DAFE33AB6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252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8ABE3C1-DBE1-495D-B57B-2849774B86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4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1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2DE42F4-6EEF-4EF7-8ED4-2208F0F89A0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134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0578ACC-22D6-47C1-A373-4FD133E34F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8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E5A6C69-6797-4E8A-BF37-F2C3751466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779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82014A1-A632-4878-A0D3-F52BA75637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27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E99F462-093F-4566-844B-4C71F2739D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41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D24A7AC-904D-4781-85BA-7D10C17ED0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758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E331444B-B92B-4E27-8C94-BB93EAF5CB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16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63EFA5E-FA76-400D-B3DC-F0BA90E6D10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917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46C117F-5CCF-4837-BE5F-2B92066CAF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728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4EB90BD-B6CE-46B7-997F-7313B992CCD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2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4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DB9D11F-B188-461D-B23F-39381795C05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6481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52E6D8D9-55A2-4063-B0F3-121F4454969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33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4B24536-994D-4021-A283-9F449C0DB5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546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CBBBB78-C96F-47B7-AB17-D852CA960AC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66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FA3F48C-C7C6-4055-9F49-3777875E72A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35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pPr defTabSz="342900"/>
            <a:fld id="{6178E61D-D431-422C-9764-11DAFE33AB6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729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8ABE3C1-DBE1-495D-B57B-2849774B86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201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2DE42F4-6EEF-4EF7-8ED4-2208F0F89A0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11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0578ACC-22D6-47C1-A373-4FD133E34F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14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E5A6C69-6797-4E8A-BF37-F2C3751466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0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13E042-DBAA-4110-8CD7-C8E0EBF9B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2D352C-5E63-442D-BE51-864CE1E39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D6E9DEC-419B-4CC5-A080-3B06BD5A82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10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61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924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72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20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68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16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576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1984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391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4800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33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924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72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20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68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16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576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1984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391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4800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07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924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72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20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68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168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576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1984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391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4800" indent="-401760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2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D6E9DEC-419B-4CC5-A080-3B06BD5A82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0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D6E9DEC-419B-4CC5-A080-3B06BD5A82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84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D6E9DEC-419B-4CC5-A080-3B06BD5A82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98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D6E9DEC-419B-4CC5-A080-3B06BD5A82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95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D6E9DEC-419B-4CC5-A080-3B06BD5A82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78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GEV6IoizG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Guided Pathways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82" y="4267200"/>
            <a:ext cx="6368960" cy="152399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College Planning Committee</a:t>
            </a:r>
            <a:endParaRPr lang="en-US" sz="2200" dirty="0"/>
          </a:p>
          <a:p>
            <a:r>
              <a:rPr lang="en-US" sz="2200" dirty="0"/>
              <a:t>January </a:t>
            </a:r>
            <a:r>
              <a:rPr lang="en-US" sz="2200" dirty="0" smtClean="0"/>
              <a:t>24, </a:t>
            </a:r>
            <a:r>
              <a:rPr lang="en-US" sz="2200" dirty="0"/>
              <a:t>2018</a:t>
            </a:r>
            <a:endParaRPr lang="en-US" sz="2200" dirty="0" smtClean="0"/>
          </a:p>
          <a:p>
            <a:endParaRPr lang="en-US" dirty="0"/>
          </a:p>
          <a:p>
            <a:r>
              <a:rPr lang="en-US" sz="1000" dirty="0" smtClean="0"/>
              <a:t>NOTE: Content provided was synthesized from various sources including CCCCO and various VC Presentations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073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8594" y="321469"/>
            <a:ext cx="8786813" cy="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3797" b="1" dirty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Four Pillars of Guided Pathways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62" y="3764446"/>
            <a:ext cx="1607344" cy="190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Create clear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curricular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pathways to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employment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and further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education</a:t>
            </a:r>
            <a:r>
              <a:rPr lang="en-US" sz="1687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.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(Clarify)</a:t>
            </a:r>
            <a:endParaRPr lang="en-US" sz="1687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  <a:sym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0345" y="3764446"/>
            <a:ext cx="1500187" cy="165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Help students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choose and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enter their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pathway</a:t>
            </a:r>
            <a:r>
              <a:rPr lang="en-US" sz="1687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.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(Intake)</a:t>
            </a:r>
            <a:endParaRPr lang="en-US" sz="1687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  <a:sym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6312" y="3804047"/>
            <a:ext cx="1821655" cy="113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Help students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stay on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their path</a:t>
            </a:r>
            <a:r>
              <a:rPr lang="en-US" sz="1687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.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(Support)</a:t>
            </a:r>
            <a:endParaRPr lang="en-US" sz="1687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7560" y="3775661"/>
            <a:ext cx="1982389" cy="190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Ensure that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learning is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happening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with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intentional</a:t>
            </a:r>
            <a:endParaRPr lang="en-US" sz="1687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  <a:sym typeface="Gill Sans" charset="0"/>
            </a:endParaRP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outcomes</a:t>
            </a:r>
            <a:r>
              <a:rPr lang="en-US" sz="1687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.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(Learning)</a:t>
            </a:r>
            <a:endParaRPr lang="en-US" sz="1687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217667"/>
            <a:ext cx="7715250" cy="121088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2428875" y="2271499"/>
            <a:ext cx="0" cy="311598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625578" y="2217667"/>
            <a:ext cx="0" cy="311598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768703" y="2217667"/>
            <a:ext cx="0" cy="311598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07662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the Four Pillars for 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1" y="2209800"/>
            <a:ext cx="7210396" cy="4419599"/>
          </a:xfrm>
        </p:spPr>
        <p:txBody>
          <a:bodyPr>
            <a:normAutofit fontScale="47500" lnSpcReduction="20000"/>
          </a:bodyPr>
          <a:lstStyle/>
          <a:p>
            <a:r>
              <a:rPr lang="en-US" sz="3500" b="1" dirty="0"/>
              <a:t>Clarify the </a:t>
            </a:r>
            <a:r>
              <a:rPr lang="en-US" sz="3500" b="1" dirty="0" smtClean="0"/>
              <a:t>Path (Clarify)</a:t>
            </a:r>
            <a:endParaRPr lang="en-US" sz="3500" b="1" dirty="0"/>
          </a:p>
          <a:p>
            <a:pPr lvl="1"/>
            <a:r>
              <a:rPr lang="en-US" sz="3500" i="1" dirty="0"/>
              <a:t>Get Focused…Stay Focused! </a:t>
            </a:r>
            <a:r>
              <a:rPr lang="en-US" sz="3500" dirty="0"/>
              <a:t>in high schools</a:t>
            </a:r>
          </a:p>
          <a:p>
            <a:pPr lvl="1"/>
            <a:r>
              <a:rPr lang="en-US" sz="3500" dirty="0"/>
              <a:t>COUN V02</a:t>
            </a:r>
          </a:p>
          <a:p>
            <a:pPr lvl="1"/>
            <a:r>
              <a:rPr lang="en-US" sz="3500" dirty="0"/>
              <a:t>Career Counseling</a:t>
            </a:r>
          </a:p>
          <a:p>
            <a:r>
              <a:rPr lang="en-US" sz="3500" b="1" dirty="0"/>
              <a:t>Enter the </a:t>
            </a:r>
            <a:r>
              <a:rPr lang="en-US" sz="3500" b="1" dirty="0" smtClean="0"/>
              <a:t>Path (Intake)</a:t>
            </a:r>
            <a:endParaRPr lang="en-US" sz="3500" b="1" dirty="0"/>
          </a:p>
          <a:p>
            <a:pPr lvl="1"/>
            <a:r>
              <a:rPr lang="en-US" sz="3500" dirty="0"/>
              <a:t>Matriculation Services, 3SP</a:t>
            </a:r>
          </a:p>
          <a:p>
            <a:pPr lvl="1"/>
            <a:r>
              <a:rPr lang="en-US" sz="3500" dirty="0"/>
              <a:t>Abbreviated SEP</a:t>
            </a:r>
          </a:p>
          <a:p>
            <a:pPr lvl="1"/>
            <a:r>
              <a:rPr lang="en-US" sz="3500" dirty="0"/>
              <a:t>Provide clear pathway to timely completion (templates will need to be developed)</a:t>
            </a:r>
          </a:p>
          <a:p>
            <a:r>
              <a:rPr lang="en-US" sz="3500" b="1" dirty="0"/>
              <a:t>Stay on the </a:t>
            </a:r>
            <a:r>
              <a:rPr lang="en-US" sz="3500" b="1" dirty="0" smtClean="0"/>
              <a:t>Path (Support)</a:t>
            </a:r>
            <a:endParaRPr lang="en-US" sz="3500" b="1" dirty="0"/>
          </a:p>
          <a:p>
            <a:pPr lvl="1"/>
            <a:r>
              <a:rPr lang="en-US" sz="3500" dirty="0"/>
              <a:t>Counseling, Comprehensive SEP</a:t>
            </a:r>
          </a:p>
          <a:p>
            <a:pPr lvl="1"/>
            <a:r>
              <a:rPr lang="en-US" sz="3500" dirty="0"/>
              <a:t>Wrap-around services (e.g. contextualized learning opportunities, internships, job placement services, clubs/activities, etc.)</a:t>
            </a:r>
          </a:p>
          <a:p>
            <a:r>
              <a:rPr lang="en-US" sz="3500" b="1" dirty="0"/>
              <a:t>Ensure </a:t>
            </a:r>
            <a:r>
              <a:rPr lang="en-US" sz="3500" b="1" dirty="0" smtClean="0"/>
              <a:t>Learning (Learning)</a:t>
            </a:r>
            <a:endParaRPr lang="en-US" sz="3500" b="1" dirty="0"/>
          </a:p>
          <a:p>
            <a:pPr lvl="1"/>
            <a:r>
              <a:rPr lang="en-US" sz="3500" dirty="0"/>
              <a:t>Development mechanisms to measure student success (quantitative and qualitative)</a:t>
            </a:r>
          </a:p>
          <a:p>
            <a:pPr lvl="1"/>
            <a:r>
              <a:rPr lang="en-US" sz="3500" dirty="0"/>
              <a:t>Track student outcomes into workforce</a:t>
            </a:r>
          </a:p>
          <a:p>
            <a:pPr lvl="1"/>
            <a:r>
              <a:rPr lang="en-US" sz="3500" dirty="0"/>
              <a:t>Institutional evaluation and data-informed decision-making to refine Guided Pathways 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6901" y="3290500"/>
            <a:ext cx="2375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  <a:latin typeface="Trebuchet MS" panose="020B0603020202020204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6901" y="3290500"/>
            <a:ext cx="2375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  <a:latin typeface="Trebuchet MS" panose="020B060302020202020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6901" y="3290500"/>
            <a:ext cx="2375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  <a:latin typeface="Trebuchet MS" panose="020B0603020202020204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6284" y="2879659"/>
            <a:ext cx="42057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  <a:latin typeface="Trebuchet MS" panose="020B0603020202020204"/>
              </a:rPr>
              <a:t> 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7" y="1141507"/>
            <a:ext cx="7137602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3" y="762000"/>
            <a:ext cx="705901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Georgia State University Completion Rates – </a:t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m</a:t>
            </a:r>
            <a:r>
              <a:rPr lang="en-US" sz="2800" dirty="0" smtClean="0"/>
              <a:t>odel to help us reach equity goals</a:t>
            </a:r>
            <a:endParaRPr lang="en-US" sz="2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609851"/>
            <a:ext cx="5589014" cy="3105149"/>
          </a:xfrm>
        </p:spPr>
      </p:pic>
    </p:spTree>
    <p:extLst>
      <p:ext uri="{BB962C8B-B14F-4D97-AF65-F5344CB8AC3E}">
        <p14:creationId xmlns:p14="http://schemas.microsoft.com/office/powerpoint/2010/main" val="41807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8594" y="321469"/>
            <a:ext cx="8786813" cy="4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3094" b="1" dirty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What Guided Pathways Means for Students</a:t>
            </a:r>
          </a:p>
        </p:txBody>
      </p:sp>
      <p:pic>
        <p:nvPicPr>
          <p:cNvPr id="3" name="Picture 2">
            <a:hlinkClick r:id="rId3" invalidUrl="https://www.youtube.com/watch?v=tGEV6IoizGQ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144000" cy="50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05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947" y="437778"/>
            <a:ext cx="7543800" cy="1030111"/>
          </a:xfrm>
        </p:spPr>
        <p:txBody>
          <a:bodyPr/>
          <a:lstStyle/>
          <a:p>
            <a:r>
              <a:rPr lang="en-US" b="1" dirty="0" smtClean="0"/>
              <a:t>Potential Benefits to Students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753395"/>
            <a:ext cx="2607621" cy="2231397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395830" y="1809601"/>
            <a:ext cx="7543801" cy="4174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Higher graduation rates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More on-time graduates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Closing the achievement gap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Fewer lost credits--saving time                                  and money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0" y="4877315"/>
            <a:ext cx="2091109" cy="1390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80" y="2437882"/>
            <a:ext cx="1316850" cy="131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98" y="1802575"/>
            <a:ext cx="1269214" cy="737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92" y="4089936"/>
            <a:ext cx="777293" cy="452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805" y="4090453"/>
            <a:ext cx="780356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7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Year Launch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1" y="2609905"/>
            <a:ext cx="7210396" cy="3091587"/>
          </a:xfrm>
        </p:spPr>
        <p:txBody>
          <a:bodyPr>
            <a:normAutofit/>
          </a:bodyPr>
          <a:lstStyle/>
          <a:p>
            <a:r>
              <a:rPr lang="en-US" b="1" dirty="0" smtClean="0"/>
              <a:t>“Requires a comprehensive and transformative institutional commitment”</a:t>
            </a:r>
          </a:p>
          <a:p>
            <a:r>
              <a:rPr lang="en-US" dirty="0" smtClean="0"/>
              <a:t>Year 1: High-level planning, communicating vision and goals for change</a:t>
            </a:r>
          </a:p>
          <a:p>
            <a:r>
              <a:rPr lang="en-US" dirty="0" smtClean="0"/>
              <a:t>Year 2: Setting foundation for implementation and change</a:t>
            </a:r>
          </a:p>
          <a:p>
            <a:r>
              <a:rPr lang="en-US" dirty="0" smtClean="0"/>
              <a:t>Year 3: Large-scale implementation including policy and procedural reform</a:t>
            </a:r>
          </a:p>
          <a:p>
            <a:r>
              <a:rPr lang="en-US" dirty="0" smtClean="0"/>
              <a:t>Year 4: Refined implementation and expansion</a:t>
            </a:r>
          </a:p>
          <a:p>
            <a:r>
              <a:rPr lang="en-US" dirty="0" smtClean="0"/>
              <a:t>Year 5: Processes for evaluation and improvement are determined to assist future refinement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VC’s First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45734"/>
            <a:ext cx="7772399" cy="4023360"/>
          </a:xfrm>
        </p:spPr>
        <p:txBody>
          <a:bodyPr>
            <a:normAutofit/>
          </a:bodyPr>
          <a:lstStyle/>
          <a:p>
            <a:r>
              <a:rPr lang="en-US" dirty="0"/>
              <a:t>Our first step </a:t>
            </a:r>
            <a:r>
              <a:rPr lang="en-US" dirty="0" smtClean="0"/>
              <a:t>in </a:t>
            </a:r>
            <a:r>
              <a:rPr lang="en-US" dirty="0"/>
              <a:t>exploring the Guided Pathways framework </a:t>
            </a:r>
            <a:r>
              <a:rPr lang="en-US" dirty="0" smtClean="0"/>
              <a:t>was for VC to complete </a:t>
            </a:r>
            <a:r>
              <a:rPr lang="en-US" dirty="0"/>
              <a:t>a </a:t>
            </a:r>
            <a:r>
              <a:rPr lang="en-US" dirty="0" smtClean="0"/>
              <a:t>self-assessment </a:t>
            </a:r>
            <a:r>
              <a:rPr lang="en-US" dirty="0"/>
              <a:t>that </a:t>
            </a:r>
            <a:r>
              <a:rPr lang="en-US" dirty="0" smtClean="0"/>
              <a:t>required </a:t>
            </a:r>
            <a:r>
              <a:rPr lang="en-US" dirty="0"/>
              <a:t>college-wide cross-functional collaboration and a coordinated cross-departmental and divisional effort from our college’s staff, </a:t>
            </a:r>
            <a:r>
              <a:rPr lang="en-US" dirty="0" smtClean="0"/>
              <a:t>faculty, </a:t>
            </a:r>
            <a:r>
              <a:rPr lang="en-US" dirty="0"/>
              <a:t>and leadership to share, engage, and discuss our unique planning and resource needs. </a:t>
            </a:r>
            <a:endParaRPr lang="en-US" dirty="0" smtClean="0"/>
          </a:p>
          <a:p>
            <a:pPr algn="ctr"/>
            <a:r>
              <a:rPr lang="en-US" sz="2400" i="1" dirty="0">
                <a:solidFill>
                  <a:srgbClr val="0070C0"/>
                </a:solidFill>
              </a:rPr>
              <a:t>In order for Ventura College to be eligible to share in the State of California’s $150 million one-time investment in the Guided Pathways Award Program, we </a:t>
            </a:r>
            <a:r>
              <a:rPr lang="en-US" sz="2400" i="1" dirty="0" smtClean="0">
                <a:solidFill>
                  <a:srgbClr val="0070C0"/>
                </a:solidFill>
              </a:rPr>
              <a:t>submitted our self-assessment </a:t>
            </a:r>
            <a:r>
              <a:rPr lang="en-US" sz="2400" i="1" dirty="0">
                <a:solidFill>
                  <a:srgbClr val="0070C0"/>
                </a:solidFill>
              </a:rPr>
              <a:t>December </a:t>
            </a:r>
            <a:r>
              <a:rPr lang="en-US" sz="2400" i="1" dirty="0" smtClean="0">
                <a:solidFill>
                  <a:srgbClr val="0070C0"/>
                </a:solidFill>
              </a:rPr>
              <a:t>23</a:t>
            </a:r>
            <a:r>
              <a:rPr lang="en-US" sz="2400" i="1" baseline="30000" dirty="0" smtClean="0">
                <a:solidFill>
                  <a:srgbClr val="0070C0"/>
                </a:solidFill>
              </a:rPr>
              <a:t>rd</a:t>
            </a:r>
            <a:r>
              <a:rPr lang="en-US" sz="2400" i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en-US" dirty="0" smtClean="0"/>
              <a:t>The most effective way for getting the most input in this short timeframe was to send out a survey.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029200"/>
            <a:ext cx="2609314" cy="2231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6404" l="5000" r="97800">
                        <a14:foregroundMark x1="16400" y1="48376" x2="16400" y2="48376"/>
                        <a14:foregroundMark x1="18800" y1="46520" x2="18800" y2="46520"/>
                        <a14:foregroundMark x1="20400" y1="43735" x2="20400" y2="43735"/>
                        <a14:foregroundMark x1="22300" y1="40951" x2="22300" y2="40951"/>
                        <a14:foregroundMark x1="30600" y1="62065" x2="30600" y2="62065"/>
                        <a14:foregroundMark x1="31400" y1="81323" x2="31400" y2="81323"/>
                        <a14:foregroundMark x1="54700" y1="42807" x2="54700" y2="42807"/>
                        <a14:foregroundMark x1="40900" y1="68910" x2="40900" y2="68910"/>
                        <a14:foregroundMark x1="45600" y1="78538" x2="45600" y2="78538"/>
                        <a14:foregroundMark x1="41700" y1="83179" x2="41700" y2="83179"/>
                        <a14:foregroundMark x1="35000" y1="91879" x2="35000" y2="91879"/>
                        <a14:foregroundMark x1="7700" y1="13457" x2="7700" y2="13457"/>
                        <a14:foregroundMark x1="5000" y1="44200" x2="5000" y2="44200"/>
                        <a14:foregroundMark x1="97800" y1="43735" x2="97800" y2="43735"/>
                        <a14:foregroundMark x1="73300" y1="13109" x2="73300" y2="13109"/>
                        <a14:foregroundMark x1="69700" y1="74014" x2="69700" y2="74014"/>
                        <a14:foregroundMark x1="72100" y1="42343" x2="72100" y2="42343"/>
                        <a14:foregroundMark x1="76400" y1="40139" x2="76400" y2="40139"/>
                        <a14:foregroundMark x1="76400" y1="50116" x2="76400" y2="50116"/>
                        <a14:foregroundMark x1="72900" y1="48376" x2="72900" y2="48376"/>
                        <a14:foregroundMark x1="76000" y1="45128" x2="76000" y2="4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9348" y="104705"/>
            <a:ext cx="2105051" cy="18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of Self-Evaluation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50" y="2335575"/>
            <a:ext cx="4334003" cy="3665176"/>
          </a:xfrm>
        </p:spPr>
      </p:pic>
    </p:spTree>
    <p:extLst>
      <p:ext uri="{BB962C8B-B14F-4D97-AF65-F5344CB8AC3E}">
        <p14:creationId xmlns:p14="http://schemas.microsoft.com/office/powerpoint/2010/main" val="34270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248427"/>
            <a:ext cx="7543800" cy="1049263"/>
          </a:xfrm>
        </p:spPr>
        <p:txBody>
          <a:bodyPr>
            <a:noAutofit/>
          </a:bodyPr>
          <a:lstStyle/>
          <a:p>
            <a:r>
              <a:rPr lang="en-US" b="1" dirty="0" smtClean="0"/>
              <a:t>Ventura College Students are…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521325" y="1742901"/>
            <a:ext cx="5775960" cy="402335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MV Boli" panose="02000500030200090000" pitchFamily="2" charset="0"/>
              </a:rPr>
              <a:t>Taking too much time</a:t>
            </a:r>
          </a:p>
          <a:p>
            <a:endParaRPr lang="en-US" sz="3600" b="1" dirty="0">
              <a:cs typeface="MV Boli" panose="02000500030200090000" pitchFamily="2" charset="0"/>
            </a:endParaRPr>
          </a:p>
          <a:p>
            <a:r>
              <a:rPr lang="en-US" sz="3600" b="1" dirty="0" smtClean="0">
                <a:cs typeface="MV Boli" panose="02000500030200090000" pitchFamily="2" charset="0"/>
              </a:rPr>
              <a:t>Taking too many units</a:t>
            </a:r>
          </a:p>
          <a:p>
            <a:endParaRPr lang="en-US" sz="3600" b="1" dirty="0">
              <a:cs typeface="MV Boli" panose="02000500030200090000" pitchFamily="2" charset="0"/>
            </a:endParaRPr>
          </a:p>
          <a:p>
            <a:r>
              <a:rPr lang="en-US" sz="3600" b="1" dirty="0" smtClean="0">
                <a:cs typeface="MV Boli" panose="02000500030200090000" pitchFamily="2" charset="0"/>
              </a:rPr>
              <a:t>Spending too much money</a:t>
            </a:r>
          </a:p>
          <a:p>
            <a:endParaRPr lang="en-US" sz="3600" b="1" dirty="0">
              <a:cs typeface="MV Boli" panose="02000500030200090000" pitchFamily="2" charset="0"/>
            </a:endParaRPr>
          </a:p>
          <a:p>
            <a:r>
              <a:rPr lang="en-US" sz="3600" b="1" dirty="0" smtClean="0">
                <a:cs typeface="MV Boli" panose="02000500030200090000" pitchFamily="2" charset="0"/>
              </a:rPr>
              <a:t>Not graduating</a:t>
            </a:r>
            <a:endParaRPr lang="en-US" sz="3600" b="1" dirty="0">
              <a:cs typeface="MV Boli" panose="0200050003020009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753395"/>
            <a:ext cx="2607621" cy="22313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702" y="1331005"/>
            <a:ext cx="1313623" cy="1313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614" y="2556794"/>
            <a:ext cx="1027857" cy="15587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960" y="3914816"/>
            <a:ext cx="2094383" cy="13937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09" b="89474" l="3729" r="95593">
                        <a14:foregroundMark x1="8136" y1="26901" x2="8136" y2="26901"/>
                        <a14:foregroundMark x1="49831" y1="3509" x2="49831" y2="3509"/>
                        <a14:foregroundMark x1="95932" y1="28070" x2="95932" y2="28070"/>
                        <a14:foregroundMark x1="3729" y1="26316" x2="3729" y2="26316"/>
                        <a14:foregroundMark x1="42712" y1="73684" x2="42712" y2="73684"/>
                        <a14:foregroundMark x1="87458" y1="63743" x2="87458" y2="63743"/>
                        <a14:foregroundMark x1="89492" y1="43860" x2="89492" y2="43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172" y="5385711"/>
            <a:ext cx="1474740" cy="8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86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1" y="2057400"/>
            <a:ext cx="7210396" cy="4190999"/>
          </a:xfrm>
        </p:spPr>
        <p:txBody>
          <a:bodyPr>
            <a:normAutofit/>
          </a:bodyPr>
          <a:lstStyle/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Cross-functional Team is presenting at following meetings:</a:t>
            </a:r>
          </a:p>
          <a:p>
            <a:pPr lvl="2"/>
            <a:r>
              <a:rPr lang="en-US" dirty="0" smtClean="0"/>
              <a:t>Academic Senate 11/16/17 – Lydia Morales</a:t>
            </a:r>
          </a:p>
          <a:p>
            <a:pPr lvl="2"/>
            <a:r>
              <a:rPr lang="en-US" dirty="0" smtClean="0"/>
              <a:t>Associated Students 1/30/17 – Lauren Wintermeyer and Corey Wendt (postponed due to fire from 12/6/17)</a:t>
            </a:r>
          </a:p>
          <a:p>
            <a:pPr lvl="2"/>
            <a:r>
              <a:rPr lang="en-US" dirty="0" smtClean="0"/>
              <a:t>Classified Senate 12/7/17 – Arlene Reed (postponed due to fire)</a:t>
            </a:r>
          </a:p>
          <a:p>
            <a:pPr lvl="2"/>
            <a:r>
              <a:rPr lang="en-US" dirty="0" smtClean="0"/>
              <a:t>Board of Trustees 12/12/17 – David Keebler</a:t>
            </a:r>
          </a:p>
          <a:p>
            <a:pPr lvl="2"/>
            <a:r>
              <a:rPr lang="en-US" dirty="0" smtClean="0"/>
              <a:t>College Planning Committee 1/24/18-Corey Wendt (today)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elf-evaluation was sent to </a:t>
            </a:r>
            <a:r>
              <a:rPr lang="en-US" smtClean="0"/>
              <a:t>state December </a:t>
            </a:r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lvl="1"/>
            <a:r>
              <a:rPr lang="en-US" dirty="0" smtClean="0"/>
              <a:t>VC will be developing work plan with cross-functional team taking the lead. We will work throughout January, February and early March to develop the plan.</a:t>
            </a:r>
          </a:p>
          <a:p>
            <a:pPr lvl="1"/>
            <a:r>
              <a:rPr lang="en-US" dirty="0" smtClean="0"/>
              <a:t>Critical that we have student representation!</a:t>
            </a:r>
          </a:p>
          <a:p>
            <a:pPr lvl="1"/>
            <a:r>
              <a:rPr lang="en-US" dirty="0" smtClean="0"/>
              <a:t>Multi-year work plans are due March 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Updates will continue to be provided at various meetings on campus as they become available.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8" y="857250"/>
            <a:ext cx="66525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/>
          <p:nvPr/>
        </p:nvCxnSpPr>
        <p:spPr>
          <a:xfrm rot="720000">
            <a:off x="914400" y="3428206"/>
            <a:ext cx="7315200" cy="158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6840000">
            <a:off x="859280" y="3580606"/>
            <a:ext cx="7315200" cy="1588"/>
          </a:xfrm>
          <a:prstGeom prst="line">
            <a:avLst/>
          </a:prstGeom>
          <a:ln w="57150"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4"/>
          <p:cNvGrpSpPr/>
          <p:nvPr/>
        </p:nvGrpSpPr>
        <p:grpSpPr>
          <a:xfrm>
            <a:off x="2362200" y="1219200"/>
            <a:ext cx="4419600" cy="4419600"/>
            <a:chOff x="2362200" y="1219200"/>
            <a:chExt cx="4419600" cy="4419600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1" name="Donut 50"/>
            <p:cNvSpPr/>
            <p:nvPr/>
          </p:nvSpPr>
          <p:spPr>
            <a:xfrm>
              <a:off x="4192524" y="3049524"/>
              <a:ext cx="758952" cy="758952"/>
            </a:xfrm>
            <a:prstGeom prst="donu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Donut 52"/>
            <p:cNvSpPr/>
            <p:nvPr/>
          </p:nvSpPr>
          <p:spPr>
            <a:xfrm>
              <a:off x="2665476" y="1522476"/>
              <a:ext cx="3813048" cy="3813048"/>
            </a:xfrm>
            <a:prstGeom prst="donut">
              <a:avLst>
                <a:gd name="adj" fmla="val 9009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60"/>
            <p:cNvGrpSpPr/>
            <p:nvPr/>
          </p:nvGrpSpPr>
          <p:grpSpPr>
            <a:xfrm>
              <a:off x="3125724" y="1982724"/>
              <a:ext cx="2892552" cy="2892552"/>
              <a:chOff x="3125724" y="1981200"/>
              <a:chExt cx="2892552" cy="2892552"/>
            </a:xfrm>
          </p:grpSpPr>
          <p:grpSp>
            <p:nvGrpSpPr>
              <p:cNvPr id="4" name="Group 56"/>
              <p:cNvGrpSpPr/>
              <p:nvPr/>
            </p:nvGrpSpPr>
            <p:grpSpPr>
              <a:xfrm>
                <a:off x="4381500" y="1981200"/>
                <a:ext cx="381000" cy="2892552"/>
                <a:chOff x="4381500" y="1981200"/>
                <a:chExt cx="381000" cy="2892552"/>
              </a:xfrm>
            </p:grpSpPr>
            <p:sp>
              <p:nvSpPr>
                <p:cNvPr id="54" name="Isosceles Triangle 53"/>
                <p:cNvSpPr/>
                <p:nvPr/>
              </p:nvSpPr>
              <p:spPr>
                <a:xfrm>
                  <a:off x="4381500" y="1981200"/>
                  <a:ext cx="381000" cy="987552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 flipV="1">
                  <a:off x="4381500" y="3886200"/>
                  <a:ext cx="381000" cy="987552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" name="Group 57"/>
              <p:cNvGrpSpPr/>
              <p:nvPr/>
            </p:nvGrpSpPr>
            <p:grpSpPr>
              <a:xfrm rot="5400000">
                <a:off x="4381500" y="1982724"/>
                <a:ext cx="381000" cy="2892552"/>
                <a:chOff x="4381500" y="1981200"/>
                <a:chExt cx="381000" cy="2892552"/>
              </a:xfrm>
            </p:grpSpPr>
            <p:sp>
              <p:nvSpPr>
                <p:cNvPr id="59" name="Isosceles Triangle 58"/>
                <p:cNvSpPr/>
                <p:nvPr/>
              </p:nvSpPr>
              <p:spPr>
                <a:xfrm>
                  <a:off x="4381500" y="1981200"/>
                  <a:ext cx="381000" cy="987552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Isosceles Triangle 59"/>
                <p:cNvSpPr/>
                <p:nvPr/>
              </p:nvSpPr>
              <p:spPr>
                <a:xfrm flipV="1">
                  <a:off x="4381500" y="3886200"/>
                  <a:ext cx="381000" cy="987552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" name="Group 61"/>
            <p:cNvGrpSpPr/>
            <p:nvPr/>
          </p:nvGrpSpPr>
          <p:grpSpPr>
            <a:xfrm rot="2700000">
              <a:off x="3125724" y="1982724"/>
              <a:ext cx="2892552" cy="2892552"/>
              <a:chOff x="3125724" y="1981200"/>
              <a:chExt cx="2892552" cy="2892552"/>
            </a:xfrm>
          </p:grpSpPr>
          <p:grpSp>
            <p:nvGrpSpPr>
              <p:cNvPr id="7" name="Group 62"/>
              <p:cNvGrpSpPr/>
              <p:nvPr/>
            </p:nvGrpSpPr>
            <p:grpSpPr>
              <a:xfrm>
                <a:off x="4381500" y="1981200"/>
                <a:ext cx="381000" cy="2892552"/>
                <a:chOff x="4381500" y="1981200"/>
                <a:chExt cx="381000" cy="2892552"/>
              </a:xfrm>
            </p:grpSpPr>
            <p:sp>
              <p:nvSpPr>
                <p:cNvPr id="67" name="Isosceles Triangle 66"/>
                <p:cNvSpPr/>
                <p:nvPr/>
              </p:nvSpPr>
              <p:spPr>
                <a:xfrm>
                  <a:off x="4381500" y="1981200"/>
                  <a:ext cx="381000" cy="987552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 flipV="1">
                  <a:off x="4381500" y="3886200"/>
                  <a:ext cx="381000" cy="987552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Group 63"/>
              <p:cNvGrpSpPr/>
              <p:nvPr/>
            </p:nvGrpSpPr>
            <p:grpSpPr>
              <a:xfrm rot="5400000">
                <a:off x="4381500" y="1982724"/>
                <a:ext cx="381000" cy="2892552"/>
                <a:chOff x="4381500" y="1981200"/>
                <a:chExt cx="381000" cy="2892552"/>
              </a:xfrm>
            </p:grpSpPr>
            <p:sp>
              <p:nvSpPr>
                <p:cNvPr id="65" name="Isosceles Triangle 64"/>
                <p:cNvSpPr/>
                <p:nvPr/>
              </p:nvSpPr>
              <p:spPr>
                <a:xfrm>
                  <a:off x="4381500" y="1981200"/>
                  <a:ext cx="381000" cy="987552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 flipV="1">
                  <a:off x="4381500" y="3886200"/>
                  <a:ext cx="381000" cy="987552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9" name="Group 70"/>
            <p:cNvGrpSpPr/>
            <p:nvPr/>
          </p:nvGrpSpPr>
          <p:grpSpPr>
            <a:xfrm>
              <a:off x="4419600" y="1219200"/>
              <a:ext cx="304800" cy="4419600"/>
              <a:chOff x="4419600" y="1219200"/>
              <a:chExt cx="304800" cy="4419600"/>
            </a:xfrm>
          </p:grpSpPr>
          <p:sp>
            <p:nvSpPr>
              <p:cNvPr id="69" name="Isosceles Triangle 68"/>
              <p:cNvSpPr/>
              <p:nvPr/>
            </p:nvSpPr>
            <p:spPr>
              <a:xfrm>
                <a:off x="4419600" y="1219200"/>
                <a:ext cx="304800" cy="228600"/>
              </a:xfrm>
              <a:prstGeom prst="triangl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flipV="1">
                <a:off x="4419600" y="5410200"/>
                <a:ext cx="304800" cy="228600"/>
              </a:xfrm>
              <a:prstGeom prst="triangl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71"/>
            <p:cNvGrpSpPr/>
            <p:nvPr/>
          </p:nvGrpSpPr>
          <p:grpSpPr>
            <a:xfrm rot="5400000">
              <a:off x="4419600" y="1219200"/>
              <a:ext cx="304800" cy="4419600"/>
              <a:chOff x="4419600" y="1219200"/>
              <a:chExt cx="304800" cy="4419600"/>
            </a:xfrm>
          </p:grpSpPr>
          <p:sp>
            <p:nvSpPr>
              <p:cNvPr id="73" name="Isosceles Triangle 72"/>
              <p:cNvSpPr/>
              <p:nvPr/>
            </p:nvSpPr>
            <p:spPr>
              <a:xfrm>
                <a:off x="4419600" y="1219200"/>
                <a:ext cx="304800" cy="228600"/>
              </a:xfrm>
              <a:prstGeom prst="triangl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flipV="1">
                <a:off x="4419600" y="5410200"/>
                <a:ext cx="304800" cy="228600"/>
              </a:xfrm>
              <a:prstGeom prst="triangl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97280" y="5209346"/>
            <a:ext cx="8839200" cy="1470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THANK YOU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65" y="169248"/>
            <a:ext cx="76200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8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-29290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 smtClean="0"/>
              <a:t>Too Much Time to Degree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663139"/>
            <a:ext cx="7566660" cy="736282"/>
          </a:xfrm>
        </p:spPr>
        <p:txBody>
          <a:bodyPr/>
          <a:lstStyle/>
          <a:p>
            <a:r>
              <a:rPr lang="en-US" b="1" dirty="0" smtClean="0"/>
              <a:t>Of those who graduate with a two-year Associate degree*...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Full time students take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3.3</a:t>
            </a:r>
            <a:r>
              <a:rPr lang="en-US" dirty="0" smtClean="0"/>
              <a:t> years </a:t>
            </a:r>
            <a:r>
              <a:rPr lang="en-US" dirty="0"/>
              <a:t>to </a:t>
            </a:r>
            <a:r>
              <a:rPr lang="en-US" dirty="0" smtClean="0"/>
              <a:t>receive degree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Part </a:t>
            </a:r>
            <a:r>
              <a:rPr lang="en-US" dirty="0"/>
              <a:t>time students take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4.0</a:t>
            </a:r>
            <a:r>
              <a:rPr lang="en-US" dirty="0" smtClean="0"/>
              <a:t> </a:t>
            </a:r>
            <a:r>
              <a:rPr lang="en-US" dirty="0"/>
              <a:t>years to </a:t>
            </a:r>
            <a:r>
              <a:rPr lang="en-US" dirty="0" smtClean="0"/>
              <a:t>receive degree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753395"/>
            <a:ext cx="2607621" cy="223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600" y="373035"/>
            <a:ext cx="1313623" cy="1313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50101" b="-2076"/>
          <a:stretch/>
        </p:blipFill>
        <p:spPr>
          <a:xfrm>
            <a:off x="2141054" y="4502729"/>
            <a:ext cx="655487" cy="1340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6136" y="3480626"/>
            <a:ext cx="1313623" cy="1313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099" y="3480625"/>
            <a:ext cx="1313623" cy="1313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481" y="3478152"/>
            <a:ext cx="1313623" cy="13136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617" y="3481021"/>
            <a:ext cx="1316850" cy="13107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113" y="4532878"/>
            <a:ext cx="1316850" cy="13107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949" y="3429000"/>
            <a:ext cx="1316850" cy="1310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675" y="3442641"/>
            <a:ext cx="1316850" cy="13107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4281" y="6384904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*First Time students in Fall 2011 </a:t>
            </a:r>
            <a:r>
              <a:rPr lang="en-US" sz="1200" dirty="0"/>
              <a:t>with the stated goal of earning an Associate </a:t>
            </a:r>
            <a:r>
              <a:rPr lang="en-US" sz="1200" dirty="0" smtClean="0"/>
              <a:t>degree </a:t>
            </a:r>
            <a:r>
              <a:rPr lang="en-US" sz="1200" i="1" dirty="0" smtClean="0"/>
              <a:t>tracked through Spring 2017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9306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64437"/>
            <a:ext cx="1024217" cy="15607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-17649"/>
            <a:ext cx="7543800" cy="1450757"/>
          </a:xfrm>
        </p:spPr>
        <p:txBody>
          <a:bodyPr/>
          <a:lstStyle/>
          <a:p>
            <a:r>
              <a:rPr lang="en-US" b="1" dirty="0" smtClean="0"/>
              <a:t>Too Many Units to Graduate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22" y="1821496"/>
            <a:ext cx="7974676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ON AVERAGE, STUDENTS SHOULD ACCUMULATE </a:t>
            </a:r>
            <a:r>
              <a:rPr lang="en-US" sz="3600" b="1" dirty="0" smtClean="0"/>
              <a:t>60 </a:t>
            </a:r>
            <a:r>
              <a:rPr lang="en-US" b="1" dirty="0" smtClean="0"/>
              <a:t>STANDARD UNITS</a:t>
            </a: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AT VC, THE AVERAGE STUDENT  ACCUMULATES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84</a:t>
            </a:r>
            <a:r>
              <a:rPr lang="en-US" sz="3600" b="1" dirty="0" smtClean="0"/>
              <a:t> </a:t>
            </a:r>
            <a:r>
              <a:rPr lang="en-US" b="1" dirty="0" smtClean="0"/>
              <a:t>UNITS*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753395"/>
            <a:ext cx="2607621" cy="223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183" y="2263389"/>
            <a:ext cx="1024217" cy="1560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681" y="4457525"/>
            <a:ext cx="1024217" cy="1560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932" y="4457525"/>
            <a:ext cx="1024217" cy="1560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89" y="4490774"/>
            <a:ext cx="1024217" cy="1560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82" y="4514890"/>
            <a:ext cx="1024217" cy="1560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873" y="2282348"/>
            <a:ext cx="1024217" cy="1560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072" y="2258418"/>
            <a:ext cx="1024217" cy="1560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136" y="2258419"/>
            <a:ext cx="1024217" cy="15607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674" y="2258420"/>
            <a:ext cx="1024217" cy="1560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83" y="2282348"/>
            <a:ext cx="1024217" cy="15607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b="50075"/>
          <a:stretch/>
        </p:blipFill>
        <p:spPr>
          <a:xfrm>
            <a:off x="6803326" y="4457525"/>
            <a:ext cx="1024217" cy="7791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696" y="4490775"/>
            <a:ext cx="1024217" cy="15607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6022" y="6036767"/>
            <a:ext cx="5065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*Students awarded an Associate degree in Fall 2016 or Spring 2017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28126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3742" y="488885"/>
            <a:ext cx="7543800" cy="899161"/>
          </a:xfrm>
        </p:spPr>
        <p:txBody>
          <a:bodyPr/>
          <a:lstStyle/>
          <a:p>
            <a:r>
              <a:rPr lang="en-US" b="1" dirty="0" smtClean="0"/>
              <a:t>Why so </a:t>
            </a:r>
            <a:r>
              <a:rPr lang="en-US" b="1" smtClean="0"/>
              <a:t>Many Units?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753395"/>
            <a:ext cx="2607621" cy="22313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301" y="176650"/>
            <a:ext cx="1024217" cy="1560711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93553930"/>
              </p:ext>
            </p:extLst>
          </p:nvPr>
        </p:nvGraphicFramePr>
        <p:xfrm>
          <a:off x="-304800" y="1388046"/>
          <a:ext cx="9618021" cy="470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3626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-29290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/>
              <a:t>Very Few Graduate on 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7543800" cy="736282"/>
          </a:xfrm>
        </p:spPr>
        <p:txBody>
          <a:bodyPr/>
          <a:lstStyle/>
          <a:p>
            <a:pPr algn="ctr"/>
            <a:r>
              <a:rPr lang="en-US" sz="2800" b="1" dirty="0" smtClean="0"/>
              <a:t>Six-year graduation rates </a:t>
            </a:r>
            <a:r>
              <a:rPr lang="en-US" b="1" dirty="0" smtClean="0"/>
              <a:t>at Ventura college*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36%</a:t>
            </a:r>
          </a:p>
          <a:p>
            <a:pPr algn="ctr"/>
            <a:r>
              <a:rPr lang="en-US" dirty="0" smtClean="0"/>
              <a:t>Full time students graduate with an associates degree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12%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/>
              <a:t>Part </a:t>
            </a:r>
            <a:r>
              <a:rPr lang="en-US" dirty="0"/>
              <a:t>time students graduate with an associates degree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753395"/>
            <a:ext cx="2607621" cy="22313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07348"/>
            <a:ext cx="1688738" cy="981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80" y="3878109"/>
            <a:ext cx="1034283" cy="6011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2184641"/>
            <a:ext cx="1034283" cy="6011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931" y="2977612"/>
            <a:ext cx="1034283" cy="6011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451" y="3885572"/>
            <a:ext cx="1034283" cy="6011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395511"/>
            <a:ext cx="1034283" cy="6011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1405052"/>
            <a:ext cx="1034283" cy="6011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292" y="3885572"/>
            <a:ext cx="1034283" cy="6011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49263" b="220"/>
          <a:stretch/>
        </p:blipFill>
        <p:spPr>
          <a:xfrm>
            <a:off x="2660537" y="4742311"/>
            <a:ext cx="524761" cy="5998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796" y="5791200"/>
            <a:ext cx="1034283" cy="6011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797" y="4876800"/>
            <a:ext cx="1034283" cy="6011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401" y="3892012"/>
            <a:ext cx="1034283" cy="6011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633" y="3925137"/>
            <a:ext cx="1034283" cy="6011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4281" y="6384904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*First Time students in Fall 2011 </a:t>
            </a:r>
            <a:r>
              <a:rPr lang="en-US" sz="1200" dirty="0"/>
              <a:t>with the stated goal of earning an Associate </a:t>
            </a:r>
            <a:r>
              <a:rPr lang="en-US" sz="1200" dirty="0" smtClean="0"/>
              <a:t>degree </a:t>
            </a:r>
            <a:r>
              <a:rPr lang="en-US" sz="1200" i="1" dirty="0" smtClean="0"/>
              <a:t>tracked through Spring 2017</a:t>
            </a:r>
            <a:endParaRPr lang="en-US" sz="1200" i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50561" t="-7265" r="-2133" b="43884"/>
          <a:stretch/>
        </p:blipFill>
        <p:spPr>
          <a:xfrm>
            <a:off x="7152446" y="3925137"/>
            <a:ext cx="533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68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300" y="236363"/>
            <a:ext cx="7543800" cy="1450757"/>
          </a:xfrm>
        </p:spPr>
        <p:txBody>
          <a:bodyPr/>
          <a:lstStyle/>
          <a:p>
            <a:r>
              <a:rPr lang="en-US" b="1" dirty="0" smtClean="0"/>
              <a:t>Too Many Choices &amp; </a:t>
            </a:r>
            <a:br>
              <a:rPr lang="en-US" b="1" dirty="0" smtClean="0"/>
            </a:br>
            <a:r>
              <a:rPr lang="en-US" b="1" dirty="0" smtClean="0"/>
              <a:t>Too Little Guidance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845734"/>
            <a:ext cx="624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Ventura College offers more than 60 degree options and hundreds of courses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Most students are uncertain about their career interests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22% of students at VC haven’t seen a counselor by the third week of class*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861768"/>
            <a:ext cx="2607621" cy="2231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6357207"/>
            <a:ext cx="473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*First Time students in Fall 2017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01730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8594" y="321469"/>
            <a:ext cx="8786813" cy="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3797" b="1" dirty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About Guided Pathways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94" y="2092250"/>
            <a:ext cx="8786813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2531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The Guided Pathways framework creates a highly structured approach to student success that: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8047" y="3466882"/>
            <a:ext cx="2906765" cy="165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Provides all students </a:t>
            </a:r>
            <a:br>
              <a:rPr lang="en-US" sz="1687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</a:br>
            <a:r>
              <a:rPr lang="en-US" sz="1687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with a set of clear course-taking patterns that</a:t>
            </a:r>
          </a:p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promotes better enrollment decisions and prepares students for future success.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1693" y="3466882"/>
            <a:ext cx="2888408" cy="165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687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  <a:sym typeface="Gill Sans" charset="0"/>
              </a:rPr>
              <a:t>Integrates support services in ways that make it easier for students to get the help they need during every step of their community college experience.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33" t="54586" r="12868" b="-2003"/>
          <a:stretch/>
        </p:blipFill>
        <p:spPr>
          <a:xfrm>
            <a:off x="4839891" y="3876786"/>
            <a:ext cx="779126" cy="696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6" b="56369"/>
          <a:stretch/>
        </p:blipFill>
        <p:spPr>
          <a:xfrm>
            <a:off x="524608" y="3847363"/>
            <a:ext cx="832705" cy="69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53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Guided Pathway?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8996348"/>
              </p:ext>
            </p:extLst>
          </p:nvPr>
        </p:nvGraphicFramePr>
        <p:xfrm>
          <a:off x="533399" y="2702678"/>
          <a:ext cx="3582038" cy="3698123"/>
        </p:xfrm>
        <a:graphic>
          <a:graphicData uri="http://schemas.openxmlformats.org/drawingml/2006/table">
            <a:tbl>
              <a:tblPr/>
              <a:tblGrid>
                <a:gridCol w="3582038">
                  <a:extLst>
                    <a:ext uri="{9D8B030D-6E8A-4147-A177-3AD203B41FA5}">
                      <a16:colId xmlns:a16="http://schemas.microsoft.com/office/drawing/2014/main" val="225822521"/>
                    </a:ext>
                  </a:extLst>
                </a:gridCol>
              </a:tblGrid>
              <a:tr h="44787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US" sz="900" dirty="0">
                        <a:effectLst/>
                      </a:endParaRPr>
                    </a:p>
                  </a:txBody>
                  <a:tcPr marL="47469" marR="47469" marT="23735" marB="2373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793197"/>
                  </a:ext>
                </a:extLst>
              </a:tr>
              <a:tr h="54459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 for students in programs like MESA, athletics, or a learning community</a:t>
                      </a:r>
                      <a:endParaRPr lang="en-US" sz="1200" dirty="0">
                        <a:effectLst/>
                      </a:endParaRPr>
                    </a:p>
                  </a:txBody>
                  <a:tcPr marL="47469" marR="47469" marT="23735" marB="2373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467995"/>
                  </a:ext>
                </a:extLst>
              </a:tr>
              <a:tr h="4016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 for specific programs, like CTE</a:t>
                      </a:r>
                      <a:endParaRPr lang="en-US" sz="1200" dirty="0">
                        <a:effectLst/>
                      </a:endParaRPr>
                    </a:p>
                  </a:txBody>
                  <a:tcPr marL="47469" marR="47469" marT="23735" marB="2373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19311"/>
                  </a:ext>
                </a:extLst>
              </a:tr>
              <a:tr h="4016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Eliminates liberal arts majors</a:t>
                      </a:r>
                      <a:endParaRPr lang="en-US" sz="1200" dirty="0">
                        <a:effectLst/>
                      </a:endParaRPr>
                    </a:p>
                  </a:txBody>
                  <a:tcPr marL="47469" marR="47469" marT="23735" marB="2373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63081"/>
                  </a:ext>
                </a:extLst>
              </a:tr>
              <a:tr h="4016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Tracks students into options that can’t be changed</a:t>
                      </a:r>
                      <a:endParaRPr lang="en-US" sz="1200" dirty="0">
                        <a:effectLst/>
                      </a:endParaRPr>
                    </a:p>
                  </a:txBody>
                  <a:tcPr marL="47469" marR="47469" marT="23735" marB="2373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1721"/>
                  </a:ext>
                </a:extLst>
              </a:tr>
              <a:tr h="5543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De-prioritizes transfer and focuses narrowly on careers</a:t>
                      </a:r>
                      <a:endParaRPr lang="en-US" sz="1200" dirty="0">
                        <a:effectLst/>
                      </a:endParaRPr>
                    </a:p>
                  </a:txBody>
                  <a:tcPr marL="47469" marR="47469" marT="23735" marB="2373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12656"/>
                  </a:ext>
                </a:extLst>
              </a:tr>
              <a:tr h="4016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Creates one more special program or initiative</a:t>
                      </a:r>
                      <a:endParaRPr lang="en-US" sz="1200" dirty="0">
                        <a:effectLst/>
                      </a:endParaRPr>
                    </a:p>
                  </a:txBody>
                  <a:tcPr marL="47469" marR="47469" marT="23735" marB="2373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98467"/>
                  </a:ext>
                </a:extLst>
              </a:tr>
              <a:tr h="54459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Imposes a national model that doesn’t fit California’s context</a:t>
                      </a:r>
                      <a:endParaRPr lang="en-US" sz="1200" dirty="0">
                        <a:effectLst/>
                      </a:endParaRPr>
                    </a:p>
                  </a:txBody>
                  <a:tcPr marL="47469" marR="47469" marT="23735" marB="2373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3886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14965629"/>
              </p:ext>
            </p:extLst>
          </p:nvPr>
        </p:nvGraphicFramePr>
        <p:xfrm>
          <a:off x="4326548" y="2702677"/>
          <a:ext cx="3903051" cy="3698123"/>
        </p:xfrm>
        <a:graphic>
          <a:graphicData uri="http://schemas.openxmlformats.org/drawingml/2006/table">
            <a:tbl>
              <a:tblPr/>
              <a:tblGrid>
                <a:gridCol w="3903051">
                  <a:extLst>
                    <a:ext uri="{9D8B030D-6E8A-4147-A177-3AD203B41FA5}">
                      <a16:colId xmlns:a16="http://schemas.microsoft.com/office/drawing/2014/main" val="3660585806"/>
                    </a:ext>
                  </a:extLst>
                </a:gridCol>
              </a:tblGrid>
              <a:tr h="44884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800" dirty="0">
                        <a:effectLst/>
                      </a:endParaRPr>
                    </a:p>
                  </a:txBody>
                  <a:tcPr marL="44088" marR="44088" marT="22044" marB="2204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04361"/>
                  </a:ext>
                </a:extLst>
              </a:tr>
              <a:tr h="5456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all students who are pursuing certificates and degrees</a:t>
                      </a:r>
                      <a:endParaRPr lang="en-US" sz="1200" dirty="0">
                        <a:effectLst/>
                      </a:endParaRPr>
                    </a:p>
                  </a:txBody>
                  <a:tcPr marL="44088" marR="44088" marT="22044" marB="2204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52487"/>
                  </a:ext>
                </a:extLst>
              </a:tr>
              <a:tr h="4136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all programs</a:t>
                      </a:r>
                      <a:endParaRPr lang="en-US" sz="1200" dirty="0">
                        <a:effectLst/>
                      </a:endParaRPr>
                    </a:p>
                  </a:txBody>
                  <a:tcPr marL="44088" marR="44088" marT="22044" marB="2204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516492"/>
                  </a:ext>
                </a:extLst>
              </a:tr>
              <a:tr h="40847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general education, both within and across pathways</a:t>
                      </a:r>
                      <a:endParaRPr lang="en-US" sz="1200" dirty="0">
                        <a:effectLst/>
                      </a:endParaRPr>
                    </a:p>
                  </a:txBody>
                  <a:tcPr marL="44088" marR="44088" marT="22044" marB="2204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74393"/>
                  </a:ext>
                </a:extLst>
              </a:tr>
              <a:tr h="4048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Fosters student exploration of their interests</a:t>
                      </a:r>
                      <a:endParaRPr lang="en-US" sz="1200" dirty="0">
                        <a:effectLst/>
                      </a:endParaRPr>
                    </a:p>
                  </a:txBody>
                  <a:tcPr marL="44088" marR="44088" marT="22044" marB="2204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84759"/>
                  </a:ext>
                </a:extLst>
              </a:tr>
              <a:tr h="5544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both educational and career planning, in service of students’ short- and long-term goals</a:t>
                      </a:r>
                      <a:endParaRPr lang="en-US" sz="1200" dirty="0">
                        <a:effectLst/>
                      </a:endParaRPr>
                    </a:p>
                  </a:txBody>
                  <a:tcPr marL="44088" marR="44088" marT="22044" marB="2204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19939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Provides a framework for existing system priorities</a:t>
                      </a:r>
                      <a:endParaRPr lang="en-US" sz="1200" dirty="0">
                        <a:effectLst/>
                      </a:endParaRPr>
                    </a:p>
                  </a:txBody>
                  <a:tcPr marL="44088" marR="44088" marT="22044" marB="2204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283643"/>
                  </a:ext>
                </a:extLst>
              </a:tr>
              <a:tr h="5085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Builds on efforts already underway and can be flexibly adapted to local contexts</a:t>
                      </a:r>
                      <a:endParaRPr lang="en-US" sz="1200" dirty="0">
                        <a:effectLst/>
                      </a:endParaRPr>
                    </a:p>
                  </a:txBody>
                  <a:tcPr marL="44088" marR="44088" marT="22044" marB="2204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61324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342900"/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342900"/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81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0.xml><?xml version="1.0" encoding="utf-8"?>
<a:theme xmlns:a="http://schemas.openxmlformats.org/drawingml/2006/main" name="5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1.xml><?xml version="1.0" encoding="utf-8"?>
<a:theme xmlns:a="http://schemas.openxmlformats.org/drawingml/2006/main" name="6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• Interact 201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376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C1BD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• Interact 201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376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C1BD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• Interact 201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376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C1BD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7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8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9.xml><?xml version="1.0" encoding="utf-8"?>
<a:theme xmlns:a="http://schemas.openxmlformats.org/drawingml/2006/main" name="4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986190-1BCE-4336-A98F-AB95C58C8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3181</Words>
  <Application>Microsoft Office PowerPoint</Application>
  <PresentationFormat>On-screen Show (4:3)</PresentationFormat>
  <Paragraphs>281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</vt:lpstr>
      <vt:lpstr>Calibri</vt:lpstr>
      <vt:lpstr>Calibri Light</vt:lpstr>
      <vt:lpstr>Gill Sans</vt:lpstr>
      <vt:lpstr>MV Boli</vt:lpstr>
      <vt:lpstr>Rockwell</vt:lpstr>
      <vt:lpstr>Trebuchet MS</vt:lpstr>
      <vt:lpstr>ヒラギノ角ゴ ProN W3</vt:lpstr>
      <vt:lpstr>Retrospect</vt:lpstr>
      <vt:lpstr>• Interact 2012</vt:lpstr>
      <vt:lpstr>1_• Interact 2012</vt:lpstr>
      <vt:lpstr>2_• Interact 2012</vt:lpstr>
      <vt:lpstr>Berlin</vt:lpstr>
      <vt:lpstr>1_Berlin</vt:lpstr>
      <vt:lpstr>2_Berlin</vt:lpstr>
      <vt:lpstr>3_Berlin</vt:lpstr>
      <vt:lpstr>4_Berlin</vt:lpstr>
      <vt:lpstr>5_Berlin</vt:lpstr>
      <vt:lpstr>6_Berlin</vt:lpstr>
      <vt:lpstr>Guided Pathways</vt:lpstr>
      <vt:lpstr>Ventura College Students are…</vt:lpstr>
      <vt:lpstr>Too Much Time to Degree</vt:lpstr>
      <vt:lpstr>Too Many Units to Graduate</vt:lpstr>
      <vt:lpstr>Why so Many Units? </vt:lpstr>
      <vt:lpstr>Very Few Graduate on Time</vt:lpstr>
      <vt:lpstr>Too Many Choices &amp;  Too Little Guidance</vt:lpstr>
      <vt:lpstr>PowerPoint Presentation</vt:lpstr>
      <vt:lpstr>What is a Guided Pathway?</vt:lpstr>
      <vt:lpstr>PowerPoint Presentation</vt:lpstr>
      <vt:lpstr>Thoughts on the Four Pillars for VC</vt:lpstr>
      <vt:lpstr>PowerPoint Presentation</vt:lpstr>
      <vt:lpstr>PowerPoint Presentation</vt:lpstr>
      <vt:lpstr>Georgia State University Completion Rates –  A model to help us reach equity goals</vt:lpstr>
      <vt:lpstr>PowerPoint Presentation</vt:lpstr>
      <vt:lpstr>Potential Benefits to Students</vt:lpstr>
      <vt:lpstr>Five Year Launch</vt:lpstr>
      <vt:lpstr>VC’s First Step</vt:lpstr>
      <vt:lpstr>Findings of Self-Evaluation</vt:lpstr>
      <vt:lpstr>Next Steps…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2017-10-20T21:46:37Z</dcterms:created>
  <dcterms:modified xsi:type="dcterms:W3CDTF">2018-02-05T15:59:01Z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TC019192359991</vt:lpwstr>
  </property>
</Properties>
</file>